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10461" r:id="rId3"/>
    <p:sldId id="10449" r:id="rId4"/>
    <p:sldId id="10467" r:id="rId5"/>
    <p:sldId id="10471" r:id="rId6"/>
    <p:sldId id="10472" r:id="rId7"/>
    <p:sldId id="10473" r:id="rId8"/>
    <p:sldId id="10475" r:id="rId9"/>
    <p:sldId id="10476" r:id="rId10"/>
    <p:sldId id="10477" r:id="rId11"/>
    <p:sldId id="10474" r:id="rId12"/>
    <p:sldId id="10451" r:id="rId13"/>
    <p:sldId id="10469" r:id="rId14"/>
    <p:sldId id="10470" r:id="rId15"/>
    <p:sldId id="10453" r:id="rId16"/>
    <p:sldId id="10454" r:id="rId17"/>
    <p:sldId id="10457" r:id="rId18"/>
    <p:sldId id="10458" r:id="rId19"/>
  </p:sldIdLst>
  <p:sldSz cx="12192000" cy="6858000"/>
  <p:notesSz cx="6792913" cy="992505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99"/>
    <a:srgbClr val="FF6699"/>
    <a:srgbClr val="843C0C"/>
    <a:srgbClr val="FFFFFF"/>
    <a:srgbClr val="EEEF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485E0-7B53-4D5F-8F3E-4E1065FCFA6C}" type="datetimeFigureOut">
              <a:rPr lang="x-none" smtClean="0"/>
              <a:pPr/>
              <a:t>28.07.2025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9825F-909E-471B-967B-F9AFD56AFDB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366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68ce0e564_0_0:notes"/>
          <p:cNvSpPr txBox="1">
            <a:spLocks noGrp="1"/>
          </p:cNvSpPr>
          <p:nvPr>
            <p:ph type="body" idx="1"/>
          </p:nvPr>
        </p:nvSpPr>
        <p:spPr>
          <a:xfrm>
            <a:off x="672845" y="5184417"/>
            <a:ext cx="5382755" cy="4241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e68ce0e5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46200"/>
            <a:ext cx="6464300" cy="36369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555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825F-909E-471B-967B-F9AFD56AFDBF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8997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390CD5-2B81-5FE5-13A8-A36BB549F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95A26B-C3B7-3F55-D75D-E2E17DA77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FC5E76-74BB-757F-2614-EB57CB82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AFC7-4AB4-430D-9211-BCAB31C8BEE9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7F9D88-BA84-E140-1BF3-DD3AD5D4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7890A6-C26E-E366-6328-2B94D135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8395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26E74-F41D-0AE8-991E-D7534DB5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D866BD-5E98-2455-E250-3C973DC39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795445-8575-4639-ABE7-9166F144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6A91-A27C-4A9C-97C1-07517F73F37F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2FADBB-6A13-7AC9-EBEC-9007B1EB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993B93-40F5-9A8F-F98D-A5FF33C9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609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3988DCF-D5A4-2771-CB3E-2319EFF59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AF5D2F-7983-CE5C-2A30-868CCCD48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F95BB1-901D-58A9-1855-931B6945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6248-0206-4FD3-88FE-9A2504DD44E9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61BBBF-0652-E655-C798-035E07E1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837410-A36D-BB09-147F-2DD53640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1815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3ED07-63A2-65F0-F7BE-697DB393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C5FD3E-54BA-1278-29BE-AB344AEC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D768B2-EE5E-1751-03D4-12D80C6D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9FBF-C2B5-4912-A987-35D70FB6C650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76C65A-67A7-D83C-D623-2122E83A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D8AFB7-3CD2-1BDD-4574-40FE18C3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722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755396-C840-C4CF-DED9-684BC8B6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015403-5F6D-81C8-6D30-68BBA667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A670F7-87A7-6190-3E21-EB873B94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00D7-AAA5-415A-B5FE-707E2BCFE7F2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03D8F1-29CA-7793-3D65-F1BA0762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6BD15A-45D6-E24E-F936-6F4A146D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3294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9B4D9-67E0-60C9-F835-EBC42A6D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02495D-A2C1-ABAA-CEFA-2CC6B4D7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673F77-0583-CED7-C2D2-4BCB3892A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7D158D-E904-F160-84EF-F5CBB69B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A5FD-B793-4BEE-95EF-82E260A1F621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639152-151A-7205-D1D3-D327DFDE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F49DE5-BECF-DEAF-3644-A636D553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2408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47A4AE-723B-B010-CA75-54226A8A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B45320-40C0-DB67-B7AA-BAF80C42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D2D01A-6528-B9FA-8822-73DB37EA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9FF226D-6B77-2758-1C37-62F9B45FD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E5F20D-D5BB-E4B6-921C-2FD9D0FBE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3E0603-08B1-377C-952D-27A1AC33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AFC9-F2F1-4B90-80E9-D68154909EF1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68A0233-40B8-349D-F33F-CE2C11D0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3FCB46-124C-6712-BA23-22241D44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6160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84A8C-F935-C523-CD91-160D6EBE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D4C91F1-FF3B-9537-E694-511FDD2F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C42F-25CC-4793-8C1A-E61719583E79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E4C874-FF02-1E03-7114-C713E90C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CE7675-2704-70E8-63ED-624E061E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603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4F79B0-7AC1-3880-F6B7-8A74AA4B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777B-07E7-4C03-AE73-FB09C7C7C0C0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26B077-0741-F689-3C2F-8881553E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2DDA31-9E6E-7B50-4AFD-96CB4ED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6337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2D86A2-8E82-0E94-0920-B9113B13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F94C32-0667-83BF-E72C-3873BEA0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0B75F4-EFEC-4DDC-DE57-CB143306F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907FF29-4683-7608-A51F-B1E59163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36E8-E1CF-4BB8-B9E5-5A2AFE5BF30B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22E480-548C-8F29-7623-7FB3AF98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675CED-13BD-F865-33E4-E3F8133C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60564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57B53-4959-8850-E298-C24D1F5F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853A545-D381-5102-A832-82250E2F4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85950E-0289-5213-9DB2-39B970D2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20B77D-FC16-D3E0-D2BD-98D40AFB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9ACD-84B1-46F7-BEFD-1D877BA26A47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20B176-2CD3-0ECC-858A-8B1B3E5D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8344C5-BEE5-0480-429E-86E767F96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3226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1F790F-2EF8-2EEA-9D09-C76B43A9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6CCA44-368A-40F1-A5E2-D98865CF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7C81A4-A3ED-E989-C61F-A3CD319E7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FAAFB-7FDF-4741-903C-BD7E4ADB0748}" type="datetime1">
              <a:rPr lang="ru-RU" smtClean="0"/>
              <a:pPr/>
              <a:t>28.07.2025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22AF93-43F7-4CEE-D857-3F2A073A5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8F656F-19CD-114B-75B4-54339FAD0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483A7-8B89-46B1-920C-F6A21C28223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455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9" descr="Трафареты орнамент казахстана 25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56472" y="2856471"/>
            <a:ext cx="6858002" cy="1145059"/>
          </a:xfrm>
          <a:prstGeom prst="rect">
            <a:avLst/>
          </a:prstGeom>
          <a:noFill/>
        </p:spPr>
      </p:pic>
      <p:sp>
        <p:nvSpPr>
          <p:cNvPr id="62" name="Google Shape;62;p14"/>
          <p:cNvSpPr txBox="1"/>
          <p:nvPr/>
        </p:nvSpPr>
        <p:spPr>
          <a:xfrm>
            <a:off x="4773038" y="6335720"/>
            <a:ext cx="2645923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b" anchorCtr="0">
            <a:noAutofit/>
          </a:bodyPr>
          <a:lstStyle/>
          <a:p>
            <a:pPr algn="ctr">
              <a:buClr>
                <a:schemeClr val="dk1"/>
              </a:buClr>
              <a:buSzPts val="5400"/>
            </a:pPr>
            <a:r>
              <a:rPr lang="kk-KZ" sz="14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/>
                <a:cs typeface="Cambria" panose="02040503050406030204"/>
                <a:sym typeface="Cambria" panose="02040503050406030204"/>
              </a:rPr>
              <a:t>Шымкент</a:t>
            </a:r>
            <a:r>
              <a:rPr lang="en-US" sz="14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/>
                <a:cs typeface="Cambria" panose="02040503050406030204"/>
                <a:sym typeface="Cambria" panose="02040503050406030204"/>
              </a:rPr>
              <a:t>, </a:t>
            </a:r>
            <a:r>
              <a:rPr lang="en-US" sz="14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/>
                <a:cs typeface="Cambria" panose="02040503050406030204"/>
                <a:sym typeface="Cambria" panose="02040503050406030204"/>
              </a:rPr>
              <a:t>2025</a:t>
            </a:r>
            <a:r>
              <a:rPr lang="kk-KZ" sz="14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mbria" panose="02040503050406030204"/>
                <a:cs typeface="Cambria" panose="02040503050406030204"/>
                <a:sym typeface="Cambria" panose="02040503050406030204"/>
              </a:rPr>
              <a:t> г.</a:t>
            </a:r>
            <a:endParaRPr sz="1465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4743" y="2805894"/>
            <a:ext cx="870251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1F3864"/>
              </a:buClr>
              <a:buSzPts val="3300"/>
            </a:pP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МАСТЕР-ПЛАН 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Clr>
                <a:srgbClr val="1F3864"/>
              </a:buClr>
              <a:buSzPts val="3300"/>
            </a:pP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реновации городской детской больницы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6874" y="3743174"/>
            <a:ext cx="943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x-none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ГКП на ПХВ </a:t>
            </a:r>
            <a:r>
              <a:rPr lang="ru-RU" altLang="x-none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«Городская детская клиническая больница» </a:t>
            </a:r>
          </a:p>
          <a:p>
            <a:pPr algn="ctr">
              <a:spcBef>
                <a:spcPct val="0"/>
              </a:spcBef>
            </a:pPr>
            <a:r>
              <a:rPr lang="ru-RU" altLang="x-none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Управления </a:t>
            </a:r>
            <a:r>
              <a:rPr lang="ru-RU" altLang="x-none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здравоохранения </a:t>
            </a:r>
            <a:r>
              <a:rPr lang="kk-KZ" altLang="x-none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города Шымкент</a:t>
            </a:r>
            <a:endParaRPr lang="ru-RU" altLang="x-none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</a:t>
            </a:fld>
            <a:endParaRPr lang="x-none"/>
          </a:p>
        </p:txBody>
      </p:sp>
      <p:pic>
        <p:nvPicPr>
          <p:cNvPr id="12297" name="Picture 9" descr="Трафареты орнамент казахстана 25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251555" y="2917555"/>
            <a:ext cx="6858000" cy="1022890"/>
          </a:xfrm>
          <a:prstGeom prst="rect">
            <a:avLst/>
          </a:prstGeom>
          <a:noFill/>
        </p:spPr>
      </p:pic>
      <p:pic>
        <p:nvPicPr>
          <p:cNvPr id="45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896" y="716692"/>
            <a:ext cx="1390227" cy="162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EA483A7-8B89-46B1-920C-F6A21C282239}" type="slidenum">
              <a:rPr lang="x-none" smtClean="0"/>
              <a:pPr/>
              <a:t>10</a:t>
            </a:fld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821452" y="89318"/>
            <a:ext cx="113705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ПЛАНИРУЕМЫЕ ИННОВАЦИИ ПОСЛЕ РЕНОВАЦИИ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821452" y="494270"/>
            <a:ext cx="5134505" cy="187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617836" cy="67628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787399" y="609599"/>
            <a:ext cx="106172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 2027 году планируется реконструкция</a:t>
            </a:r>
            <a:r>
              <a:rPr kumimoji="0" lang="kk-KZ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столовой 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003800" y="3217335"/>
            <a:ext cx="1117597" cy="694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Химчистка спецодежды для работником медучрежд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Химчистка спецодежды для работником медучрежд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Химчистка спецодежды для работником медучрежд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IMG_1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86" y="1090124"/>
            <a:ext cx="4418080" cy="2324497"/>
          </a:xfrm>
          <a:prstGeom prst="rect">
            <a:avLst/>
          </a:prstGeom>
        </p:spPr>
      </p:pic>
      <p:pic>
        <p:nvPicPr>
          <p:cNvPr id="18" name="Рисунок 17" descr="IMG-20240426-WA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947" y="3507756"/>
            <a:ext cx="2454853" cy="3088257"/>
          </a:xfrm>
          <a:prstGeom prst="rect">
            <a:avLst/>
          </a:prstGeom>
        </p:spPr>
      </p:pic>
      <p:pic>
        <p:nvPicPr>
          <p:cNvPr id="19" name="Рисунок 18" descr="IMG_1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243906" y="3962638"/>
            <a:ext cx="3081868" cy="2183921"/>
          </a:xfrm>
          <a:prstGeom prst="rect">
            <a:avLst/>
          </a:prstGeom>
        </p:spPr>
      </p:pic>
      <p:pic>
        <p:nvPicPr>
          <p:cNvPr id="33794" name="Picture 2" descr="Профессиональное оборудование для кухни ресторана – выбор и грамотная  организация работы ⭐ Технофу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732" y="999067"/>
            <a:ext cx="4893735" cy="2547018"/>
          </a:xfrm>
          <a:prstGeom prst="rect">
            <a:avLst/>
          </a:prstGeom>
          <a:noFill/>
        </p:spPr>
      </p:pic>
      <p:pic>
        <p:nvPicPr>
          <p:cNvPr id="33796" name="Picture 4" descr="Cовременное профессиональное оборудование для кухни рестора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2267" y="3618970"/>
            <a:ext cx="4902200" cy="3119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95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1049476" y="606973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393F70E1-7AD3-28A6-C5FF-FA8397495551}"/>
              </a:ext>
            </a:extLst>
          </p:cNvPr>
          <p:cNvCxnSpPr>
            <a:cxnSpLocks/>
          </p:cNvCxnSpPr>
          <p:nvPr/>
        </p:nvCxnSpPr>
        <p:spPr>
          <a:xfrm>
            <a:off x="5242790" y="606973"/>
            <a:ext cx="2850611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Таблица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9535268"/>
              </p:ext>
            </p:extLst>
          </p:nvPr>
        </p:nvGraphicFramePr>
        <p:xfrm>
          <a:off x="293302" y="1500283"/>
          <a:ext cx="11640286" cy="254550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77439"/>
                <a:gridCol w="1441472"/>
                <a:gridCol w="1370672"/>
                <a:gridCol w="2597628"/>
                <a:gridCol w="3018191"/>
                <a:gridCol w="1434884"/>
              </a:tblGrid>
              <a:tr h="106510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Врачи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196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+mn-cs"/>
                        </a:rPr>
                        <a:t>165,25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32,5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050" i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нейрохирург,</a:t>
                      </a:r>
                      <a:r>
                        <a:rPr lang="ru-RU" sz="105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гематолог,лаборант</a:t>
                      </a: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ВОП, диетолог, анестезиолог-реаниматолог, </a:t>
                      </a:r>
                      <a:r>
                        <a:rPr lang="ru-RU" sz="105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перфузиолог</a:t>
                      </a: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психотерапевт, </a:t>
                      </a:r>
                      <a:r>
                        <a:rPr lang="ru-RU" sz="105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клин.фармаколог</a:t>
                      </a: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физиотерапевт, </a:t>
                      </a:r>
                      <a:r>
                        <a:rPr lang="ru-RU" sz="105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оториноларинголог</a:t>
                      </a: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5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удз</a:t>
                      </a: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5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эндоскопист</a:t>
                      </a:r>
                      <a:r>
                        <a:rPr lang="ru-RU" sz="105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ревматолог, фармацевт</a:t>
                      </a:r>
                      <a:r>
                        <a:rPr lang="ru-RU" sz="105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105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Высшая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–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21,3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Первая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– 20,3 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Вторая – 5,8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Без – 52,4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+mn-cs"/>
                        </a:rPr>
                        <a:t>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</a:tr>
              <a:tr h="7961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СМП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+mn-cs"/>
                        </a:rPr>
                        <a:t>429,75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+mn-cs"/>
                        </a:rPr>
                        <a:t>429,75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Высшая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– 17,5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Первая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– 4,0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Вторая – 2,6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Без 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– 75,8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+mn-cs"/>
                        </a:rPr>
                        <a:t>60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</a:tr>
              <a:tr h="2381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МП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295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295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+mn-cs"/>
                        </a:rPr>
                        <a:t>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76" marR="68576" marT="47061" marB="47061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62681" y="122119"/>
            <a:ext cx="1095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КАДРОВОЕ ОБЕСПЕЧЕНИЕ</a:t>
            </a:r>
            <a:endParaRPr lang="x-none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796" y="4161509"/>
            <a:ext cx="118252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endParaRPr lang="kk-KZ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452438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indent="452438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 программе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резидентуры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обучается врач ЧЛХ в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КазНМУ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С.Д.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Асфендиярова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(МИО) 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Гастроэнтерология – 1 врач (МКТУ имени Ходжи Ахмеда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Ясави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) </a:t>
            </a:r>
          </a:p>
          <a:p>
            <a:pPr indent="452438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Оториноларингология – 1 врач (МКТУ имени Ходжи Ахмеда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Ясави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)</a:t>
            </a:r>
          </a:p>
          <a:p>
            <a:pPr indent="452438">
              <a:buFont typeface="Wingdings" pitchFamily="2" charset="2"/>
              <a:buChar char="Ø"/>
            </a:pP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 программе переподготовки обучается врач по специальности «онкология и гематология»  в АО «Научный центр педиатрии и детской хирургии»</a:t>
            </a:r>
          </a:p>
          <a:p>
            <a:pPr indent="452438">
              <a:buFont typeface="Wingdings" pitchFamily="2" charset="2"/>
              <a:buChar char="Ø"/>
            </a:pP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 2025 году планируется подготовка следующих врачей по программе резидентур: </a:t>
            </a:r>
          </a:p>
          <a:p>
            <a:pPr marL="449263" indent="3175"/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Эндокринолог-1, травматолог-1, нейрохирург -1, педиатр-3, анестезиолог и реаниматолог-6, неонатолог-2, онкогематолог-1,                                       кардиоревматолог-2 специалистов детских врачей.</a:t>
            </a:r>
          </a:p>
          <a:p>
            <a:pPr indent="452438"/>
            <a:endParaRPr lang="kk-KZ" sz="16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361011"/>
              </p:ext>
            </p:extLst>
          </p:nvPr>
        </p:nvGraphicFramePr>
        <p:xfrm>
          <a:off x="293302" y="953729"/>
          <a:ext cx="11640286" cy="4031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77439"/>
                <a:gridCol w="1441472"/>
                <a:gridCol w="1370672"/>
                <a:gridCol w="2597628"/>
                <a:gridCol w="3018191"/>
                <a:gridCol w="1434884"/>
              </a:tblGrid>
              <a:tr h="40312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Должность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Штат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Занятые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Категорийность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, 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Обучено</a:t>
                      </a:r>
                      <a:endPara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4" marR="91434" marT="47061" marB="4706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71E1350-38D3-7222-84A2-4403F32E255F}"/>
              </a:ext>
            </a:extLst>
          </p:cNvPr>
          <p:cNvSpPr/>
          <p:nvPr/>
        </p:nvSpPr>
        <p:spPr>
          <a:xfrm>
            <a:off x="832323" y="4251107"/>
            <a:ext cx="2618181" cy="300336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ОБУЧЕНИЕ НА 2025 ГОД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08" y="-1"/>
            <a:ext cx="626073" cy="735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39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8946" y="177823"/>
            <a:ext cx="11221916" cy="33855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 ПО ПОДГОТОВКЕ ПРОФИЛЬНЫХ СПЕЦИАЛИСТОВ ПО ПРОГРАММАМ СЕРТИФИКАЦИОННЫХ КУРСОВ</a:t>
            </a:r>
            <a:endParaRPr lang="x-none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137746" y="646488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 flipV="1">
            <a:off x="4347249" y="643467"/>
            <a:ext cx="7040418" cy="302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73654446"/>
              </p:ext>
            </p:extLst>
          </p:nvPr>
        </p:nvGraphicFramePr>
        <p:xfrm>
          <a:off x="250070" y="838756"/>
          <a:ext cx="11638358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693">
                  <a:extLst>
                    <a:ext uri="{9D8B030D-6E8A-4147-A177-3AD203B41FA5}">
                      <a16:colId xmlns:a16="http://schemas.microsoft.com/office/drawing/2014/main" xmlns="" val="4048356994"/>
                    </a:ext>
                  </a:extLst>
                </a:gridCol>
                <a:gridCol w="3561516">
                  <a:extLst>
                    <a:ext uri="{9D8B030D-6E8A-4147-A177-3AD203B41FA5}">
                      <a16:colId xmlns:a16="http://schemas.microsoft.com/office/drawing/2014/main" xmlns="" val="3450244126"/>
                    </a:ext>
                  </a:extLst>
                </a:gridCol>
                <a:gridCol w="2464077">
                  <a:extLst>
                    <a:ext uri="{9D8B030D-6E8A-4147-A177-3AD203B41FA5}">
                      <a16:colId xmlns:a16="http://schemas.microsoft.com/office/drawing/2014/main" xmlns="" val="2561315051"/>
                    </a:ext>
                  </a:extLst>
                </a:gridCol>
                <a:gridCol w="2376072">
                  <a:extLst>
                    <a:ext uri="{9D8B030D-6E8A-4147-A177-3AD203B41FA5}">
                      <a16:colId xmlns:a16="http://schemas.microsoft.com/office/drawing/2014/main" xmlns="" val="3666697098"/>
                    </a:ext>
                  </a:extLst>
                </a:gridCol>
              </a:tblGrid>
              <a:tr h="164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ТЕМА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ПРОФИЛЬ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7417941"/>
                  </a:ext>
                </a:extLst>
              </a:tr>
              <a:tr h="8748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Хирургическое лечение сложный пороков сердца у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Кардиохирургия (ультразвуковая диагностика по профилю основной специальности, функциональная диагностика по профилю основной специальности, кардиология, анестезиология и реанимация , операционные и реанимационные медицинские сестры) (детская)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Кардиохирург,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кардиолог, специалист УДЗ, анестезиолог и реаниматолог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квартал 2025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009604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Онкогематология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Онкология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и гематология (детская)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Онколог, гематолог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квартал 2025 г.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97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Основы эхокардиографии у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Ультразвуковая диагностика по профилю основной специальности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Специалист УДЗ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квартал 2025 г.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564534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latin typeface="Arial Narrow" pitchFamily="34" charset="0"/>
                        </a:rPr>
                        <a:t>Детская урология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Урологический (детский)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Врач-уролог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2026 г.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319144"/>
                  </a:ext>
                </a:extLst>
              </a:tr>
              <a:tr h="262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Ультразвуковая диагностика органов брюшной полости</a:t>
                      </a:r>
                      <a:endParaRPr lang="ru-RU" sz="14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Ультразвуковая диагностика по профилю основной специальности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Специалист УДЗ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latin typeface="Arial Narrow" pitchFamily="34" charset="0"/>
                        </a:rPr>
                        <a:t>2026 г.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12</a:t>
            </a:fld>
            <a:endParaRPr lang="x-none" dirty="0"/>
          </a:p>
        </p:txBody>
      </p:sp>
      <p:pic>
        <p:nvPicPr>
          <p:cNvPr id="8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09" y="0"/>
            <a:ext cx="489984" cy="575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65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1"/>
          <p:cNvGraphicFramePr/>
          <p:nvPr/>
        </p:nvGraphicFramePr>
        <p:xfrm>
          <a:off x="252960" y="554760"/>
          <a:ext cx="8319840" cy="6053040"/>
        </p:xfrm>
        <a:graphic>
          <a:graphicData uri="http://schemas.openxmlformats.org/drawingml/2006/table">
            <a:tbl>
              <a:tblPr/>
              <a:tblGrid>
                <a:gridCol w="2128320"/>
                <a:gridCol w="1167360"/>
                <a:gridCol w="1308000"/>
                <a:gridCol w="1299840"/>
                <a:gridCol w="798240"/>
                <a:gridCol w="756000"/>
                <a:gridCol w="862080"/>
              </a:tblGrid>
              <a:tr h="26712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Arial Narrow"/>
                        </a:rPr>
                        <a:t>Профиль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Количество единиц мед. техники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% оснащенности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</a:tr>
              <a:tr h="26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Норматив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Всего МТ в наличии в сответствии с нормативом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 т.ч без учета превышения норматива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 том числе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17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основные средства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прочие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5B3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Нейрохирургический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89,5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Пульмонологический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241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239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239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139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99,1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Кардиохирургия и интервенционная кардиология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65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62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59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95,5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Неврологический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191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160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93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79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90,0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Педиатрический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92,0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Хирургический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196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196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196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176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Нейротравматологический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63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61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96,8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Отделение патологии новорожденных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224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193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latin typeface="Arial Narrow" pitchFamily="34" charset="0"/>
                        </a:rPr>
                        <a:t>56</a:t>
                      </a:r>
                    </a:p>
                  </a:txBody>
                  <a:tcPr marL="9120" marR="912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149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91,5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Оториноларингология и ЧЛХ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41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23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85,3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Онко-гематология и нефрология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141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111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24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87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78,7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Лаборатория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57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54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39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96,4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Операционный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94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Паллиативная помощь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38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trike="noStrike" spc="-1">
                          <a:latin typeface="Arial Narrow" pitchFamily="34" charset="0"/>
                        </a:rPr>
                        <a:t>32</a:t>
                      </a: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84,2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ЦСО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200" b="0" strike="noStrike" spc="-1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</a:t>
                      </a:r>
                      <a:endParaRPr lang="ru-RU" sz="1200" b="0" strike="noStrike" spc="-1" dirty="0">
                        <a:latin typeface="Arial Narrow" pitchFamily="34" charset="0"/>
                      </a:endParaRPr>
                    </a:p>
                  </a:txBody>
                  <a:tcPr marL="9120" marR="91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" name="CustomShape 2"/>
          <p:cNvSpPr/>
          <p:nvPr/>
        </p:nvSpPr>
        <p:spPr>
          <a:xfrm>
            <a:off x="864000" y="148320"/>
            <a:ext cx="11177760" cy="36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2060"/>
                </a:solidFill>
                <a:latin typeface="Arial Narrow"/>
                <a:ea typeface="DejaVu Sans"/>
              </a:rPr>
              <a:t>ОСНАЩЕННОСТЬ МЕДИЦИНСКОЙ ТЕХНИКОЙ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" name="Line 3"/>
          <p:cNvSpPr/>
          <p:nvPr/>
        </p:nvSpPr>
        <p:spPr>
          <a:xfrm>
            <a:off x="914414" y="462200"/>
            <a:ext cx="4374720" cy="0"/>
          </a:xfrm>
          <a:prstGeom prst="line">
            <a:avLst/>
          </a:prstGeom>
          <a:ln w="25560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5"/>
          <p:cNvSpPr/>
          <p:nvPr/>
        </p:nvSpPr>
        <p:spPr>
          <a:xfrm>
            <a:off x="8780160" y="683280"/>
            <a:ext cx="3204000" cy="2995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54061"/>
                </a:solidFill>
                <a:latin typeface="Arial"/>
                <a:ea typeface="微软雅黑"/>
              </a:rPr>
              <a:t>ОБЩАЯ ОСНАЩЕННОСТЬ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" name="CustomShape 6"/>
          <p:cNvSpPr/>
          <p:nvPr/>
        </p:nvSpPr>
        <p:spPr>
          <a:xfrm>
            <a:off x="9710880" y="1087200"/>
            <a:ext cx="1342560" cy="261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93%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" name="CustomShape 7"/>
          <p:cNvSpPr/>
          <p:nvPr/>
        </p:nvSpPr>
        <p:spPr>
          <a:xfrm>
            <a:off x="8780160" y="1699200"/>
            <a:ext cx="3204000" cy="29952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54061"/>
                </a:solidFill>
                <a:latin typeface="Arial"/>
                <a:ea typeface="微软雅黑"/>
              </a:rPr>
              <a:t>ИЗНОС ОБОРУДОВАНИЯ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" name="CustomShape 8"/>
          <p:cNvSpPr/>
          <p:nvPr/>
        </p:nvSpPr>
        <p:spPr>
          <a:xfrm>
            <a:off x="9710880" y="2106720"/>
            <a:ext cx="1342560" cy="261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  <a:ea typeface="Times New Roman"/>
              </a:rPr>
              <a:t>55%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" name="CustomShape 9"/>
          <p:cNvSpPr/>
          <p:nvPr/>
        </p:nvSpPr>
        <p:spPr>
          <a:xfrm>
            <a:off x="8780160" y="2592360"/>
            <a:ext cx="3204000" cy="299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254061"/>
                </a:solidFill>
                <a:latin typeface="Arial"/>
                <a:ea typeface="微软雅黑"/>
              </a:rPr>
              <a:t>ЗАКУП МЕД ТЕХНИКИ в 2022-2024 гг.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6" name="CustomShape 10"/>
          <p:cNvSpPr/>
          <p:nvPr/>
        </p:nvSpPr>
        <p:spPr>
          <a:xfrm>
            <a:off x="8629440" y="4161240"/>
            <a:ext cx="1342560" cy="26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11"/>
          <p:cNvSpPr/>
          <p:nvPr/>
        </p:nvSpPr>
        <p:spPr>
          <a:xfrm>
            <a:off x="10179360" y="4696560"/>
            <a:ext cx="1860480" cy="26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8" name="Table 12"/>
          <p:cNvGraphicFramePr/>
          <p:nvPr/>
        </p:nvGraphicFramePr>
        <p:xfrm>
          <a:off x="8780160" y="3098160"/>
          <a:ext cx="3260160" cy="941760"/>
        </p:xfrm>
        <a:graphic>
          <a:graphicData uri="http://schemas.openxmlformats.org/drawingml/2006/table">
            <a:tbl>
              <a:tblPr/>
              <a:tblGrid>
                <a:gridCol w="1630080"/>
                <a:gridCol w="1630080"/>
              </a:tblGrid>
              <a:tr h="47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Кол-во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200" marR="91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Сумма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200" marR="91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5B3D7"/>
                    </a:solidFill>
                  </a:tcPr>
                </a:tc>
              </a:tr>
              <a:tr h="47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15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200" marR="91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</a:rPr>
                        <a:t>2 306,8 млрд. тенге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1200" marR="91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sp>
        <p:nvSpPr>
          <p:cNvPr id="49" name="Line 13"/>
          <p:cNvSpPr/>
          <p:nvPr/>
        </p:nvSpPr>
        <p:spPr>
          <a:xfrm flipH="1">
            <a:off x="8780160" y="5864760"/>
            <a:ext cx="3255840" cy="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14"/>
          <p:cNvSpPr/>
          <p:nvPr/>
        </p:nvSpPr>
        <p:spPr>
          <a:xfrm>
            <a:off x="8883360" y="5046133"/>
            <a:ext cx="906720" cy="7865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FFFF"/>
                </a:solidFill>
                <a:latin typeface="Arial Narrow"/>
                <a:ea typeface="微软雅黑"/>
              </a:rPr>
              <a:t>93,2%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1" name="CustomShape 15"/>
          <p:cNvSpPr/>
          <p:nvPr/>
        </p:nvSpPr>
        <p:spPr>
          <a:xfrm>
            <a:off x="10013280" y="5113866"/>
            <a:ext cx="906720" cy="7188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FFFF"/>
                </a:solidFill>
                <a:latin typeface="Arial Narrow"/>
                <a:ea typeface="微软雅黑"/>
              </a:rPr>
              <a:t>92,6%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2" name="CustomShape 16"/>
          <p:cNvSpPr/>
          <p:nvPr/>
        </p:nvSpPr>
        <p:spPr>
          <a:xfrm>
            <a:off x="10120800" y="5864760"/>
            <a:ext cx="799200" cy="306323"/>
          </a:xfrm>
          <a:prstGeom prst="rect">
            <a:avLst/>
          </a:prstGeom>
          <a:noFill/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 Narrow"/>
                <a:ea typeface="DejaVu Sans"/>
              </a:rPr>
              <a:t>2023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3" name="CustomShape 17"/>
          <p:cNvSpPr/>
          <p:nvPr/>
        </p:nvSpPr>
        <p:spPr>
          <a:xfrm>
            <a:off x="11236320" y="5856480"/>
            <a:ext cx="799200" cy="306323"/>
          </a:xfrm>
          <a:prstGeom prst="rect">
            <a:avLst/>
          </a:prstGeom>
          <a:noFill/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254061"/>
                </a:solidFill>
                <a:latin typeface="Arial Narrow"/>
                <a:ea typeface="DejaVu Sans"/>
              </a:rPr>
              <a:t>2024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4" name="CustomShape 18"/>
          <p:cNvSpPr/>
          <p:nvPr/>
        </p:nvSpPr>
        <p:spPr>
          <a:xfrm>
            <a:off x="11130240" y="4944533"/>
            <a:ext cx="905280" cy="8795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  <a:ea typeface="微软雅黑"/>
              </a:rPr>
              <a:t>93,3%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5" name="CustomShape 19"/>
          <p:cNvSpPr/>
          <p:nvPr/>
        </p:nvSpPr>
        <p:spPr>
          <a:xfrm>
            <a:off x="8780160" y="4321440"/>
            <a:ext cx="3255360" cy="546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ru-RU" sz="1200" b="1" strike="noStrike" spc="-1">
                <a:solidFill>
                  <a:srgbClr val="254061"/>
                </a:solidFill>
                <a:latin typeface="Arial Narrow"/>
                <a:ea typeface="微软雅黑"/>
              </a:rPr>
              <a:t>ОСНАЩЕННОСТЬ МЕДИЦИНСКОЙ ТЕХНИКОЙ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6" name="CustomShape 20"/>
          <p:cNvSpPr/>
          <p:nvPr/>
        </p:nvSpPr>
        <p:spPr>
          <a:xfrm>
            <a:off x="8937120" y="5852520"/>
            <a:ext cx="799200" cy="306323"/>
          </a:xfrm>
          <a:prstGeom prst="rect">
            <a:avLst/>
          </a:prstGeom>
          <a:noFill/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254061"/>
                </a:solidFill>
                <a:latin typeface="Arial Narrow"/>
                <a:ea typeface="DejaVu Sans"/>
              </a:rPr>
              <a:t>2022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7" name="CustomShape 21"/>
          <p:cNvSpPr/>
          <p:nvPr/>
        </p:nvSpPr>
        <p:spPr>
          <a:xfrm>
            <a:off x="8737440" y="6356520"/>
            <a:ext cx="2844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8217165-2B72-4C65-ACD3-001C3317674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  <p:pic>
        <p:nvPicPr>
          <p:cNvPr id="24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518982" cy="5680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821452" y="118535"/>
            <a:ext cx="1137054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БЮДЖЕТНОЙ ЗАЯВКИ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НА ЗАКУП МЕДИЦИНСКОГО ОБОРУДОВАНИЯ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848947" y="406400"/>
            <a:ext cx="6466253" cy="1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1783588"/>
              </p:ext>
            </p:extLst>
          </p:nvPr>
        </p:nvGraphicFramePr>
        <p:xfrm>
          <a:off x="203844" y="717931"/>
          <a:ext cx="11590222" cy="55897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9459"/>
                <a:gridCol w="3628953"/>
                <a:gridCol w="670477"/>
                <a:gridCol w="888380"/>
                <a:gridCol w="745905"/>
                <a:gridCol w="720761"/>
                <a:gridCol w="712382"/>
                <a:gridCol w="787809"/>
                <a:gridCol w="737524"/>
                <a:gridCol w="779429"/>
                <a:gridCol w="729143"/>
              </a:tblGrid>
              <a:tr h="170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ПРОФИЛЬ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ОБОРУДОВАНИЯ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2027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2028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год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ЦЕНА за ед.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ЦЕНА ЗА ЕД.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ЦЕНА за ед.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СУММА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3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ГАСТРОЭНТЕРОЛОГИЯ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 smtClean="0">
                          <a:effectLst/>
                          <a:latin typeface="Arial Narrow" pitchFamily="34" charset="0"/>
                        </a:rPr>
                        <a:t>Видеоэндосокпическая</a:t>
                      </a:r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 система в комплекте с </a:t>
                      </a:r>
                      <a:r>
                        <a:rPr lang="ru-RU" sz="1000" b="1" u="none" strike="noStrike" dirty="0" err="1" smtClean="0">
                          <a:effectLst/>
                          <a:latin typeface="Arial Narrow" pitchFamily="34" charset="0"/>
                        </a:rPr>
                        <a:t>гастровидеоскопом</a:t>
                      </a:r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, </a:t>
                      </a:r>
                      <a:r>
                        <a:rPr lang="ru-RU" sz="1000" b="1" u="none" strike="noStrike" dirty="0" err="1" smtClean="0">
                          <a:effectLst/>
                          <a:latin typeface="Arial Narrow" pitchFamily="34" charset="0"/>
                        </a:rPr>
                        <a:t>колоноскоопом</a:t>
                      </a:r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 и </a:t>
                      </a:r>
                      <a:r>
                        <a:rPr lang="ru-RU" sz="1000" b="1" u="none" strike="noStrike" dirty="0" err="1" smtClean="0">
                          <a:effectLst/>
                          <a:latin typeface="Arial Narrow" pitchFamily="34" charset="0"/>
                        </a:rPr>
                        <a:t>бронховидеоскопом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161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740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161 740 000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-  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333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ОПЕРАЦИОННЫЙ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БЛОК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НАРКОЗНО-ДЫХАТЕЛЬНЫЙ АППАРАТ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18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18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18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000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18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ЦСО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Паровой стерилизатор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70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000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ЦСО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Моечная машина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56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740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56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740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ЦСО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Низкотемпературный паро-формальдегидный стерилизатор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69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684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69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684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 Narrow" pitchFamily="34" charset="0"/>
                        </a:rPr>
                        <a:t>РЕАНИМАЦИЯ</a:t>
                      </a: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Аппарат непрямого массажа сердца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10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130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10 130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10130000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 10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130 000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827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 Narrow" pitchFamily="34" charset="0"/>
                        </a:rPr>
                        <a:t>РЕАНИМАЦИЯ</a:t>
                      </a: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Дефибрилятор-монитор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160 000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12 320 000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6 160 000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6 160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160 000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6 160 000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itchFamily="34" charset="0"/>
                        </a:rPr>
                        <a:t>РЕАНИМАЦИЯ</a:t>
                      </a:r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="1" dirty="0" smtClean="0">
                          <a:latin typeface="Arial Narrow" pitchFamily="34" charset="0"/>
                        </a:rPr>
                        <a:t>МОНИТОР</a:t>
                      </a:r>
                      <a:r>
                        <a:rPr lang="kk-KZ" sz="1000" b="1" baseline="0" dirty="0" smtClean="0">
                          <a:latin typeface="Arial Narrow" pitchFamily="34" charset="0"/>
                        </a:rPr>
                        <a:t> ПРИКРОВАТНЫЙ</a:t>
                      </a:r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10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  4</a:t>
                      </a:r>
                      <a:r>
                        <a:rPr lang="kk-KZ" sz="1000" baseline="0" dirty="0" smtClean="0">
                          <a:latin typeface="Arial Narrow" pitchFamily="34" charset="0"/>
                        </a:rPr>
                        <a:t> 837 000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48</a:t>
                      </a:r>
                      <a:r>
                        <a:rPr lang="kk-KZ" sz="1000" baseline="0" dirty="0" smtClean="0">
                          <a:latin typeface="Arial Narrow" pitchFamily="34" charset="0"/>
                        </a:rPr>
                        <a:t> 370</a:t>
                      </a:r>
                      <a:r>
                        <a:rPr lang="kk-KZ" sz="1000" dirty="0" smtClean="0">
                          <a:latin typeface="Arial Narrow" pitchFamily="34" charset="0"/>
                        </a:rPr>
                        <a:t>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5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4 837 000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24 185 000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5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4 837</a:t>
                      </a:r>
                      <a:r>
                        <a:rPr lang="ru-RU" sz="1000" baseline="0" dirty="0" smtClean="0">
                          <a:latin typeface="Arial Narrow" pitchFamily="34" charset="0"/>
                        </a:rPr>
                        <a:t>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</a:rPr>
                        <a:t>24 185 000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333793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itchFamily="34" charset="0"/>
                        </a:rPr>
                        <a:t>Аппарат высокочастотный  искусственной вентиляции легких аппарат ВЧ ИВЛ</a:t>
                      </a:r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aseline="0" dirty="0" smtClean="0">
                          <a:latin typeface="Arial Narrow" pitchFamily="34" charset="0"/>
                        </a:rPr>
                        <a:t>1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 19 900 000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 19 900 000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СТОМАТОЛОГИЯ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Arial Narrow" pitchFamily="34" charset="0"/>
                        </a:rPr>
                        <a:t>Стоматологическая установка</a:t>
                      </a: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550 000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u="none" strike="noStrike" dirty="0" smtClean="0"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lang="kk-KZ" sz="1000" u="none" strike="noStrike" baseline="0" dirty="0" smtClean="0">
                          <a:effectLst/>
                          <a:latin typeface="Arial Narrow" pitchFamily="34" charset="0"/>
                        </a:rPr>
                        <a:t> 550 000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33379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КАРДИОХИРУРГИЯ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 smtClean="0">
                          <a:latin typeface="Arial Narrow" pitchFamily="34" charset="0"/>
                        </a:rPr>
                        <a:t>Аппарат экстракорпоральной</a:t>
                      </a:r>
                    </a:p>
                    <a:p>
                      <a:pPr algn="ctr" fontAlgn="ctr"/>
                      <a:r>
                        <a:rPr lang="ru-RU" sz="1000" b="1" dirty="0" smtClean="0">
                          <a:latin typeface="Arial Narrow" pitchFamily="34" charset="0"/>
                        </a:rPr>
                        <a:t>мембранной </a:t>
                      </a:r>
                      <a:r>
                        <a:rPr lang="ru-RU" sz="1000" b="1" dirty="0" err="1" smtClean="0">
                          <a:latin typeface="Arial Narrow" pitchFamily="34" charset="0"/>
                        </a:rPr>
                        <a:t>оксигенации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75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75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Система сердечного картирования и навигации с принадлежностями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299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299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УЗИ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ЭКСПРЕСС КЛАССА ЧЕРЕЗПИЩЕВОДНЫМ ДАТЧИКОМ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119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119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Электрофизиологическая система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148 000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148 000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ФИЗ</a:t>
                      </a:r>
                      <a:r>
                        <a:rPr lang="kk-KZ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КАБИНЕТ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Аппарат УВЧ-терапии УВЧ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10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160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10 160 000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10 160 000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333793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itchFamily="34" charset="0"/>
                          <a:cs typeface="Times New Roman" pitchFamily="18" charset="0"/>
                        </a:rPr>
                        <a:t>Оборудование для парафинотерапии (для приготовления и сохранения терапевтических </a:t>
                      </a:r>
                      <a:r>
                        <a:rPr lang="ru-RU" sz="1000" b="1" dirty="0" err="1" smtClean="0">
                          <a:latin typeface="Arial Narrow" pitchFamily="34" charset="0"/>
                          <a:cs typeface="Times New Roman" pitchFamily="18" charset="0"/>
                        </a:rPr>
                        <a:t>фанго-парафиновых</a:t>
                      </a:r>
                      <a:r>
                        <a:rPr lang="ru-RU" sz="1000" b="1" dirty="0" smtClean="0">
                          <a:latin typeface="Arial Narrow" pitchFamily="34" charset="0"/>
                          <a:cs typeface="Times New Roman" pitchFamily="18" charset="0"/>
                        </a:rPr>
                        <a:t> масс</a:t>
                      </a:r>
                      <a:r>
                        <a:rPr lang="ru-RU" sz="1000" dirty="0" smtClean="0">
                          <a:latin typeface="Arial Narrow" pitchFamily="34" charset="0"/>
                        </a:rPr>
                        <a:t>) 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174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000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174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000                     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itchFamily="34" charset="0"/>
                          <a:cs typeface="Times New Roman" pitchFamily="18" charset="0"/>
                        </a:rPr>
                        <a:t>Аппарат физиотерапевтический (модуль ультразвуковой терапии)</a:t>
                      </a:r>
                      <a:endParaRPr lang="ru-RU" sz="10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174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174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5 174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5 174 000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5 174 000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5 174 000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u="none" strike="noStrike" dirty="0" smtClean="0">
                          <a:effectLst/>
                          <a:latin typeface="Arial Narrow" pitchFamily="34" charset="0"/>
                        </a:rPr>
                        <a:t>КАРДИОЛОГИЯ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itchFamily="34" charset="0"/>
                        </a:rPr>
                        <a:t>Электрокардиограф 12 канальный </a:t>
                      </a:r>
                      <a:endParaRPr lang="ru-RU" sz="1000" b="1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baseline="0" dirty="0" smtClean="0">
                          <a:latin typeface="Arial Narrow" pitchFamily="34" charset="0"/>
                        </a:rPr>
                        <a:t>2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 3</a:t>
                      </a:r>
                      <a:r>
                        <a:rPr lang="kk-KZ" sz="1000" baseline="0" dirty="0" smtClean="0">
                          <a:latin typeface="Arial Narrow" pitchFamily="34" charset="0"/>
                        </a:rPr>
                        <a:t> 200 000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000" dirty="0" smtClean="0">
                          <a:latin typeface="Arial Narrow" pitchFamily="34" charset="0"/>
                        </a:rPr>
                        <a:t> 6</a:t>
                      </a:r>
                      <a:r>
                        <a:rPr lang="kk-KZ" sz="1000" baseline="0" dirty="0" smtClean="0">
                          <a:latin typeface="Arial Narrow" pitchFamily="34" charset="0"/>
                        </a:rPr>
                        <a:t> 400 000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3 200 000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9 600 000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u="none" strike="noStrike" dirty="0" smtClean="0">
                          <a:effectLst/>
                          <a:latin typeface="Arial Narrow" pitchFamily="34" charset="0"/>
                        </a:rPr>
                        <a:t>КАРДИОЛОГИЯ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Система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холтеровского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мониторирования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8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00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800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7 800 000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7 800 000  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333793"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ТРАВМАТОЛОГИЯ И ОРТОПЕДИЯ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 Narrow" pitchFamily="34" charset="0"/>
                        </a:rPr>
                        <a:t>ЭЛЕКТРИЧЕСКАЯ</a:t>
                      </a:r>
                      <a:r>
                        <a:rPr lang="ru-RU" sz="1000" b="1" baseline="0" dirty="0" smtClean="0">
                          <a:latin typeface="Arial Narrow" pitchFamily="34" charset="0"/>
                        </a:rPr>
                        <a:t> ПИЛА ДЛЯ ГИПСА</a:t>
                      </a:r>
                      <a:endParaRPr lang="ru-RU" sz="1000" b="1" dirty="0" smtClean="0">
                        <a:latin typeface="Arial Narrow" pitchFamily="34" charset="0"/>
                        <a:cs typeface="Arial" panose="020B060402020202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714 </a:t>
                      </a:r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000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                     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3127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РЕНТГЕН</a:t>
                      </a:r>
                      <a:r>
                        <a:rPr lang="kk-KZ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КАБИНЕТ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Томограф компьютерный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u="none" strike="noStrike" dirty="0" smtClean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u="none" strike="noStrike" dirty="0" smtClean="0">
                          <a:effectLst/>
                          <a:latin typeface="Arial Narrow" pitchFamily="34" charset="0"/>
                        </a:rPr>
                        <a:t>550</a:t>
                      </a:r>
                      <a:r>
                        <a:rPr lang="kk-KZ" sz="1000" u="none" strike="noStrike" baseline="0" dirty="0" smtClean="0">
                          <a:effectLst/>
                          <a:latin typeface="Arial Narrow" pitchFamily="34" charset="0"/>
                        </a:rPr>
                        <a:t> 000</a:t>
                      </a:r>
                      <a:r>
                        <a:rPr lang="kk-KZ" sz="1000" u="none" strike="noStrike" dirty="0" smtClean="0">
                          <a:effectLst/>
                          <a:latin typeface="Arial Narrow" pitchFamily="34" charset="0"/>
                        </a:rPr>
                        <a:t>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u="none" strike="noStrike" dirty="0" smtClean="0">
                          <a:effectLst/>
                          <a:latin typeface="Arial Narrow" pitchFamily="34" charset="0"/>
                        </a:rPr>
                        <a:t>550</a:t>
                      </a:r>
                      <a:r>
                        <a:rPr lang="kk-KZ" sz="1000" u="none" strike="noStrike" baseline="0" dirty="0" smtClean="0">
                          <a:effectLst/>
                          <a:latin typeface="Arial Narrow" pitchFamily="34" charset="0"/>
                        </a:rPr>
                        <a:t> 000 </a:t>
                      </a:r>
                      <a:r>
                        <a:rPr lang="kk-KZ" sz="1000" u="none" strike="noStrike" dirty="0" smtClean="0">
                          <a:effectLst/>
                          <a:latin typeface="Arial Narrow" pitchFamily="34" charset="0"/>
                        </a:rPr>
                        <a:t>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                     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 Narrow" pitchFamily="34" charset="0"/>
                        </a:rPr>
                        <a:t>                         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170110">
                <a:tc v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Инжектор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иньекционная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КТ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29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303 000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29</a:t>
                      </a:r>
                      <a:r>
                        <a:rPr lang="ru-RU" sz="1000" u="none" strike="noStrike" baseline="0" dirty="0" smtClean="0">
                          <a:effectLst/>
                          <a:latin typeface="Arial Narrow" pitchFamily="34" charset="0"/>
                        </a:rPr>
                        <a:t> 303 000</a:t>
                      </a:r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                   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 Narrow" pitchFamily="34" charset="0"/>
                        </a:rPr>
                        <a:t>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  <a:tr h="23147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k-KZ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84" marR="5984" marT="5984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725 159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209 000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519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000</a:t>
                      </a:r>
                    </a:p>
                  </a:txBody>
                  <a:tcPr marL="5984" marR="5984" marT="5984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14</a:t>
            </a:fld>
            <a:endParaRPr lang="x-none"/>
          </a:p>
        </p:txBody>
      </p:sp>
      <p:pic>
        <p:nvPicPr>
          <p:cNvPr id="10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1"/>
            <a:ext cx="464097" cy="5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4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9C17EF-3B72-2026-710D-6B9557479442}"/>
              </a:ext>
            </a:extLst>
          </p:cNvPr>
          <p:cNvSpPr txBox="1"/>
          <p:nvPr/>
        </p:nvSpPr>
        <p:spPr>
          <a:xfrm>
            <a:off x="810694" y="248612"/>
            <a:ext cx="1031691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ПЛАН ПО ОТКРЫТИЮ ПРИОРИТЕТНЫХ ПРОФИЛЬНЫХ ОТДЕЛЕНИЙ</a:t>
            </a:r>
            <a:endParaRPr kumimoji="0" lang="x-non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137746" y="646488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4512293" y="646488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>
            <a:off x="8509051" y="646331"/>
            <a:ext cx="2850611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4258898"/>
              </p:ext>
            </p:extLst>
          </p:nvPr>
        </p:nvGraphicFramePr>
        <p:xfrm>
          <a:off x="128198" y="1019385"/>
          <a:ext cx="11953736" cy="576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581"/>
                <a:gridCol w="3278913"/>
                <a:gridCol w="1206759"/>
                <a:gridCol w="3574735"/>
                <a:gridCol w="2390748"/>
              </a:tblGrid>
              <a:tr h="372535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Кол-во коек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Необходимое</a:t>
                      </a:r>
                      <a:r>
                        <a:rPr lang="kk-KZ" sz="14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оборудование 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Необходимые</a:t>
                      </a:r>
                      <a:r>
                        <a:rPr lang="kk-KZ" sz="14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кадры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75547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kk-KZ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квартал</a:t>
                      </a:r>
                      <a:r>
                        <a:rPr lang="kk-KZ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Открытие</a:t>
                      </a:r>
                      <a:r>
                        <a:rPr lang="kk-KZ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центра охраны слуха, сурдологии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Обслуживание в клинико-диагностическом блоке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 Клинический / диагностический аудиометр;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 Анализатор слуховых аппаратов;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Видеоотоскоп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Отоскоп;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6-канальный КСВП аппарат;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Тимпанометр;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Звукоизоляционная будка;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ОАЭ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(отоаккустическая эмиссия).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Врач-сурдолог детский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74520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1 квартал</a:t>
                      </a:r>
                      <a:r>
                        <a:rPr lang="kk-KZ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2026 года 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Открытие офтальмологических коек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- Стол операционный офтальмологический;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- Операционный микроскоп офтальмологический;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- Криохирургическая офтальмологическая установка;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- Система офтальмологическая хирургическая универсальная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фако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витрео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 принадлежностями и аксессуарами для основных видов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офтальмохирургических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вмешательств;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Офтальмодиатермокоагулятор</a:t>
                      </a:r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- Бинокулярный офтальмоскоп с налобной фиксацией сумма около.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Врач -офтальмолог детский, с УЗИ и лучевой диагностикой.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14493"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2 квартал</a:t>
                      </a:r>
                      <a:r>
                        <a:rPr lang="kk-KZ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2027 года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Открытие центра ЧЛХ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Обслуживание в клинико-диагностическом блоке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-Дентальный визиограф;</a:t>
                      </a:r>
                    </a:p>
                    <a:p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-Ортопантомография;</a:t>
                      </a:r>
                    </a:p>
                    <a:p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-3</a:t>
                      </a: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D </a:t>
                      </a: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комьютерная томография;</a:t>
                      </a:r>
                    </a:p>
                    <a:p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-Стоматологический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бинокуляр;</a:t>
                      </a:r>
                    </a:p>
                    <a:p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-Портативный микромотор;</a:t>
                      </a:r>
                    </a:p>
                    <a:p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-Пэзохирургический скальпель; </a:t>
                      </a:r>
                    </a:p>
                    <a:p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-Титановый пластина, винты для остеосинтеза</a:t>
                      </a:r>
                    </a:p>
                    <a:p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-Аппарат скэйлер;</a:t>
                      </a:r>
                    </a:p>
                    <a:p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-Аппарат 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Air Flow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-Стоматологические кресла.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Врач – челюстно-лицевой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хирург детский,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детский стоматолог терапевт, детский стоматолог-ортодонт, детский стоматолог ортопед, детский стоматолог хирург, пародонтолог детский.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15</a:t>
            </a:fld>
            <a:endParaRPr lang="x-none"/>
          </a:p>
        </p:txBody>
      </p:sp>
      <p:pic>
        <p:nvPicPr>
          <p:cNvPr id="9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5" y="0"/>
            <a:ext cx="568409" cy="62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0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3373518"/>
              </p:ext>
            </p:extLst>
          </p:nvPr>
        </p:nvGraphicFramePr>
        <p:xfrm>
          <a:off x="3789994" y="948982"/>
          <a:ext cx="7866723" cy="3853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41"/>
                <a:gridCol w="2622241"/>
                <a:gridCol w="2622241"/>
              </a:tblGrid>
              <a:tr h="35362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ОТКРЫТО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05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6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ПЛАНИРУЕМЫЕ К ОТКРЫТИЮ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D97F2A-33F3-9FB8-1E7A-4579FEED114B}"/>
              </a:ext>
            </a:extLst>
          </p:cNvPr>
          <p:cNvSpPr txBox="1"/>
          <p:nvPr/>
        </p:nvSpPr>
        <p:spPr>
          <a:xfrm>
            <a:off x="942577" y="102520"/>
            <a:ext cx="110481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ЦЕНТРЫ КОМПЕТЕНЦИИ ПО ПРИОРИТЕТНЫМ ПРОФИЛЬНЫМ НАПРАВЛЕНИЯМ (КДЦ)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906868" y="516476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 flipV="1">
            <a:off x="4959928" y="508000"/>
            <a:ext cx="6072139" cy="847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865469" y="1383142"/>
            <a:ext cx="24866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swald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swald"/>
              </a:rPr>
              <a:t>КАБИНЕТ КАТАМНЕЗА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9083" y="904505"/>
            <a:ext cx="2226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ПРИКАЗ ОБ ОТКРЫТИИ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6602" y="1383142"/>
            <a:ext cx="2473511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swald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swald"/>
              </a:rPr>
              <a:t>ШКОЛА ДИАБЕТА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3320" y="2317328"/>
            <a:ext cx="72006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2022 г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19517" y="1385743"/>
            <a:ext cx="2473286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Oswald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swald"/>
              </a:rPr>
              <a:t>Ресурсный центр ИВБДВ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3228" y="2317328"/>
            <a:ext cx="72006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2019 г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2782" y="2318746"/>
            <a:ext cx="72006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2024 г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16</a:t>
            </a:fld>
            <a:endParaRPr lang="x-none"/>
          </a:p>
        </p:txBody>
      </p:sp>
      <p:sp>
        <p:nvSpPr>
          <p:cNvPr id="20" name="Прямоугольник 19"/>
          <p:cNvSpPr/>
          <p:nvPr/>
        </p:nvSpPr>
        <p:spPr>
          <a:xfrm>
            <a:off x="3865469" y="3292390"/>
            <a:ext cx="2486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swald"/>
              </a:rPr>
              <a:t>ЦЕНТР ОХРАНЫ СЛУХА, СУРДОЛОГИИ</a:t>
            </a:r>
            <a:endParaRPr lang="ru-RU" sz="1400" b="1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86602" y="3283906"/>
            <a:ext cx="2486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swald"/>
              </a:rPr>
              <a:t>ЦЕНТР ОХРАНЫ ЗРЕНИЯ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19517" y="3283906"/>
            <a:ext cx="24866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swald"/>
              </a:rPr>
              <a:t>ЦЕНТР ЧЛХ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Oswa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7469" y="3994181"/>
            <a:ext cx="178766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 полугодие 2027 г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0999" y="4002648"/>
            <a:ext cx="157286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4 квартал 2025 г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7734" y="4017059"/>
            <a:ext cx="157286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 квартал 2026 г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66" y="1295401"/>
            <a:ext cx="3056467" cy="44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5" y="0"/>
            <a:ext cx="568409" cy="62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0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339" y="149564"/>
            <a:ext cx="8040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ТЕЛЕМЕДИЦИНЫ</a:t>
            </a:r>
            <a:endParaRPr lang="x-non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74296" y="866886"/>
            <a:ext cx="418744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Консультация  больных по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телемедицине </a:t>
            </a:r>
            <a:r>
              <a:rPr lang="kk-KZ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за 12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мес.  2023-2024 гг. по городу Шымкент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9068444"/>
              </p:ext>
            </p:extLst>
          </p:nvPr>
        </p:nvGraphicFramePr>
        <p:xfrm>
          <a:off x="7376684" y="1506065"/>
          <a:ext cx="4691748" cy="1127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922"/>
                <a:gridCol w="858977"/>
                <a:gridCol w="821752"/>
                <a:gridCol w="868975"/>
                <a:gridCol w="808061"/>
                <a:gridCol w="808061"/>
              </a:tblGrid>
              <a:tr h="503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КФ “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UMC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”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НЦПиДХ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 “НЦН”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РДКБ “Аксай”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2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2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9192" y="4102443"/>
            <a:ext cx="11767470" cy="181588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Основные направления </a:t>
            </a:r>
            <a:r>
              <a:rPr lang="ru-RU" sz="1400" b="1" dirty="0" smtClean="0">
                <a:latin typeface="Arial Narrow" panose="020B0606020202030204" pitchFamily="34" charset="0"/>
              </a:rPr>
              <a:t>телемедицины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latin typeface="Arial Narrow" panose="020B0606020202030204" pitchFamily="34" charset="0"/>
              </a:rPr>
              <a:t>Телемедицинские </a:t>
            </a:r>
            <a:r>
              <a:rPr lang="ru-RU" sz="1400" b="1" dirty="0" smtClean="0">
                <a:latin typeface="Arial Narrow" panose="020B0606020202030204" pitchFamily="34" charset="0"/>
              </a:rPr>
              <a:t>консультации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Дистанционный биомониторинг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Экстренные </a:t>
            </a:r>
            <a:r>
              <a:rPr lang="ru-RU" sz="1400" b="1" dirty="0">
                <a:latin typeface="Arial Narrow" panose="020B0606020202030204" pitchFamily="34" charset="0"/>
              </a:rPr>
              <a:t>и плановые консультации для </a:t>
            </a:r>
            <a:r>
              <a:rPr lang="ru-RU" sz="1400" b="1" dirty="0" smtClean="0">
                <a:latin typeface="Arial Narrow" panose="020B0606020202030204" pitchFamily="34" charset="0"/>
              </a:rPr>
              <a:t>врачей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latin typeface="Arial Narrow" panose="020B0606020202030204" pitchFamily="34" charset="0"/>
              </a:rPr>
              <a:t>Повышение квалификации </a:t>
            </a:r>
            <a:r>
              <a:rPr lang="ru-RU" sz="1400" b="1" dirty="0" smtClean="0">
                <a:latin typeface="Arial Narrow" panose="020B0606020202030204" pitchFamily="34" charset="0"/>
              </a:rPr>
              <a:t>врачей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342900" indent="-342900"/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kk-KZ" sz="1400" dirty="0" smtClean="0">
                <a:latin typeface="Arial Narrow" panose="020B0606020202030204" pitchFamily="34" charset="0"/>
              </a:rPr>
              <a:t>При ГДКБ </a:t>
            </a:r>
            <a:r>
              <a:rPr lang="kk-KZ" sz="1400" dirty="0">
                <a:latin typeface="Arial Narrow" panose="020B0606020202030204" pitchFamily="34" charset="0"/>
              </a:rPr>
              <a:t>телемедицина </a:t>
            </a:r>
            <a:r>
              <a:rPr lang="kk-KZ" sz="1400" dirty="0" smtClean="0">
                <a:latin typeface="Arial Narrow" panose="020B0606020202030204" pitchFamily="34" charset="0"/>
              </a:rPr>
              <a:t> функционирует  </a:t>
            </a:r>
            <a:r>
              <a:rPr lang="kk-KZ" sz="1400" dirty="0">
                <a:latin typeface="Arial Narrow" panose="020B0606020202030204" pitchFamily="34" charset="0"/>
              </a:rPr>
              <a:t>в штатном режиме, и </a:t>
            </a:r>
            <a:r>
              <a:rPr lang="kk-KZ" sz="1400" dirty="0" smtClean="0">
                <a:latin typeface="Arial Narrow" panose="020B0606020202030204" pitchFamily="34" charset="0"/>
              </a:rPr>
              <a:t>оказывает экстренную и плановую </a:t>
            </a:r>
            <a:r>
              <a:rPr lang="kk-KZ" sz="1400" dirty="0">
                <a:latin typeface="Arial Narrow" panose="020B0606020202030204" pitchFamily="34" charset="0"/>
              </a:rPr>
              <a:t>консультативную помощь </a:t>
            </a:r>
            <a:r>
              <a:rPr lang="kk-KZ" sz="1400" dirty="0" smtClean="0">
                <a:latin typeface="Arial Narrow" panose="020B0606020202030204" pitchFamily="34" charset="0"/>
              </a:rPr>
              <a:t>стационарным и амбулаторным </a:t>
            </a:r>
            <a:r>
              <a:rPr lang="kk-KZ" sz="1400" dirty="0">
                <a:latin typeface="Arial Narrow" panose="020B0606020202030204" pitchFamily="34" charset="0"/>
              </a:rPr>
              <a:t>пациентам, а также мониторинг проводимой лечении.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906868" y="584844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>
            <a:off x="4959928" y="584844"/>
            <a:ext cx="2850611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17</a:t>
            </a:fld>
            <a:endParaRPr lang="x-none"/>
          </a:p>
        </p:txBody>
      </p:sp>
      <p:pic>
        <p:nvPicPr>
          <p:cNvPr id="13" name="Picture 2" descr="C:\Users\20\Desktop\8e759436-de3c-4026-a391-c17b80c44c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924" y="733169"/>
            <a:ext cx="6227806" cy="3025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5" y="0"/>
            <a:ext cx="568409" cy="62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55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D97F2A-33F3-9FB8-1E7A-4579FEED114B}"/>
              </a:ext>
            </a:extLst>
          </p:cNvPr>
          <p:cNvSpPr txBox="1"/>
          <p:nvPr/>
        </p:nvSpPr>
        <p:spPr>
          <a:xfrm>
            <a:off x="802149" y="198420"/>
            <a:ext cx="568285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 И ПУТИ РЕШЕНИЯ 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18</a:t>
            </a:fld>
            <a:endParaRPr lang="x-none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A4C6AEA0-6FFE-802B-754B-C3AFEEB34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8866248"/>
              </p:ext>
            </p:extLst>
          </p:nvPr>
        </p:nvGraphicFramePr>
        <p:xfrm>
          <a:off x="143933" y="682837"/>
          <a:ext cx="11938473" cy="599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2492">
                  <a:extLst>
                    <a:ext uri="{9D8B030D-6E8A-4147-A177-3AD203B41FA5}">
                      <a16:colId xmlns="" xmlns:a16="http://schemas.microsoft.com/office/drawing/2014/main" val="660930561"/>
                    </a:ext>
                  </a:extLst>
                </a:gridCol>
                <a:gridCol w="2551339">
                  <a:extLst>
                    <a:ext uri="{9D8B030D-6E8A-4147-A177-3AD203B41FA5}">
                      <a16:colId xmlns="" xmlns:a16="http://schemas.microsoft.com/office/drawing/2014/main" val="1898861204"/>
                    </a:ext>
                  </a:extLst>
                </a:gridCol>
                <a:gridCol w="4323141">
                  <a:extLst>
                    <a:ext uri="{9D8B030D-6E8A-4147-A177-3AD203B41FA5}">
                      <a16:colId xmlns="" xmlns:a16="http://schemas.microsoft.com/office/drawing/2014/main" val="722238693"/>
                    </a:ext>
                  </a:extLst>
                </a:gridCol>
                <a:gridCol w="4641501">
                  <a:extLst>
                    <a:ext uri="{9D8B030D-6E8A-4147-A177-3AD203B41FA5}">
                      <a16:colId xmlns="" xmlns:a16="http://schemas.microsoft.com/office/drawing/2014/main" val="556553032"/>
                    </a:ext>
                  </a:extLst>
                </a:gridCol>
              </a:tblGrid>
              <a:tr h="5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92100" algn="l"/>
                        </a:tabLst>
                      </a:pPr>
                      <a:r>
                        <a:rPr lang="kk-KZ" sz="1200" b="1" dirty="0" smtClean="0"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x-none" sz="1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b="1" dirty="0" smtClean="0">
                          <a:effectLst/>
                          <a:latin typeface="Arial Narrow" panose="020B0606020202030204" pitchFamily="34" charset="0"/>
                        </a:rPr>
                        <a:t>ПРОБЛЕМНЫЙ ВОПРОС</a:t>
                      </a:r>
                      <a:endParaRPr lang="x-none" sz="1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b="1" dirty="0" smtClean="0">
                          <a:effectLst/>
                          <a:latin typeface="Arial Narrow" panose="020B0606020202030204" pitchFamily="34" charset="0"/>
                        </a:rPr>
                        <a:t>ТЕКУЩАЯ СИТУАЦИЯ</a:t>
                      </a:r>
                      <a:endParaRPr lang="x-none" sz="1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b="1" dirty="0" smtClean="0">
                          <a:effectLst/>
                          <a:latin typeface="Arial Narrow" panose="020B0606020202030204" pitchFamily="34" charset="0"/>
                        </a:rPr>
                        <a:t>ПУТИ РЕШЕНИЯ</a:t>
                      </a:r>
                      <a:endParaRPr lang="x-none" sz="1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36260"/>
                  </a:ext>
                </a:extLst>
              </a:tr>
              <a:tr h="77677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  <a:tabLst>
                          <a:tab pos="292100" algn="l"/>
                        </a:tabLst>
                      </a:pPr>
                      <a:r>
                        <a:rPr lang="kk-KZ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x-none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420938" algn="l"/>
                          <a:tab pos="2514600" algn="l"/>
                        </a:tabLst>
                        <a:defRPr/>
                      </a:pPr>
                      <a:r>
                        <a:rPr lang="kk-KZ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  оснащения</a:t>
                      </a:r>
                      <a:r>
                        <a:rPr lang="kk-KZ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и финансирования для приобретения медицинского оборудования для отделения  офтальмологического профиля.</a:t>
                      </a:r>
                      <a:endParaRPr lang="x-none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Детское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население с заболеваниями  глаз, для лечения обращаются в ОДБ ТО. Так как, на базе ГДКБ нет детской офтальмологии.</a:t>
                      </a:r>
                      <a:endParaRPr lang="x-non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Подача заявки на медицинские оборудования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Выделение бюджетных средств из</a:t>
                      </a:r>
                      <a:r>
                        <a:rPr lang="kk-KZ" sz="12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местного бюджета г.Шымкент</a:t>
                      </a:r>
                      <a:endParaRPr lang="x-non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534967"/>
                  </a:ext>
                </a:extLst>
              </a:tr>
              <a:tr h="120544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+mj-lt"/>
                        <a:buNone/>
                        <a:tabLst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x-non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420938" algn="l"/>
                          <a:tab pos="2514600" algn="l"/>
                        </a:tabLst>
                        <a:defRPr/>
                      </a:pPr>
                      <a:r>
                        <a:rPr lang="kk-KZ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связи с</a:t>
                      </a:r>
                      <a:r>
                        <a:rPr lang="kk-KZ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ежегодным увеличением детского населения города Шымкент, наблюдается перегруженность приемных покоев ГДКБ.</a:t>
                      </a:r>
                      <a:endParaRPr lang="x-none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 целом городу необходим еще  1 многопрофильный стационар с экстренной службой  ( </a:t>
                      </a:r>
                      <a:r>
                        <a:rPr lang="ru-RU" sz="120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травмпункт</a:t>
                      </a:r>
                      <a:r>
                        <a:rPr lang="ru-RU" sz="120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в том числе). Население растет, 1/3 составляют дети до 18 лет. Локация этого многопрофильного стационара желательно в другой части города , в сторону Ташкентской трассы, так как ГКП на ПХВ «ГДКБ» по расстоянию находится далеко для жителей этой части.</a:t>
                      </a: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Разработка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ПСД, внесение в РПП региона, строительство корпуса</a:t>
                      </a: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99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+mj-lt"/>
                        <a:buNone/>
                        <a:tabLst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x-non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420938" algn="l"/>
                          <a:tab pos="2514600" algn="l"/>
                        </a:tabLst>
                        <a:defRPr/>
                      </a:pPr>
                      <a:r>
                        <a:rPr lang="kk-KZ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  оснащения</a:t>
                      </a:r>
                      <a:r>
                        <a:rPr lang="kk-KZ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и финансирования для приобретения медицинского оборудования  и отсутствие специалистов для детского центра  ЧЛХ</a:t>
                      </a:r>
                      <a:endParaRPr lang="x-none" sz="1200" b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Оказываем стом</a:t>
                      </a:r>
                      <a:r>
                        <a:rPr lang="kk-KZ" sz="120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атологическую помощь детям инвалидам только с направлением, в  плановом порядке, в дневное время суток. </a:t>
                      </a:r>
                      <a:endParaRPr lang="ru-RU" sz="120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Круглосуточное оказание плановой и экстренной специализированной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челюстно-лицевой, стоматологической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 ортодонтической помощи</a:t>
                      </a: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Подача заявки на медицинские оборудования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Выделение бюджетных средств из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местного бюджета г.Шымкент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Подготовка специалистов (челюстно-лицевой хирург детский, детский стоматолог терапевт, детский стоматолог-ортодонт, детский стоматолог ортопед, детский стоматолог хирург, пародонтолог детский) </a:t>
                      </a:r>
                      <a:endParaRPr lang="x-none" sz="12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12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+mj-lt"/>
                        <a:buNone/>
                        <a:tabLst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x-non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420938" algn="l"/>
                          <a:tab pos="2514600" algn="l"/>
                        </a:tabLst>
                        <a:defRPr/>
                      </a:pPr>
                      <a:r>
                        <a:rPr lang="kk-KZ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  оснащения</a:t>
                      </a:r>
                      <a:r>
                        <a:rPr lang="kk-KZ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  и финансирования для приобретения медицинского оборудования для детского центра  слуха и сурдологии</a:t>
                      </a:r>
                      <a:endParaRPr lang="x-none" sz="1200" b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Детское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население с врожденными и приобретенными заболеваниями слуховых органов, для лечения обращаются в ОДБ ТО. Так как, на базе ГДКБ нет детской сурдологии. </a:t>
                      </a:r>
                      <a:endParaRPr lang="x-none" sz="12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Подача заявки на медицинские оборудования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Выделение бюджетных средств из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местного бюджета г.Шымкент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endParaRPr lang="x-none" sz="12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126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+mj-lt"/>
                        <a:buNone/>
                        <a:tabLst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x-none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420938" algn="l"/>
                          <a:tab pos="2514600" algn="l"/>
                        </a:tabLst>
                        <a:defRPr/>
                      </a:pPr>
                      <a:r>
                        <a:rPr lang="kk-KZ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kk-KZ" sz="12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виду отстутствия специализированного перехода, соединяющего 2 корпуса ГДКБ, нарушается ПДД и техника безопасности сотрудников и пациентов. </a:t>
                      </a:r>
                      <a:endParaRPr lang="x-none" sz="1200" b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 данный момент существует только пешеходный переход через дорогу, что</a:t>
                      </a:r>
                      <a:r>
                        <a:rPr lang="kk-KZ" sz="1200" i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является нарушением техники безопасности и ПДД. </a:t>
                      </a:r>
                      <a:endParaRPr lang="ru-RU" sz="120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kk-K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Подача</a:t>
                      </a:r>
                      <a:r>
                        <a:rPr lang="kk-K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заявки для проекта и дальнейшего строительства надземного или подземного моста.</a:t>
                      </a:r>
                      <a:endParaRPr lang="x-none" sz="12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456" marR="134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906868" y="567752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>
            <a:off x="4959928" y="567752"/>
            <a:ext cx="285061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5" y="0"/>
            <a:ext cx="568409" cy="62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6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224" y="84786"/>
            <a:ext cx="3743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СВЕДЕНИЯ О БОЛЬНИЦЕ</a:t>
            </a:r>
            <a:endParaRPr lang="ru-RU" sz="20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806412" y="507863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>
            <a:off x="4125623" y="507863"/>
            <a:ext cx="28506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79090" y="1673428"/>
            <a:ext cx="2448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Ввод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эксплуатацию – 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1-корпус - 2014 год  </a:t>
            </a:r>
          </a:p>
          <a:p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2-корпус – 2020 год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9091" y="1117600"/>
            <a:ext cx="3506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1-корпус: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Шымкент,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мкр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Асар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757</a:t>
            </a:r>
          </a:p>
          <a:p>
            <a:r>
              <a:rPr lang="kk-KZ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2-корпус: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г. Шымкент,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мкр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Акжайык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844/3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9091" y="2464975"/>
            <a:ext cx="1821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Всего корпусов – 2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6412" y="3237444"/>
            <a:ext cx="3129379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">
              <a:lnSpc>
                <a:spcPts val="136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1-корпус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43537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595">
              <a:lnSpc>
                <a:spcPts val="1360"/>
              </a:lnSpc>
              <a:spcAft>
                <a:spcPts val="0"/>
              </a:spcAft>
            </a:pP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2-корпус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29953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baseline="30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9091" y="2898890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Площадь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зданий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9091" y="3614934"/>
            <a:ext cx="252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Общая площадь – 5 га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9091" y="5336540"/>
            <a:ext cx="4574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Перечень оказываемых услуг (диагностика, лечение, профилактика, реабилитация, паллиатив)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9092" y="4055682"/>
            <a:ext cx="3906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Виды деятельности:</a:t>
            </a:r>
          </a:p>
          <a:p>
            <a:endParaRPr lang="kk-KZ" sz="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Доврачебная, специализированная,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медицинская реабилитация,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амбулаторная, стационарная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стационарозамещающая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364790" y="1118084"/>
            <a:ext cx="379379" cy="51835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321193" y="1787147"/>
            <a:ext cx="422976" cy="4264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315801" y="2422636"/>
            <a:ext cx="454423" cy="39678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402776" y="3183652"/>
            <a:ext cx="303405" cy="32458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364790" y="4143728"/>
            <a:ext cx="405434" cy="405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414521" y="5650496"/>
            <a:ext cx="409200" cy="443698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97704" y="4681956"/>
            <a:ext cx="469109" cy="519985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EEE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Прямоугольник 25"/>
          <p:cNvSpPr/>
          <p:nvPr/>
        </p:nvSpPr>
        <p:spPr>
          <a:xfrm>
            <a:off x="6617847" y="4754572"/>
            <a:ext cx="4799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Высшая категория Национальной аккредитации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2</a:t>
            </a:fld>
            <a:endParaRPr lang="x-none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07892" y="5432334"/>
            <a:ext cx="5684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Лучший городской детский стационар  по итогам 2022 года МЗ РК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129" y="5820316"/>
            <a:ext cx="5519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 республиканском конкурсе обладатель номинации  «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Беделді балалар ауруханасы»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МЗ РК 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итогам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2024 года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6057081" y="545559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0241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3" y="0"/>
            <a:ext cx="755914" cy="882345"/>
          </a:xfrm>
          <a:prstGeom prst="rect">
            <a:avLst/>
          </a:prstGeom>
          <a:noFill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249" y="728642"/>
            <a:ext cx="3756161" cy="353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Изображение WhatsApp 2023-06-08 в 17.25.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7880" y="724930"/>
            <a:ext cx="3682313" cy="351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767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Прямоугольник 115"/>
          <p:cNvSpPr/>
          <p:nvPr/>
        </p:nvSpPr>
        <p:spPr>
          <a:xfrm>
            <a:off x="147324" y="475655"/>
            <a:ext cx="11808977" cy="22049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>
            <a:off x="1000962" y="419823"/>
            <a:ext cx="437454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393F70E1-7AD3-28A6-C5FF-FA8397495551}"/>
              </a:ext>
            </a:extLst>
          </p:cNvPr>
          <p:cNvCxnSpPr>
            <a:cxnSpLocks/>
          </p:cNvCxnSpPr>
          <p:nvPr/>
        </p:nvCxnSpPr>
        <p:spPr>
          <a:xfrm>
            <a:off x="5206111" y="419823"/>
            <a:ext cx="2850611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272554" y="672339"/>
            <a:ext cx="3458238" cy="3794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ДЕТСКОЕ НАСЕЛЕНИЕ – 490,3 ТЫС.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70985" y="1170925"/>
            <a:ext cx="3467975" cy="418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 1 года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- 25,6 тыс.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62746" y="1696995"/>
            <a:ext cx="3467976" cy="325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 5 лет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155,5 тыс.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368881" y="672412"/>
            <a:ext cx="3463360" cy="3736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ОБЩАЯ ЗАБОЛЕВАЕМОСТЬ 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368881" y="1111633"/>
            <a:ext cx="1657787" cy="446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 14 лет –</a:t>
            </a:r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774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0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tabLst>
                <a:tab pos="358775" algn="l"/>
              </a:tabLs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100 тыс.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167486" y="1105033"/>
            <a:ext cx="1662912" cy="432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 15 до 17 лет –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7453,9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на</a:t>
            </a:r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100 тыс.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371550" y="1595747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БОД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22 035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377217" y="1899807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3 8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34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8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371550" y="2199627"/>
            <a:ext cx="1657788" cy="395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3.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БОП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6 452,1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172610" y="1595526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БОД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13 925,5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170064" y="1894349"/>
            <a:ext cx="1660334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БОП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5 862,4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6167486" y="2189070"/>
            <a:ext cx="1662912" cy="405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бол-ни глаз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</a:p>
          <a:p>
            <a:pPr algn="ctr">
              <a:tabLst>
                <a:tab pos="358775" algn="l"/>
              </a:tabLs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2 735,9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90401" y="16755"/>
            <a:ext cx="246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ТЕКУЩАЯ СИТУАЦИЯ</a:t>
            </a:r>
            <a:endParaRPr lang="x-none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>
            <a:off x="4023015" y="546746"/>
            <a:ext cx="9342" cy="213247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8339043" y="672412"/>
            <a:ext cx="3463360" cy="390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СМЕРТНОСТЬ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8323098" y="1117724"/>
            <a:ext cx="1657787" cy="407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МлС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10142712" y="1116054"/>
            <a:ext cx="1657787" cy="419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ДС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29923" y="1893726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 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– 7,5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33549" y="1592176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2024 г.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5,6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0142712" y="1903859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 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– 9,1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0136687" y="1601197"/>
            <a:ext cx="1657788" cy="249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2024 г.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6,8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39043" y="2199686"/>
            <a:ext cx="1657788" cy="40199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2024 г. - 164 детей</a:t>
            </a:r>
          </a:p>
          <a:p>
            <a:pPr algn="ctr">
              <a:tabLst>
                <a:tab pos="358775" algn="l"/>
              </a:tabLst>
            </a:pP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 г. - 236 детей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0140894" y="2201669"/>
            <a:ext cx="1657788" cy="40237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2024 г.- 197 детей</a:t>
            </a:r>
          </a:p>
          <a:p>
            <a:pPr algn="ctr">
              <a:tabLst>
                <a:tab pos="358775" algn="l"/>
              </a:tabLst>
            </a:pPr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2023 г. – 277 детей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2" name="Прямая соединительная линия 201"/>
          <p:cNvCxnSpPr/>
          <p:nvPr/>
        </p:nvCxnSpPr>
        <p:spPr>
          <a:xfrm>
            <a:off x="8061647" y="585314"/>
            <a:ext cx="23301" cy="211076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62746" y="2089419"/>
            <a:ext cx="3467976" cy="414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 6 до 17 лет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311 206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xmlns="" id="{CB7E8B0A-D357-C9A3-1BE6-8A4140D0B27C}"/>
              </a:ext>
            </a:extLst>
          </p:cNvPr>
          <p:cNvCxnSpPr>
            <a:cxnSpLocks/>
          </p:cNvCxnSpPr>
          <p:nvPr/>
        </p:nvCxnSpPr>
        <p:spPr>
          <a:xfrm>
            <a:off x="4808535" y="2828697"/>
            <a:ext cx="18458" cy="3875465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535CDEF9-72B7-94E7-1535-AF358096D93C}"/>
              </a:ext>
            </a:extLst>
          </p:cNvPr>
          <p:cNvSpPr/>
          <p:nvPr/>
        </p:nvSpPr>
        <p:spPr>
          <a:xfrm>
            <a:off x="4968890" y="3146856"/>
            <a:ext cx="3872335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коек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A7E5759A-983A-1FD4-DEA4-8743C74962EC}"/>
              </a:ext>
            </a:extLst>
          </p:cNvPr>
          <p:cNvSpPr/>
          <p:nvPr/>
        </p:nvSpPr>
        <p:spPr>
          <a:xfrm>
            <a:off x="4972428" y="2802825"/>
            <a:ext cx="3860250" cy="300336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E71E1350-38D3-7222-84A2-4403F32E255F}"/>
              </a:ext>
            </a:extLst>
          </p:cNvPr>
          <p:cNvSpPr/>
          <p:nvPr/>
        </p:nvSpPr>
        <p:spPr>
          <a:xfrm>
            <a:off x="9007386" y="2811085"/>
            <a:ext cx="1343505" cy="300336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09B894A8-65ED-24C9-F6DE-0A28D9BE71E5}"/>
              </a:ext>
            </a:extLst>
          </p:cNvPr>
          <p:cNvSpPr/>
          <p:nvPr/>
        </p:nvSpPr>
        <p:spPr>
          <a:xfrm>
            <a:off x="10532921" y="2817364"/>
            <a:ext cx="1343517" cy="300336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5263478D-60F2-DE0F-0EA7-D738A405D019}"/>
              </a:ext>
            </a:extLst>
          </p:cNvPr>
          <p:cNvSpPr/>
          <p:nvPr/>
        </p:nvSpPr>
        <p:spPr>
          <a:xfrm>
            <a:off x="4970525" y="3405639"/>
            <a:ext cx="3876596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госпитализированных больных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02C439E8-02E2-5538-FEE9-471DEF35C43B}"/>
              </a:ext>
            </a:extLst>
          </p:cNvPr>
          <p:cNvSpPr/>
          <p:nvPr/>
        </p:nvSpPr>
        <p:spPr>
          <a:xfrm>
            <a:off x="4976712" y="3674271"/>
            <a:ext cx="3864222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Кол-во выбывших  больных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C5407766-5233-9324-385B-2E0D94C25AF7}"/>
              </a:ext>
            </a:extLst>
          </p:cNvPr>
          <p:cNvSpPr/>
          <p:nvPr/>
        </p:nvSpPr>
        <p:spPr>
          <a:xfrm>
            <a:off x="4983040" y="4206253"/>
            <a:ext cx="3864081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т.ч. умершие (летальность)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xmlns="" id="{5D77A9D4-4566-030D-FA61-FB438162D803}"/>
              </a:ext>
            </a:extLst>
          </p:cNvPr>
          <p:cNvSpPr/>
          <p:nvPr/>
        </p:nvSpPr>
        <p:spPr>
          <a:xfrm>
            <a:off x="4985391" y="4978967"/>
            <a:ext cx="3843331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пребывание на койке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5860503E-D35E-E66E-FFDA-E5435D7FB4D5}"/>
              </a:ext>
            </a:extLst>
          </p:cNvPr>
          <p:cNvSpPr/>
          <p:nvPr/>
        </p:nvSpPr>
        <p:spPr>
          <a:xfrm>
            <a:off x="4985701" y="5235158"/>
            <a:ext cx="3843331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Оборот койки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00CF5CBB-C158-A48E-F1C6-CDFF56BF95C9}"/>
              </a:ext>
            </a:extLst>
          </p:cNvPr>
          <p:cNvSpPr/>
          <p:nvPr/>
        </p:nvSpPr>
        <p:spPr>
          <a:xfrm>
            <a:off x="4980887" y="5490845"/>
            <a:ext cx="3843331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койки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08475462-78A6-95D2-F5F4-7E2E75D1D442}"/>
              </a:ext>
            </a:extLst>
          </p:cNvPr>
          <p:cNvSpPr/>
          <p:nvPr/>
        </p:nvSpPr>
        <p:spPr>
          <a:xfrm>
            <a:off x="9011390" y="3148808"/>
            <a:ext cx="1343514" cy="26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495 (20)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CD03FA47-C3D8-839A-84B3-D7ABB9D4F199}"/>
              </a:ext>
            </a:extLst>
          </p:cNvPr>
          <p:cNvSpPr/>
          <p:nvPr/>
        </p:nvSpPr>
        <p:spPr>
          <a:xfrm>
            <a:off x="9007380" y="3408695"/>
            <a:ext cx="1350380" cy="25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19 448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xmlns="" id="{25BE4142-FF77-4B2B-1F62-4F5F12B3E7F1}"/>
              </a:ext>
            </a:extLst>
          </p:cNvPr>
          <p:cNvSpPr/>
          <p:nvPr/>
        </p:nvSpPr>
        <p:spPr>
          <a:xfrm>
            <a:off x="9006057" y="3669107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19 331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64454106-47A3-7817-C9EB-82B8892ED88E}"/>
              </a:ext>
            </a:extLst>
          </p:cNvPr>
          <p:cNvSpPr/>
          <p:nvPr/>
        </p:nvSpPr>
        <p:spPr>
          <a:xfrm>
            <a:off x="9010938" y="4189100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117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xmlns="" id="{BF211933-1EBB-937B-D64E-13B810BDE246}"/>
              </a:ext>
            </a:extLst>
          </p:cNvPr>
          <p:cNvSpPr/>
          <p:nvPr/>
        </p:nvSpPr>
        <p:spPr>
          <a:xfrm>
            <a:off x="10516644" y="3147743"/>
            <a:ext cx="1119259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495 (40)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xmlns="" id="{323BDEB0-06F6-2395-8C62-F6DB709B1265}"/>
              </a:ext>
            </a:extLst>
          </p:cNvPr>
          <p:cNvSpPr/>
          <p:nvPr/>
        </p:nvSpPr>
        <p:spPr>
          <a:xfrm>
            <a:off x="10522203" y="3405159"/>
            <a:ext cx="1113700" cy="245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21 703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xmlns="" id="{6215B6FA-029C-D255-F713-AD0AEAF75428}"/>
              </a:ext>
            </a:extLst>
          </p:cNvPr>
          <p:cNvSpPr/>
          <p:nvPr/>
        </p:nvSpPr>
        <p:spPr>
          <a:xfrm>
            <a:off x="10520872" y="3641684"/>
            <a:ext cx="1115031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21 605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xmlns="" id="{9F94C9E0-2626-0229-2A0A-7E1C2456DC0C}"/>
              </a:ext>
            </a:extLst>
          </p:cNvPr>
          <p:cNvSpPr/>
          <p:nvPr/>
        </p:nvSpPr>
        <p:spPr>
          <a:xfrm>
            <a:off x="10516644" y="3912640"/>
            <a:ext cx="1119259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5 486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xmlns="" id="{C93E5FE0-050A-296E-71E6-579906292C7E}"/>
              </a:ext>
            </a:extLst>
          </p:cNvPr>
          <p:cNvSpPr/>
          <p:nvPr/>
        </p:nvSpPr>
        <p:spPr>
          <a:xfrm>
            <a:off x="10522203" y="4178581"/>
            <a:ext cx="1105154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xmlns="" id="{CAA55D71-B76C-D512-076F-DE9AF7861C51}"/>
              </a:ext>
            </a:extLst>
          </p:cNvPr>
          <p:cNvSpPr/>
          <p:nvPr/>
        </p:nvSpPr>
        <p:spPr>
          <a:xfrm>
            <a:off x="9008141" y="4978914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,9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C855978A-CE4C-1DC3-6D84-2ECCE73CA038}"/>
              </a:ext>
            </a:extLst>
          </p:cNvPr>
          <p:cNvSpPr/>
          <p:nvPr/>
        </p:nvSpPr>
        <p:spPr>
          <a:xfrm>
            <a:off x="9007527" y="5246519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39,1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xmlns="" id="{0A04F449-8A2B-D1BA-45A3-CDD789E5BF6D}"/>
              </a:ext>
            </a:extLst>
          </p:cNvPr>
          <p:cNvSpPr/>
          <p:nvPr/>
        </p:nvSpPr>
        <p:spPr>
          <a:xfrm>
            <a:off x="9010816" y="5506985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269,5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xmlns="" id="{17741BC8-B174-815D-469C-BA7381DE1920}"/>
              </a:ext>
            </a:extLst>
          </p:cNvPr>
          <p:cNvSpPr/>
          <p:nvPr/>
        </p:nvSpPr>
        <p:spPr>
          <a:xfrm>
            <a:off x="10518640" y="4716965"/>
            <a:ext cx="1108717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151 823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xmlns="" id="{DB1589A3-4C81-5D2F-EAC2-3D2981024871}"/>
              </a:ext>
            </a:extLst>
          </p:cNvPr>
          <p:cNvSpPr/>
          <p:nvPr/>
        </p:nvSpPr>
        <p:spPr>
          <a:xfrm>
            <a:off x="10516644" y="4993400"/>
            <a:ext cx="1110713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7,0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xmlns="" id="{E5518ADE-6D13-E8BD-9936-B5425DF15489}"/>
              </a:ext>
            </a:extLst>
          </p:cNvPr>
          <p:cNvSpPr/>
          <p:nvPr/>
        </p:nvSpPr>
        <p:spPr>
          <a:xfrm>
            <a:off x="10516644" y="5256555"/>
            <a:ext cx="1125746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,6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6C9F834F-345B-5A45-EED2-07E74F9FB5A4}"/>
              </a:ext>
            </a:extLst>
          </p:cNvPr>
          <p:cNvSpPr/>
          <p:nvPr/>
        </p:nvSpPr>
        <p:spPr>
          <a:xfrm>
            <a:off x="10516644" y="5516907"/>
            <a:ext cx="1129035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306,7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Стрелка: вверх 168">
            <a:extLst>
              <a:ext uri="{FF2B5EF4-FFF2-40B4-BE49-F238E27FC236}">
                <a16:creationId xmlns:a16="http://schemas.microsoft.com/office/drawing/2014/main" xmlns="" id="{63AD9A99-AF34-358E-9F68-B38EDB4BC763}"/>
              </a:ext>
            </a:extLst>
          </p:cNvPr>
          <p:cNvSpPr/>
          <p:nvPr/>
        </p:nvSpPr>
        <p:spPr>
          <a:xfrm>
            <a:off x="11668656" y="3190882"/>
            <a:ext cx="152614" cy="174569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200" name="Стрелка: вверх 170">
            <a:extLst>
              <a:ext uri="{FF2B5EF4-FFF2-40B4-BE49-F238E27FC236}">
                <a16:creationId xmlns:a16="http://schemas.microsoft.com/office/drawing/2014/main" xmlns="" id="{FD337036-9C65-57D2-767C-656DB65143BC}"/>
              </a:ext>
            </a:extLst>
          </p:cNvPr>
          <p:cNvSpPr/>
          <p:nvPr/>
        </p:nvSpPr>
        <p:spPr>
          <a:xfrm>
            <a:off x="11668656" y="3423128"/>
            <a:ext cx="152614" cy="174569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205" name="Стрелка: вверх 174">
            <a:extLst>
              <a:ext uri="{FF2B5EF4-FFF2-40B4-BE49-F238E27FC236}">
                <a16:creationId xmlns:a16="http://schemas.microsoft.com/office/drawing/2014/main" xmlns="" id="{931F9CFA-7A1E-FAA9-0B43-90B432340E69}"/>
              </a:ext>
            </a:extLst>
          </p:cNvPr>
          <p:cNvSpPr/>
          <p:nvPr/>
        </p:nvSpPr>
        <p:spPr>
          <a:xfrm>
            <a:off x="11703512" y="5536876"/>
            <a:ext cx="146852" cy="20274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AC9D5BFA-38B1-9435-691E-B25468EDCAF4}"/>
              </a:ext>
            </a:extLst>
          </p:cNvPr>
          <p:cNvSpPr txBox="1"/>
          <p:nvPr/>
        </p:nvSpPr>
        <p:spPr>
          <a:xfrm>
            <a:off x="202910" y="2807530"/>
            <a:ext cx="4331103" cy="30777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КОЕЧНЫЙ ФОНД </a:t>
            </a:r>
            <a:endParaRPr lang="x-none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2398487" y="3427537"/>
            <a:ext cx="2127647" cy="294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Соматический профиль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325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196649" y="4691525"/>
            <a:ext cx="2078444" cy="366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5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Онкогематонефрология</a:t>
            </a:r>
            <a:r>
              <a:rPr lang="ru-RU" sz="125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– 35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192867" y="4349557"/>
            <a:ext cx="2130203" cy="280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Травматология и ортопедия- 35</a:t>
            </a:r>
            <a:endParaRPr lang="ru-RU" sz="115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187447" y="6330083"/>
            <a:ext cx="4362031" cy="353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Восстановительное лечение и реабилитация - 4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97138" y="4051931"/>
            <a:ext cx="2099596" cy="231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невной стационар - 40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188411" y="5974892"/>
            <a:ext cx="2078443" cy="285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Кардиохирургия- 20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195030" y="3777975"/>
            <a:ext cx="2102154" cy="225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65113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Хирургия - 50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97411" y="3424278"/>
            <a:ext cx="2099773" cy="3064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Хирургический профиль- 205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2405448" y="3797644"/>
            <a:ext cx="2125363" cy="271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ОПН – 53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2389629" y="4127157"/>
            <a:ext cx="2119451" cy="296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Педиатрия- 47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2389630" y="4522573"/>
            <a:ext cx="2111791" cy="271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Кардиоревматология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- 35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389628" y="4870694"/>
            <a:ext cx="2111791" cy="277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Неврология - 55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2392422" y="5247503"/>
            <a:ext cx="2113676" cy="25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Пульмонология- 40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394034" y="5590294"/>
            <a:ext cx="2112063" cy="357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Отделение младшего возраста - 40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2" name="Левая круглая скобка 221"/>
          <p:cNvSpPr/>
          <p:nvPr/>
        </p:nvSpPr>
        <p:spPr>
          <a:xfrm>
            <a:off x="121538" y="3581704"/>
            <a:ext cx="45719" cy="303032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sp>
        <p:nvSpPr>
          <p:cNvPr id="223" name="Правая круглая скобка 222"/>
          <p:cNvSpPr/>
          <p:nvPr/>
        </p:nvSpPr>
        <p:spPr>
          <a:xfrm>
            <a:off x="4534513" y="3552828"/>
            <a:ext cx="164679" cy="3059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 flipH="1">
            <a:off x="2339126" y="3424278"/>
            <a:ext cx="4277" cy="292567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xmlns="" id="{02C439E8-02E2-5538-FEE9-471DEF35C43B}"/>
              </a:ext>
            </a:extLst>
          </p:cNvPr>
          <p:cNvSpPr/>
          <p:nvPr/>
        </p:nvSpPr>
        <p:spPr>
          <a:xfrm>
            <a:off x="4976712" y="3952118"/>
            <a:ext cx="3860690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Всего пролеченных детей до 1 года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xmlns="" id="{25BE4142-FF77-4B2B-1F62-4F5F12B3E7F1}"/>
              </a:ext>
            </a:extLst>
          </p:cNvPr>
          <p:cNvSpPr/>
          <p:nvPr/>
        </p:nvSpPr>
        <p:spPr>
          <a:xfrm>
            <a:off x="9004843" y="3931536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5 500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xmlns="" id="{C5407766-5233-9324-385B-2E0D94C25AF7}"/>
              </a:ext>
            </a:extLst>
          </p:cNvPr>
          <p:cNvSpPr/>
          <p:nvPr/>
        </p:nvSpPr>
        <p:spPr>
          <a:xfrm>
            <a:off x="4981038" y="4463274"/>
            <a:ext cx="3859125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т.ч.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умершие до 1 года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Прямоугольник 227">
            <a:extLst>
              <a:ext uri="{FF2B5EF4-FFF2-40B4-BE49-F238E27FC236}">
                <a16:creationId xmlns:a16="http://schemas.microsoft.com/office/drawing/2014/main" xmlns="" id="{64454106-47A3-7817-C9EB-82B8892ED88E}"/>
              </a:ext>
            </a:extLst>
          </p:cNvPr>
          <p:cNvSpPr/>
          <p:nvPr/>
        </p:nvSpPr>
        <p:spPr>
          <a:xfrm>
            <a:off x="9010816" y="4458611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70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Прямоугольник 228">
            <a:extLst>
              <a:ext uri="{FF2B5EF4-FFF2-40B4-BE49-F238E27FC236}">
                <a16:creationId xmlns:a16="http://schemas.microsoft.com/office/drawing/2014/main" xmlns="" id="{C93E5FE0-050A-296E-71E6-579906292C7E}"/>
              </a:ext>
            </a:extLst>
          </p:cNvPr>
          <p:cNvSpPr/>
          <p:nvPr/>
        </p:nvSpPr>
        <p:spPr>
          <a:xfrm>
            <a:off x="10522668" y="4451161"/>
            <a:ext cx="1104689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49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Стрелка: вверх 170">
            <a:extLst>
              <a:ext uri="{FF2B5EF4-FFF2-40B4-BE49-F238E27FC236}">
                <a16:creationId xmlns:a16="http://schemas.microsoft.com/office/drawing/2014/main" xmlns="" id="{FD337036-9C65-57D2-767C-656DB65143BC}"/>
              </a:ext>
            </a:extLst>
          </p:cNvPr>
          <p:cNvSpPr/>
          <p:nvPr/>
        </p:nvSpPr>
        <p:spPr>
          <a:xfrm>
            <a:off x="11668656" y="3641589"/>
            <a:ext cx="152614" cy="174569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231" name="Стрелка: вверх 170">
            <a:extLst>
              <a:ext uri="{FF2B5EF4-FFF2-40B4-BE49-F238E27FC236}">
                <a16:creationId xmlns:a16="http://schemas.microsoft.com/office/drawing/2014/main" xmlns="" id="{FD337036-9C65-57D2-767C-656DB65143BC}"/>
              </a:ext>
            </a:extLst>
          </p:cNvPr>
          <p:cNvSpPr/>
          <p:nvPr/>
        </p:nvSpPr>
        <p:spPr>
          <a:xfrm flipV="1">
            <a:off x="11671989" y="3904734"/>
            <a:ext cx="165784" cy="19770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233" name="Стрелка: вверх 172">
            <a:extLst>
              <a:ext uri="{FF2B5EF4-FFF2-40B4-BE49-F238E27FC236}">
                <a16:creationId xmlns:a16="http://schemas.microsoft.com/office/drawing/2014/main" xmlns="" id="{AE44EE0B-1375-D371-97F0-A5D2966FE855}"/>
              </a:ext>
            </a:extLst>
          </p:cNvPr>
          <p:cNvSpPr/>
          <p:nvPr/>
        </p:nvSpPr>
        <p:spPr>
          <a:xfrm>
            <a:off x="11691529" y="4728520"/>
            <a:ext cx="154481" cy="207448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234" name="Стрелка: вверх 172">
            <a:extLst>
              <a:ext uri="{FF2B5EF4-FFF2-40B4-BE49-F238E27FC236}">
                <a16:creationId xmlns:a16="http://schemas.microsoft.com/office/drawing/2014/main" xmlns="" id="{AE44EE0B-1375-D371-97F0-A5D2966FE855}"/>
              </a:ext>
            </a:extLst>
          </p:cNvPr>
          <p:cNvSpPr/>
          <p:nvPr/>
        </p:nvSpPr>
        <p:spPr>
          <a:xfrm>
            <a:off x="11709844" y="4992131"/>
            <a:ext cx="152641" cy="20276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 flipH="1">
            <a:off x="8923638" y="2824010"/>
            <a:ext cx="4277" cy="2925674"/>
          </a:xfrm>
          <a:prstGeom prst="line">
            <a:avLst/>
          </a:prstGeom>
          <a:ln>
            <a:noFill/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H="1">
            <a:off x="10430449" y="2836638"/>
            <a:ext cx="4277" cy="2925674"/>
          </a:xfrm>
          <a:prstGeom prst="line">
            <a:avLst/>
          </a:prstGeom>
          <a:ln>
            <a:noFill/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рямоугольник 240">
            <a:extLst>
              <a:ext uri="{FF2B5EF4-FFF2-40B4-BE49-F238E27FC236}">
                <a16:creationId xmlns:a16="http://schemas.microsoft.com/office/drawing/2014/main" xmlns="" id="{82A7EA27-FAF4-03F7-A61B-63154FD23FF7}"/>
              </a:ext>
            </a:extLst>
          </p:cNvPr>
          <p:cNvSpPr/>
          <p:nvPr/>
        </p:nvSpPr>
        <p:spPr>
          <a:xfrm>
            <a:off x="4981038" y="4725033"/>
            <a:ext cx="3856364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Проведено к/дней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:a16="http://schemas.microsoft.com/office/drawing/2014/main" xmlns="" id="{A1117346-C6C4-2F75-DC62-8934BD7889BC}"/>
              </a:ext>
            </a:extLst>
          </p:cNvPr>
          <p:cNvSpPr/>
          <p:nvPr/>
        </p:nvSpPr>
        <p:spPr>
          <a:xfrm>
            <a:off x="9010486" y="4728122"/>
            <a:ext cx="1343508" cy="26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133 398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8878229"/>
              </p:ext>
            </p:extLst>
          </p:nvPr>
        </p:nvGraphicFramePr>
        <p:xfrm>
          <a:off x="4853586" y="6208664"/>
          <a:ext cx="7190132" cy="64933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7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6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05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17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38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60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82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1006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259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132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0288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6638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8248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03460"/>
                <a:gridCol w="524556"/>
                <a:gridCol w="524556"/>
              </a:tblGrid>
              <a:tr h="441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невролог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сурдолог</a:t>
                      </a:r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офтальмолог 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ЛОР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стоматология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ЧЛХ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Пульмо-нолог</a:t>
                      </a:r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кардиолог 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Эндо-кринолог</a:t>
                      </a:r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Нефролог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Онко-гематолог</a:t>
                      </a:r>
                      <a:endParaRPr lang="ru-RU" sz="1000" b="1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хирург </a:t>
                      </a:r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травматолог-ортопед </a:t>
                      </a:r>
                      <a:endParaRPr lang="ru-RU" sz="1000" b="0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Ревматолог</a:t>
                      </a:r>
                      <a:endParaRPr lang="ru-RU" sz="1000" b="0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Гастроэн теролог</a:t>
                      </a:r>
                      <a:endParaRPr lang="ru-RU" sz="1000" b="0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уролог</a:t>
                      </a:r>
                      <a:endParaRPr lang="ru-RU" sz="1000" b="0" i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18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628" marR="4628" marT="46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AC9D5BFA-38B1-9435-691E-B25468EDCAF4}"/>
              </a:ext>
            </a:extLst>
          </p:cNvPr>
          <p:cNvSpPr txBox="1"/>
          <p:nvPr/>
        </p:nvSpPr>
        <p:spPr>
          <a:xfrm>
            <a:off x="5599131" y="5831717"/>
            <a:ext cx="6074789" cy="307777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КЛИНИКО-ДИАГНОСТИЧЕСКОЕ ОТДЕЛЕНИЕ</a:t>
            </a:r>
            <a:endParaRPr lang="x-none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54" y="3097361"/>
            <a:ext cx="45663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495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КРУГЛОСУТОЧНЫХ КОЕК,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ДНЕВНОГО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ПРЕБЫВАНИЯ</a:t>
            </a:r>
            <a:endParaRPr lang="x-none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0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444842" cy="486923"/>
          </a:xfrm>
          <a:prstGeom prst="rect">
            <a:avLst/>
          </a:prstGeom>
          <a:noFill/>
        </p:spPr>
      </p:pic>
      <p:sp>
        <p:nvSpPr>
          <p:cNvPr id="101" name="Стрелка: вверх 166">
            <a:extLst>
              <a:ext uri="{FF2B5EF4-FFF2-40B4-BE49-F238E27FC236}">
                <a16:creationId xmlns:a16="http://schemas.microsoft.com/office/drawing/2014/main" xmlns="" id="{F6E49BD1-FBC6-C95D-E184-D80C36EAB55D}"/>
              </a:ext>
            </a:extLst>
          </p:cNvPr>
          <p:cNvSpPr/>
          <p:nvPr/>
        </p:nvSpPr>
        <p:spPr>
          <a:xfrm rot="10800000">
            <a:off x="11691633" y="4195453"/>
            <a:ext cx="158376" cy="207295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102" name="Стрелка: вверх 166">
            <a:extLst>
              <a:ext uri="{FF2B5EF4-FFF2-40B4-BE49-F238E27FC236}">
                <a16:creationId xmlns:a16="http://schemas.microsoft.com/office/drawing/2014/main" xmlns="" id="{F6E49BD1-FBC6-C95D-E184-D80C36EAB55D}"/>
              </a:ext>
            </a:extLst>
          </p:cNvPr>
          <p:cNvSpPr/>
          <p:nvPr/>
        </p:nvSpPr>
        <p:spPr>
          <a:xfrm rot="10800000">
            <a:off x="11687514" y="4454944"/>
            <a:ext cx="158376" cy="207295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103" name="Стрелка: вверх 172">
            <a:extLst>
              <a:ext uri="{FF2B5EF4-FFF2-40B4-BE49-F238E27FC236}">
                <a16:creationId xmlns:a16="http://schemas.microsoft.com/office/drawing/2014/main" xmlns="" id="{AE44EE0B-1375-D371-97F0-A5D2966FE855}"/>
              </a:ext>
            </a:extLst>
          </p:cNvPr>
          <p:cNvSpPr/>
          <p:nvPr/>
        </p:nvSpPr>
        <p:spPr>
          <a:xfrm>
            <a:off x="11705725" y="5251623"/>
            <a:ext cx="152641" cy="202764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>
              <a:latin typeface="Arial Narrow" panose="020B060602020203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92529" y="5132248"/>
            <a:ext cx="2078444" cy="317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Нейрохирургия – 30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88410" y="5564735"/>
            <a:ext cx="2078444" cy="317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ЧЛХ и ЛОР - 35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406391" y="6030097"/>
            <a:ext cx="2112063" cy="243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</a:rPr>
              <a:t>Паллиатив - 20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2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трелка углом вверх 53"/>
          <p:cNvSpPr/>
          <p:nvPr/>
        </p:nvSpPr>
        <p:spPr>
          <a:xfrm rot="10800000">
            <a:off x="1602256" y="2364261"/>
            <a:ext cx="160642" cy="43948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вверх 30"/>
          <p:cNvSpPr/>
          <p:nvPr/>
        </p:nvSpPr>
        <p:spPr>
          <a:xfrm rot="10800000">
            <a:off x="0" y="2380733"/>
            <a:ext cx="214184" cy="43660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4</a:t>
            </a:fld>
            <a:endParaRPr lang="x-none"/>
          </a:p>
        </p:txBody>
      </p:sp>
      <p:pic>
        <p:nvPicPr>
          <p:cNvPr id="5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5" y="0"/>
            <a:ext cx="766118" cy="83859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1017437" y="527223"/>
            <a:ext cx="6973265" cy="793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80304" y="174060"/>
            <a:ext cx="6985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ГОРОДСКАЯ ДЕТСКАЯ КЛИНИЧЕСКАЯ БОЛЬНИЦА</a:t>
            </a:r>
            <a:endParaRPr lang="x-none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30C3A9-7799-80F9-BA08-52A1C839B81D}"/>
              </a:ext>
            </a:extLst>
          </p:cNvPr>
          <p:cNvSpPr txBox="1"/>
          <p:nvPr/>
        </p:nvSpPr>
        <p:spPr>
          <a:xfrm>
            <a:off x="4646142" y="744958"/>
            <a:ext cx="2907956" cy="276999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ДЕЙСТВУЮЩАЯ СТРУКТУРА</a:t>
            </a:r>
            <a:endParaRPr lang="x-none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6573" y="1046206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3727" y="1188629"/>
            <a:ext cx="2087818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НАБЛЮДАТЕЛЬНЫЙ СОВЕТ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050692" y="1478693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61370" y="1621115"/>
            <a:ext cx="2087818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ГЛАВНЫЙ ВРАЧ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400000" flipH="1" flipV="1">
            <a:off x="7405820" y="1013255"/>
            <a:ext cx="148278" cy="60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 flipH="1" flipV="1">
            <a:off x="7401701" y="1445742"/>
            <a:ext cx="148278" cy="60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12807" y="1192748"/>
            <a:ext cx="2492727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СЕКРЕТАРЬ НАБЛЮДАТЕЛЬНОГО СОВЕТА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00451" y="1616997"/>
            <a:ext cx="2496845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КОМПЛАЕНС - ОФИЦЕР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5376" y="3089247"/>
            <a:ext cx="1219198" cy="189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Эпидемиолог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079525" y="1911179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2422" y="2267786"/>
            <a:ext cx="1227437" cy="582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Заместитель главного врача по лечебной работе 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2021" y="2063167"/>
            <a:ext cx="1090689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94952" y="2121244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265408" y="2100650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95849" y="2263668"/>
            <a:ext cx="1037967" cy="5866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Заместитель главного врача по хирургическийм вопросам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0378" y="2267786"/>
            <a:ext cx="955590" cy="549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Заместитель главного врача по орг-метод работе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3697" y="2263668"/>
            <a:ext cx="1083276" cy="545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 контроль качества медицинской помощи службы поддержки пациентов и внутреннего аудита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11113" y="2259549"/>
            <a:ext cx="799071" cy="557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Главная медсестра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88443" y="2247191"/>
            <a:ext cx="910282" cy="578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Инженер по охране труда и технике безопасности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60508" y="2238954"/>
            <a:ext cx="753762" cy="5866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Главный бухгалтер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88412" y="2234834"/>
            <a:ext cx="782593" cy="598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Планово-экономический отдел 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036907" y="2234836"/>
            <a:ext cx="733169" cy="60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Юрист-консультант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840097" y="2222478"/>
            <a:ext cx="605482" cy="611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 кадров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511480" y="2226598"/>
            <a:ext cx="766120" cy="60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Хозяйственный отдел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322907" y="2222480"/>
            <a:ext cx="766120" cy="594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Инженер ЧС и ГО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571105" y="2113006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843851" y="2108888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5836510" y="2113006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779743" y="2100649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7673548" y="2104768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8517926" y="2092411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9329353" y="2080055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11705970" y="2067698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10058402" y="2084174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10779213" y="2096530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123573" y="3113907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углом вверх 55"/>
          <p:cNvSpPr/>
          <p:nvPr/>
        </p:nvSpPr>
        <p:spPr>
          <a:xfrm rot="10800000">
            <a:off x="2940904" y="2360142"/>
            <a:ext cx="160642" cy="43948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51257" y="3315788"/>
            <a:ext cx="1198602" cy="267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патологии новорожденных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5376" y="4819192"/>
            <a:ext cx="1169770" cy="263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кардиоревматологии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51258" y="3925387"/>
            <a:ext cx="1190364" cy="267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Педиатрическое отделение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5377" y="5115755"/>
            <a:ext cx="1169770" cy="39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Реанимационное отделение младшего возраста №1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75257" y="3068650"/>
            <a:ext cx="1058559" cy="383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Центр лучевой диагностики, кабинет физиотерапии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6200000">
            <a:off x="1659930" y="317569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15546" y="2949146"/>
            <a:ext cx="404477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4839731" y="2945029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2257169" y="2949147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720811" y="2945028"/>
            <a:ext cx="119447" cy="135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3599936" y="2957386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105669" y="3105720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Организационно-методический отдел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18025" y="3620586"/>
            <a:ext cx="959705" cy="383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Клинико-диагностический блок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>
            <a:off x="3595817" y="3480489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55376" y="3624706"/>
            <a:ext cx="1198602" cy="267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Неврологическое отделение 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27695" y="338163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55377" y="4226068"/>
            <a:ext cx="1178007" cy="267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младшего возраста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51258" y="4518511"/>
            <a:ext cx="1173888" cy="267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паллиативной помощи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51257" y="5540003"/>
            <a:ext cx="1173889" cy="39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Реанимационное отделение старшего возраста №2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55377" y="5964253"/>
            <a:ext cx="1169769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Кабинет трансфузиологии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43021" y="6248457"/>
            <a:ext cx="1182125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Приемный покой №2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Стрелка вниз 86"/>
          <p:cNvSpPr/>
          <p:nvPr/>
        </p:nvSpPr>
        <p:spPr>
          <a:xfrm rot="16200000">
            <a:off x="131815" y="368232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 rot="16200000">
            <a:off x="127697" y="397476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38902" y="6512068"/>
            <a:ext cx="1186243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Дневной стационар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Стрелка вниз 89"/>
          <p:cNvSpPr/>
          <p:nvPr/>
        </p:nvSpPr>
        <p:spPr>
          <a:xfrm rot="16200000">
            <a:off x="123579" y="428368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 rot="16200000">
            <a:off x="119460" y="4576124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низ 91"/>
          <p:cNvSpPr/>
          <p:nvPr/>
        </p:nvSpPr>
        <p:spPr>
          <a:xfrm rot="16200000">
            <a:off x="131817" y="4901519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низ 92"/>
          <p:cNvSpPr/>
          <p:nvPr/>
        </p:nvSpPr>
        <p:spPr>
          <a:xfrm rot="16200000">
            <a:off x="127701" y="524339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 rot="16200000">
            <a:off x="131816" y="565116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 rot="16200000">
            <a:off x="127698" y="6001271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 rot="16200000">
            <a:off x="123579" y="6293715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низ 96"/>
          <p:cNvSpPr/>
          <p:nvPr/>
        </p:nvSpPr>
        <p:spPr>
          <a:xfrm rot="16200000">
            <a:off x="119460" y="654496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779377" y="3509376"/>
            <a:ext cx="1058559" cy="156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Оперблок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1655812" y="352580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783496" y="3711203"/>
            <a:ext cx="1058559" cy="21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Травматологическое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779378" y="4077787"/>
            <a:ext cx="1058559" cy="230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Травматологический пункт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775258" y="4378466"/>
            <a:ext cx="1058559" cy="374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Детское нейрохирургическое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779377" y="4843906"/>
            <a:ext cx="1058559" cy="255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Хирургическое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Стрелка вниз 103"/>
          <p:cNvSpPr/>
          <p:nvPr/>
        </p:nvSpPr>
        <p:spPr>
          <a:xfrm rot="16200000">
            <a:off x="1659934" y="375234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низ 105"/>
          <p:cNvSpPr/>
          <p:nvPr/>
        </p:nvSpPr>
        <p:spPr>
          <a:xfrm>
            <a:off x="2273644" y="3945927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низ 106"/>
          <p:cNvSpPr/>
          <p:nvPr/>
        </p:nvSpPr>
        <p:spPr>
          <a:xfrm rot="16200000">
            <a:off x="1655817" y="4514341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низ 107"/>
          <p:cNvSpPr/>
          <p:nvPr/>
        </p:nvSpPr>
        <p:spPr>
          <a:xfrm rot="16200000">
            <a:off x="1659936" y="4889164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низ 108"/>
          <p:cNvSpPr/>
          <p:nvPr/>
        </p:nvSpPr>
        <p:spPr>
          <a:xfrm rot="16200000">
            <a:off x="1672296" y="5255755"/>
            <a:ext cx="98846" cy="98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75258" y="5152824"/>
            <a:ext cx="1058559" cy="366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онко-гематологии и нефрологии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779376" y="5560597"/>
            <a:ext cx="1058559" cy="366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кардиохирургии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Стрелка вниз 111"/>
          <p:cNvSpPr/>
          <p:nvPr/>
        </p:nvSpPr>
        <p:spPr>
          <a:xfrm rot="5400000">
            <a:off x="1474578" y="5214556"/>
            <a:ext cx="98846" cy="181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низ 112"/>
          <p:cNvSpPr/>
          <p:nvPr/>
        </p:nvSpPr>
        <p:spPr>
          <a:xfrm rot="5400000">
            <a:off x="1482814" y="5671756"/>
            <a:ext cx="111203" cy="17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низ 113"/>
          <p:cNvSpPr/>
          <p:nvPr/>
        </p:nvSpPr>
        <p:spPr>
          <a:xfrm rot="5400000">
            <a:off x="1482813" y="3385758"/>
            <a:ext cx="98850" cy="140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низ 114"/>
          <p:cNvSpPr/>
          <p:nvPr/>
        </p:nvSpPr>
        <p:spPr>
          <a:xfrm rot="5400000">
            <a:off x="1478696" y="5980675"/>
            <a:ext cx="94727" cy="16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низ 115"/>
          <p:cNvSpPr/>
          <p:nvPr/>
        </p:nvSpPr>
        <p:spPr>
          <a:xfrm rot="16200000">
            <a:off x="1655818" y="5692354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775257" y="5951894"/>
            <a:ext cx="1058559" cy="473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оториноларингологии и челюстно-лицевой хирургии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762903" y="6491473"/>
            <a:ext cx="1087390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Приемный покой №1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Стрелка вниз 118"/>
          <p:cNvSpPr/>
          <p:nvPr/>
        </p:nvSpPr>
        <p:spPr>
          <a:xfrm rot="16200000">
            <a:off x="1635225" y="6528495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 rot="16200000">
            <a:off x="1655819" y="6104247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низ 121"/>
          <p:cNvSpPr/>
          <p:nvPr/>
        </p:nvSpPr>
        <p:spPr>
          <a:xfrm rot="5400000">
            <a:off x="1470459" y="6512017"/>
            <a:ext cx="98846" cy="181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низ 122"/>
          <p:cNvSpPr/>
          <p:nvPr/>
        </p:nvSpPr>
        <p:spPr>
          <a:xfrm rot="16200000">
            <a:off x="2990341" y="321276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низ 123"/>
          <p:cNvSpPr/>
          <p:nvPr/>
        </p:nvSpPr>
        <p:spPr>
          <a:xfrm rot="16200000">
            <a:off x="2998580" y="374822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углом вверх 124"/>
          <p:cNvSpPr/>
          <p:nvPr/>
        </p:nvSpPr>
        <p:spPr>
          <a:xfrm rot="10800000">
            <a:off x="4188935" y="2463115"/>
            <a:ext cx="160642" cy="181232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411366" y="3076888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Аптека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411366" y="3579395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Клинико-диагностическая лаборатория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403128" y="4048953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Врач -эксперт, врач-клинфармаколог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Стрелка вниз 128"/>
          <p:cNvSpPr/>
          <p:nvPr/>
        </p:nvSpPr>
        <p:spPr>
          <a:xfrm rot="16200000">
            <a:off x="4263090" y="318393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низ 129"/>
          <p:cNvSpPr/>
          <p:nvPr/>
        </p:nvSpPr>
        <p:spPr>
          <a:xfrm rot="16200000">
            <a:off x="4263089" y="369467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трелка вниз 130"/>
          <p:cNvSpPr/>
          <p:nvPr/>
        </p:nvSpPr>
        <p:spPr>
          <a:xfrm rot="16200000">
            <a:off x="4263090" y="4164234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502879" y="3591752"/>
            <a:ext cx="799067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Пищеблок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5498761" y="3076888"/>
            <a:ext cx="811423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Диетсестра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4" name="Стрелка вниз 133"/>
          <p:cNvSpPr/>
          <p:nvPr/>
        </p:nvSpPr>
        <p:spPr>
          <a:xfrm>
            <a:off x="5824153" y="2858530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низ 134"/>
          <p:cNvSpPr/>
          <p:nvPr/>
        </p:nvSpPr>
        <p:spPr>
          <a:xfrm>
            <a:off x="5820036" y="3431059"/>
            <a:ext cx="144160" cy="168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204886" y="3072769"/>
            <a:ext cx="782595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Экономисты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368750" y="3068650"/>
            <a:ext cx="761995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Бухгалтеры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9" name="Стрелка вниз 138"/>
          <p:cNvSpPr/>
          <p:nvPr/>
        </p:nvSpPr>
        <p:spPr>
          <a:xfrm>
            <a:off x="7673548" y="2870886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трелка вниз 139"/>
          <p:cNvSpPr/>
          <p:nvPr/>
        </p:nvSpPr>
        <p:spPr>
          <a:xfrm>
            <a:off x="8550877" y="2875005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9840098" y="3538207"/>
            <a:ext cx="646670" cy="333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Архивариус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9844217" y="3056293"/>
            <a:ext cx="634314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Делопроизводитель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3" name="Стрелка вниз 142"/>
          <p:cNvSpPr/>
          <p:nvPr/>
        </p:nvSpPr>
        <p:spPr>
          <a:xfrm>
            <a:off x="10087234" y="2846173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низ 143"/>
          <p:cNvSpPr/>
          <p:nvPr/>
        </p:nvSpPr>
        <p:spPr>
          <a:xfrm>
            <a:off x="10103709" y="3398107"/>
            <a:ext cx="127685" cy="14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10634932" y="1120896"/>
            <a:ext cx="1438783" cy="39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Call-</a:t>
            </a:r>
            <a:r>
              <a:rPr lang="kk-KZ" sz="13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центр, 24/7</a:t>
            </a:r>
          </a:p>
          <a:p>
            <a:pPr algn="ctr"/>
            <a:r>
              <a:rPr lang="kk-KZ" sz="13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+77752010067</a:t>
            </a:r>
          </a:p>
        </p:txBody>
      </p:sp>
      <p:pic>
        <p:nvPicPr>
          <p:cNvPr id="30722" name="Picture 2" descr="Что такое колл-центр: функции и виды, перечень основных услуг |  Calltouch.Б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3166" y="115329"/>
            <a:ext cx="1441741" cy="1001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Стрелка вниз 142"/>
          <p:cNvSpPr/>
          <p:nvPr/>
        </p:nvSpPr>
        <p:spPr>
          <a:xfrm>
            <a:off x="10334369" y="2813221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углом вверх 53"/>
          <p:cNvSpPr/>
          <p:nvPr/>
        </p:nvSpPr>
        <p:spPr>
          <a:xfrm rot="10800000">
            <a:off x="1598141" y="2364260"/>
            <a:ext cx="164757" cy="449373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углом вверх 30"/>
          <p:cNvSpPr/>
          <p:nvPr/>
        </p:nvSpPr>
        <p:spPr>
          <a:xfrm rot="10800000">
            <a:off x="0" y="2380732"/>
            <a:ext cx="214184" cy="44772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83A7-8B89-46B1-920C-F6A21C282239}" type="slidenum">
              <a:rPr lang="x-none" smtClean="0"/>
              <a:pPr/>
              <a:t>5</a:t>
            </a:fld>
            <a:endParaRPr lang="x-none"/>
          </a:p>
        </p:txBody>
      </p:sp>
      <p:pic>
        <p:nvPicPr>
          <p:cNvPr id="5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5" y="0"/>
            <a:ext cx="766118" cy="83859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1017437" y="527223"/>
            <a:ext cx="6973265" cy="793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80304" y="174060"/>
            <a:ext cx="6985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ГОРОДСКАЯ ДЕТСКАЯ КЛИНИЧЕСКАЯ БОЛЬНИЦА</a:t>
            </a:r>
            <a:endParaRPr lang="x-none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046573" y="1046206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3727" y="1188629"/>
            <a:ext cx="2087818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НАБЛЮДАТЕЛЬНЫЙ СОВЕТ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050692" y="1478693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61370" y="1621115"/>
            <a:ext cx="2087818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ГЛАВНЫЙ ВРАЧ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400000" flipH="1" flipV="1">
            <a:off x="7405820" y="1013255"/>
            <a:ext cx="148278" cy="60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 flipH="1" flipV="1">
            <a:off x="7401701" y="1445742"/>
            <a:ext cx="148278" cy="609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12807" y="1192748"/>
            <a:ext cx="2492727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СЕКРЕТАРЬ НАБЛЮДАТЕЛЬНОГО СОВЕТА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00451" y="1616997"/>
            <a:ext cx="2496845" cy="269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КОМПЛАЕНС - ОФИЦЕР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079525" y="1911179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22422" y="2267786"/>
            <a:ext cx="1227437" cy="582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Заместитель главного врача по лечебной работе 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2021" y="2063167"/>
            <a:ext cx="1090689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94952" y="2121244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265408" y="2100650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95849" y="2263668"/>
            <a:ext cx="1037967" cy="561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Заместитель главного врача по хирургическийм вопросам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0378" y="2267786"/>
            <a:ext cx="955590" cy="549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 организационно-методической и учебной работы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3697" y="2263668"/>
            <a:ext cx="1083276" cy="545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 контроль качества медицинской помощи службы поддержки пациентов и внутреннего аудита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11114" y="2259549"/>
            <a:ext cx="728820" cy="5577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госпитальной фармации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90733" y="2238724"/>
            <a:ext cx="777103" cy="5783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инфекцион-ного контроля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05350" y="2224216"/>
            <a:ext cx="597244" cy="626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Главный бухгалтер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460261" y="2224216"/>
            <a:ext cx="782593" cy="617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Планово-экономический отдел 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00518" y="2218360"/>
            <a:ext cx="733169" cy="60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Юрист-консультант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111946" y="2222478"/>
            <a:ext cx="605482" cy="6113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 кадров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75091" y="2218360"/>
            <a:ext cx="766120" cy="60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Хозяйственный отдел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582399" y="2222480"/>
            <a:ext cx="506627" cy="594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Инженер ЧС и ТО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571105" y="2113006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4843851" y="2108888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5836510" y="2113006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6656175" y="2117124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8027775" y="2080055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8781537" y="2075935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9576488" y="2088293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11705970" y="2067698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>
            <a:off x="10322013" y="2067698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11067538" y="2080054"/>
            <a:ext cx="123568" cy="131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углом вверх 55"/>
          <p:cNvSpPr/>
          <p:nvPr/>
        </p:nvSpPr>
        <p:spPr>
          <a:xfrm rot="10800000">
            <a:off x="2940904" y="2360142"/>
            <a:ext cx="160642" cy="43948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43019" y="3158067"/>
            <a:ext cx="1198602" cy="343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патологии новорожденных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5376" y="4621484"/>
            <a:ext cx="1169770" cy="263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кардиоревматологии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3020" y="3793581"/>
            <a:ext cx="1190364" cy="23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Педиатрическое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5377" y="4926285"/>
            <a:ext cx="1169770" cy="39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Реанимационное отделение младшего возраста №1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75257" y="3068650"/>
            <a:ext cx="1058559" cy="350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Центр лучевой диагностики, кабинет физиотерапии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 rot="16200000">
            <a:off x="1659930" y="317569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15546" y="2949146"/>
            <a:ext cx="404477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4839731" y="2945029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3"/>
          <p:cNvSpPr/>
          <p:nvPr/>
        </p:nvSpPr>
        <p:spPr>
          <a:xfrm>
            <a:off x="2257169" y="2949147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>
            <a:off x="720811" y="2945028"/>
            <a:ext cx="119447" cy="135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3599936" y="2957386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105669" y="3105720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Организационно-методический отдел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18025" y="3620586"/>
            <a:ext cx="959705" cy="383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Клинико-диагностический блок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>
          <a:xfrm>
            <a:off x="3546390" y="3480489"/>
            <a:ext cx="111209" cy="127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47139" y="3534090"/>
            <a:ext cx="1198602" cy="230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Неврологическое отделение 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 rot="16200000">
            <a:off x="127696" y="330749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47139" y="4061311"/>
            <a:ext cx="1178007" cy="230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младшего возраста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43020" y="4329041"/>
            <a:ext cx="1173888" cy="267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паллиативной помощи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51257" y="5370669"/>
            <a:ext cx="1173889" cy="395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Реанимационное отделение старшего возраста №2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46910" y="6082786"/>
            <a:ext cx="1169769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Кабинет трансфузиологии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34554" y="6383866"/>
            <a:ext cx="1182125" cy="179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Приемный покой №2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Стрелка вниз 86"/>
          <p:cNvSpPr/>
          <p:nvPr/>
        </p:nvSpPr>
        <p:spPr>
          <a:xfrm rot="16200000">
            <a:off x="131816" y="3583466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 rot="16200000">
            <a:off x="127697" y="3842956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30436" y="6610922"/>
            <a:ext cx="1186243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Дневной стационар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Стрелка вниз 89"/>
          <p:cNvSpPr/>
          <p:nvPr/>
        </p:nvSpPr>
        <p:spPr>
          <a:xfrm rot="16200000">
            <a:off x="123579" y="411068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 вниз 90"/>
          <p:cNvSpPr/>
          <p:nvPr/>
        </p:nvSpPr>
        <p:spPr>
          <a:xfrm rot="16200000">
            <a:off x="127698" y="440313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 вниз 91"/>
          <p:cNvSpPr/>
          <p:nvPr/>
        </p:nvSpPr>
        <p:spPr>
          <a:xfrm rot="16200000">
            <a:off x="123579" y="4687335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низ 92"/>
          <p:cNvSpPr/>
          <p:nvPr/>
        </p:nvSpPr>
        <p:spPr>
          <a:xfrm rot="16200000">
            <a:off x="127701" y="5048657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низ 93"/>
          <p:cNvSpPr/>
          <p:nvPr/>
        </p:nvSpPr>
        <p:spPr>
          <a:xfrm rot="16200000">
            <a:off x="123349" y="5490295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 rot="16200000">
            <a:off x="119232" y="6162139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низ 95"/>
          <p:cNvSpPr/>
          <p:nvPr/>
        </p:nvSpPr>
        <p:spPr>
          <a:xfrm rot="16200000">
            <a:off x="123581" y="641224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низ 96"/>
          <p:cNvSpPr/>
          <p:nvPr/>
        </p:nvSpPr>
        <p:spPr>
          <a:xfrm rot="16200000">
            <a:off x="119461" y="6742671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771139" y="3459950"/>
            <a:ext cx="1058559" cy="156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Оперблок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Стрелка вниз 98"/>
          <p:cNvSpPr/>
          <p:nvPr/>
        </p:nvSpPr>
        <p:spPr>
          <a:xfrm rot="16200000">
            <a:off x="1655813" y="348461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1775258" y="3653538"/>
            <a:ext cx="1058559" cy="218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Травматологическое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771140" y="3962457"/>
            <a:ext cx="1058559" cy="230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Травматологический пункт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767020" y="4254899"/>
            <a:ext cx="1058559" cy="3500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Детское нейрохирургическое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771139" y="4646198"/>
            <a:ext cx="1058559" cy="255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Хирургическое отделение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4" name="Стрелка вниз 103"/>
          <p:cNvSpPr/>
          <p:nvPr/>
        </p:nvSpPr>
        <p:spPr>
          <a:xfrm rot="16200000">
            <a:off x="1659937" y="3678200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низ 105"/>
          <p:cNvSpPr/>
          <p:nvPr/>
        </p:nvSpPr>
        <p:spPr>
          <a:xfrm>
            <a:off x="2248932" y="3880026"/>
            <a:ext cx="65901" cy="6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низ 106"/>
          <p:cNvSpPr/>
          <p:nvPr/>
        </p:nvSpPr>
        <p:spPr>
          <a:xfrm rot="16200000">
            <a:off x="1639343" y="4349585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трелка вниз 107"/>
          <p:cNvSpPr/>
          <p:nvPr/>
        </p:nvSpPr>
        <p:spPr>
          <a:xfrm rot="16200000">
            <a:off x="1635227" y="4699695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трелка вниз 108"/>
          <p:cNvSpPr/>
          <p:nvPr/>
        </p:nvSpPr>
        <p:spPr>
          <a:xfrm rot="16200000">
            <a:off x="1672297" y="5058046"/>
            <a:ext cx="98846" cy="98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1767020" y="4930402"/>
            <a:ext cx="1058559" cy="366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онко-гематологии и нефрологии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771138" y="5329938"/>
            <a:ext cx="1058559" cy="2388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кардиохирургии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2" name="Стрелка вниз 111"/>
          <p:cNvSpPr/>
          <p:nvPr/>
        </p:nvSpPr>
        <p:spPr>
          <a:xfrm rot="5400000">
            <a:off x="1457644" y="5028291"/>
            <a:ext cx="98846" cy="181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трелка вниз 112"/>
          <p:cNvSpPr/>
          <p:nvPr/>
        </p:nvSpPr>
        <p:spPr>
          <a:xfrm rot="5400000">
            <a:off x="1465880" y="5468557"/>
            <a:ext cx="111203" cy="17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трелка вниз 113"/>
          <p:cNvSpPr/>
          <p:nvPr/>
        </p:nvSpPr>
        <p:spPr>
          <a:xfrm rot="5400000">
            <a:off x="1474575" y="3311617"/>
            <a:ext cx="98850" cy="140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вниз 114"/>
          <p:cNvSpPr/>
          <p:nvPr/>
        </p:nvSpPr>
        <p:spPr>
          <a:xfrm rot="5400000">
            <a:off x="1461762" y="6133074"/>
            <a:ext cx="94727" cy="16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низ 115"/>
          <p:cNvSpPr/>
          <p:nvPr/>
        </p:nvSpPr>
        <p:spPr>
          <a:xfrm rot="16200000">
            <a:off x="1655821" y="537107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767019" y="5597667"/>
            <a:ext cx="1058559" cy="473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Отделение оториноларингологии и челюстно-лицевой хирургии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771141" y="6104295"/>
            <a:ext cx="1054437" cy="247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Приемный покой №1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Стрелка вниз 118"/>
          <p:cNvSpPr/>
          <p:nvPr/>
        </p:nvSpPr>
        <p:spPr>
          <a:xfrm rot="16200000">
            <a:off x="1643464" y="6157793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 rot="16200000">
            <a:off x="1647582" y="5758257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трелка вниз 121"/>
          <p:cNvSpPr/>
          <p:nvPr/>
        </p:nvSpPr>
        <p:spPr>
          <a:xfrm rot="5400000">
            <a:off x="1461993" y="6613618"/>
            <a:ext cx="98846" cy="181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низ 122"/>
          <p:cNvSpPr/>
          <p:nvPr/>
        </p:nvSpPr>
        <p:spPr>
          <a:xfrm rot="16200000">
            <a:off x="2990341" y="321276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трелка вниз 123"/>
          <p:cNvSpPr/>
          <p:nvPr/>
        </p:nvSpPr>
        <p:spPr>
          <a:xfrm rot="16200000">
            <a:off x="2998580" y="374822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углом вверх 124"/>
          <p:cNvSpPr/>
          <p:nvPr/>
        </p:nvSpPr>
        <p:spPr>
          <a:xfrm rot="10800000">
            <a:off x="4188935" y="2463115"/>
            <a:ext cx="160642" cy="181232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411366" y="3076888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Аптека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411366" y="3579395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Клинико-диагностическая лаборатория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403128" y="4048953"/>
            <a:ext cx="9720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Врач -эксперт, врач-клинфармаколог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Стрелка вниз 128"/>
          <p:cNvSpPr/>
          <p:nvPr/>
        </p:nvSpPr>
        <p:spPr>
          <a:xfrm rot="16200000">
            <a:off x="4263090" y="318393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низ 129"/>
          <p:cNvSpPr/>
          <p:nvPr/>
        </p:nvSpPr>
        <p:spPr>
          <a:xfrm rot="16200000">
            <a:off x="4263089" y="369467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трелка вниз 130"/>
          <p:cNvSpPr/>
          <p:nvPr/>
        </p:nvSpPr>
        <p:spPr>
          <a:xfrm rot="16200000">
            <a:off x="4263090" y="4164234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158684" y="3517612"/>
            <a:ext cx="642549" cy="280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Пищеблок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7142205" y="3052174"/>
            <a:ext cx="642552" cy="3006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Диетсестра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4" name="Стрелка вниз 133"/>
          <p:cNvSpPr/>
          <p:nvPr/>
        </p:nvSpPr>
        <p:spPr>
          <a:xfrm>
            <a:off x="7381104" y="2850292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трелка вниз 134"/>
          <p:cNvSpPr/>
          <p:nvPr/>
        </p:nvSpPr>
        <p:spPr>
          <a:xfrm>
            <a:off x="7393463" y="3356919"/>
            <a:ext cx="144160" cy="168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526162" y="3048055"/>
            <a:ext cx="733167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Экономисты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842423" y="3052175"/>
            <a:ext cx="601362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Бухгалте</a:t>
            </a:r>
          </a:p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ры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9" name="Стрелка вниз 138"/>
          <p:cNvSpPr/>
          <p:nvPr/>
        </p:nvSpPr>
        <p:spPr>
          <a:xfrm>
            <a:off x="8027775" y="2870886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трелка вниз 139"/>
          <p:cNvSpPr/>
          <p:nvPr/>
        </p:nvSpPr>
        <p:spPr>
          <a:xfrm>
            <a:off x="8814487" y="2866767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0120184" y="3538207"/>
            <a:ext cx="646670" cy="333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Архивариус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124302" y="3023342"/>
            <a:ext cx="628365" cy="345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Делопроизводитель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Стрелка вниз 143"/>
          <p:cNvSpPr/>
          <p:nvPr/>
        </p:nvSpPr>
        <p:spPr>
          <a:xfrm>
            <a:off x="10359082" y="3389869"/>
            <a:ext cx="127685" cy="144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10634932" y="1120896"/>
            <a:ext cx="1438783" cy="39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Call-</a:t>
            </a:r>
            <a:r>
              <a:rPr lang="kk-KZ" sz="13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центр, 24/7</a:t>
            </a:r>
          </a:p>
          <a:p>
            <a:pPr algn="ctr"/>
            <a:r>
              <a:rPr lang="kk-KZ" sz="13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+77752010067</a:t>
            </a:r>
          </a:p>
        </p:txBody>
      </p:sp>
      <p:pic>
        <p:nvPicPr>
          <p:cNvPr id="30722" name="Picture 2" descr="Что такое колл-центр: функции и виды, перечень основных услуг |  Calltouch.Б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404" y="123567"/>
            <a:ext cx="1441741" cy="1001927"/>
          </a:xfrm>
          <a:prstGeom prst="rect">
            <a:avLst/>
          </a:prstGeom>
          <a:noFill/>
        </p:spPr>
      </p:pic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7830C3A9-7799-80F9-BA08-52A1C839B81D}"/>
              </a:ext>
            </a:extLst>
          </p:cNvPr>
          <p:cNvSpPr txBox="1"/>
          <p:nvPr/>
        </p:nvSpPr>
        <p:spPr>
          <a:xfrm>
            <a:off x="3953933" y="727965"/>
            <a:ext cx="4419600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СТРУКТУРА ПОСЛЕ РЕНОВАЦИИ</a:t>
            </a:r>
            <a:endParaRPr lang="x-none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775260" y="6404976"/>
            <a:ext cx="1054437" cy="2470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Центр амбулаторной хирургии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Стрелка вниз 147"/>
          <p:cNvSpPr/>
          <p:nvPr/>
        </p:nvSpPr>
        <p:spPr>
          <a:xfrm rot="16200000">
            <a:off x="1655822" y="6466712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7125727" y="2244810"/>
            <a:ext cx="609603" cy="580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Главный медсестра</a:t>
            </a:r>
            <a:endParaRPr lang="ru-RU" sz="7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6324600" y="3551479"/>
            <a:ext cx="760399" cy="546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Главная медсестра по инф.контролю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1" name="Стрелка вниз 150"/>
          <p:cNvSpPr/>
          <p:nvPr/>
        </p:nvSpPr>
        <p:spPr>
          <a:xfrm>
            <a:off x="6592789" y="2846860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246910" y="5794920"/>
            <a:ext cx="1169769" cy="2470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9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Кардиохирургическое реаним.отделение</a:t>
            </a:r>
            <a:endParaRPr lang="ru-RU" sz="9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131817" y="5837428"/>
            <a:ext cx="98855" cy="131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трелка вниз 155"/>
          <p:cNvSpPr/>
          <p:nvPr/>
        </p:nvSpPr>
        <p:spPr>
          <a:xfrm rot="5400000">
            <a:off x="1448947" y="5849558"/>
            <a:ext cx="111203" cy="17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7184084" y="4017145"/>
            <a:ext cx="642549" cy="280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ЦСО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2" name="Стрелка вниз 151"/>
          <p:cNvSpPr/>
          <p:nvPr/>
        </p:nvSpPr>
        <p:spPr>
          <a:xfrm>
            <a:off x="7427329" y="3831053"/>
            <a:ext cx="144160" cy="168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6307667" y="3051946"/>
            <a:ext cx="760399" cy="317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358775" algn="l"/>
              </a:tabLst>
            </a:pPr>
            <a:r>
              <a:rPr lang="kk-KZ" sz="8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Эпидемиолог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7" name="Стрелка вниз 156"/>
          <p:cNvSpPr/>
          <p:nvPr/>
        </p:nvSpPr>
        <p:spPr>
          <a:xfrm>
            <a:off x="6626656" y="3363327"/>
            <a:ext cx="148279" cy="18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5539" y="6433574"/>
            <a:ext cx="2743200" cy="365125"/>
          </a:xfrm>
        </p:spPr>
        <p:txBody>
          <a:bodyPr/>
          <a:lstStyle/>
          <a:p>
            <a:fld id="{BEA483A7-8B89-46B1-920C-F6A21C282239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821452" y="89318"/>
            <a:ext cx="113705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ПЛАНИРУЕМЫЕ ИННОВАЦИИ ПОСЛЕ РЕНОВАЦИИ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821452" y="494270"/>
            <a:ext cx="5134505" cy="187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7E5759A-983A-1FD4-DEA4-8743C74962EC}"/>
              </a:ext>
            </a:extLst>
          </p:cNvPr>
          <p:cNvSpPr/>
          <p:nvPr/>
        </p:nvSpPr>
        <p:spPr>
          <a:xfrm>
            <a:off x="330438" y="902149"/>
            <a:ext cx="3205054" cy="4779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Центр амбулаторной хирургии (хирургия одного дня)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7E5759A-983A-1FD4-DEA4-8743C74962EC}"/>
              </a:ext>
            </a:extLst>
          </p:cNvPr>
          <p:cNvSpPr/>
          <p:nvPr/>
        </p:nvSpPr>
        <p:spPr>
          <a:xfrm>
            <a:off x="4017236" y="900999"/>
            <a:ext cx="3205054" cy="300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ХИРУРГИЯ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7E5759A-983A-1FD4-DEA4-8743C74962EC}"/>
              </a:ext>
            </a:extLst>
          </p:cNvPr>
          <p:cNvSpPr/>
          <p:nvPr/>
        </p:nvSpPr>
        <p:spPr>
          <a:xfrm>
            <a:off x="7704034" y="900999"/>
            <a:ext cx="4083153" cy="3003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ЧЕЛЮСТНО-ЛИЦЕВАЯ ХИРУРГИЯ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006" y="1554159"/>
            <a:ext cx="32966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Современный уровень хирургии позволит выполнить многие оперативные вмешательства без госпитализации, в течение одного дня. Будут проводиться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малоинвазивные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операции небольшого объема, которые не требуют госпитализации. Они не уступают по эффективности обычным вмешательствам (хотя и не всегда могут их заменить),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атравматичны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и не требуют длительного послеоперационного восстановления.</a:t>
            </a:r>
          </a:p>
          <a:p>
            <a:pPr marL="285750" indent="-285750"/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37000" y="1540085"/>
            <a:ext cx="34120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После приобретения «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Нейронавигатора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 , внедрение оказания высокотехнологичных медицинских услуг (ВТМУ (опухоли головного мозга, кисты головного мозга, внутримозговые гематомы в сложных локализациях головного мозга  и т.п.))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Для оперативного вмешательства по поводу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кохлеарной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имплантации - приобретение   «Бормашины»  и микрохирургических инструментов , для внедрения оказания высокотехнологичных медицинских услуг (ВТМУ)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26846" y="1346550"/>
            <a:ext cx="41603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Система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ультразвуковая хирургическая для остеотомии при неправильных сросшихся переломах челюстей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при удалении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образований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челюстей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(кист, опухолей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принадлежностями для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остеотомии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Физиодиспенсер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 прямым и угловым наконечником для оперативного лечения при переломах и установки титановых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конструкции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CB7E8B0A-D357-C9A3-1BE6-8A4140D0B27C}"/>
              </a:ext>
            </a:extLst>
          </p:cNvPr>
          <p:cNvCxnSpPr>
            <a:cxnSpLocks/>
          </p:cNvCxnSpPr>
          <p:nvPr/>
        </p:nvCxnSpPr>
        <p:spPr>
          <a:xfrm>
            <a:off x="3758404" y="900999"/>
            <a:ext cx="9995" cy="589770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B7E8B0A-D357-C9A3-1BE6-8A4140D0B27C}"/>
              </a:ext>
            </a:extLst>
          </p:cNvPr>
          <p:cNvCxnSpPr>
            <a:cxnSpLocks/>
          </p:cNvCxnSpPr>
          <p:nvPr/>
        </p:nvCxnSpPr>
        <p:spPr>
          <a:xfrm>
            <a:off x="7575369" y="900999"/>
            <a:ext cx="9995" cy="589770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617836" cy="676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95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5539" y="6433574"/>
            <a:ext cx="2743200" cy="365125"/>
          </a:xfrm>
        </p:spPr>
        <p:txBody>
          <a:bodyPr/>
          <a:lstStyle/>
          <a:p>
            <a:fld id="{BEA483A7-8B89-46B1-920C-F6A21C282239}" type="slidenum">
              <a:rPr lang="x-none" smtClean="0"/>
              <a:pPr/>
              <a:t>7</a:t>
            </a:fld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821452" y="89318"/>
            <a:ext cx="113705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ПЛАНИРУЕМЫЕ ИННОВАЦИИ ПОСЛЕ РЕНОВАЦИИ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821452" y="494270"/>
            <a:ext cx="5134505" cy="187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617836" cy="676282"/>
          </a:xfrm>
          <a:prstGeom prst="rect">
            <a:avLst/>
          </a:prstGeom>
          <a:noFill/>
        </p:spPr>
      </p:pic>
      <p:pic>
        <p:nvPicPr>
          <p:cNvPr id="1028" name="Picture 4" descr="STERIVAP SL | MMM Medcenter Einrichtungen Gm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361" y="1378529"/>
            <a:ext cx="3834772" cy="2101271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745066" y="575732"/>
            <a:ext cx="106172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Центральное стерилизационное отделение после реновации 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Айдана\Downloads\IMG_2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" y="999066"/>
            <a:ext cx="2810934" cy="2734734"/>
          </a:xfrm>
          <a:prstGeom prst="rect">
            <a:avLst/>
          </a:prstGeom>
          <a:noFill/>
        </p:spPr>
      </p:pic>
      <p:pic>
        <p:nvPicPr>
          <p:cNvPr id="1032" name="Picture 8" descr="Central Sterilization Department | BMT Medical Technology s.r.o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333" y="1371098"/>
            <a:ext cx="3581400" cy="2108702"/>
          </a:xfrm>
          <a:prstGeom prst="rect">
            <a:avLst/>
          </a:prstGeom>
          <a:noFill/>
        </p:spPr>
      </p:pic>
      <p:pic>
        <p:nvPicPr>
          <p:cNvPr id="1034" name="Picture 10" descr="Central Sterilization Department | BMT Medical Technology s.r.o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175" y="3779196"/>
            <a:ext cx="3821501" cy="2731829"/>
          </a:xfrm>
          <a:prstGeom prst="rect">
            <a:avLst/>
          </a:prstGeom>
          <a:noFill/>
        </p:spPr>
      </p:pic>
      <p:pic>
        <p:nvPicPr>
          <p:cNvPr id="1036" name="Picture 12" descr="Central Sterilization Department | BMT Medical Technology s.r.o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176" y="3746799"/>
            <a:ext cx="3605841" cy="2721894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>
            <a:off x="3454400" y="3293533"/>
            <a:ext cx="812799" cy="66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WhatsApp 2024-04-29 в 11.31.27_88f8d5a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7616" y="3834863"/>
            <a:ext cx="2813651" cy="28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5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EA483A7-8B89-46B1-920C-F6A21C282239}" type="slidenum">
              <a:rPr lang="x-none" smtClean="0"/>
              <a:pPr/>
              <a:t>8</a:t>
            </a:fld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821452" y="89318"/>
            <a:ext cx="113705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ПЛАНИРУЕМЫЕ ИННОВАЦИИ ПОСЛЕ РЕНОВАЦИИ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821452" y="494270"/>
            <a:ext cx="5134505" cy="187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617836" cy="67628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745066" y="702732"/>
            <a:ext cx="110828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 2026-2027 году планируется строительство</a:t>
            </a:r>
            <a:r>
              <a:rPr kumimoji="0" lang="kk-KZ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надземного или подземного перехода между корпусами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851401" y="3496735"/>
            <a:ext cx="973664" cy="694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C:\Users\Айдана\Downloads\мос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7214" y="4288128"/>
            <a:ext cx="4351386" cy="2392071"/>
          </a:xfrm>
          <a:prstGeom prst="rect">
            <a:avLst/>
          </a:prstGeom>
          <a:noFill/>
        </p:spPr>
      </p:pic>
      <p:pic>
        <p:nvPicPr>
          <p:cNvPr id="3" name="Picture 6" descr="C:\Users\Айдана\Downloads\мост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733" y="1083732"/>
            <a:ext cx="2980267" cy="3090335"/>
          </a:xfrm>
          <a:prstGeom prst="rect">
            <a:avLst/>
          </a:prstGeom>
          <a:noFill/>
        </p:spPr>
      </p:pic>
      <p:pic>
        <p:nvPicPr>
          <p:cNvPr id="5" name="Picture 8" descr="C:\Users\Айдана\Downloads\IMG_2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" y="2000689"/>
            <a:ext cx="4512733" cy="342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95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EA483A7-8B89-46B1-920C-F6A21C282239}" type="slidenum">
              <a:rPr lang="x-none" smtClean="0"/>
              <a:pPr/>
              <a:t>9</a:t>
            </a:fld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821452" y="89318"/>
            <a:ext cx="113705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ПЛАНИРУЕМЫЕ ИННОВАЦИИ ПОСЛЕ РЕНОВАЦИИ</a:t>
            </a:r>
            <a:endParaRPr kumimoji="0" lang="x-none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B0EFAA1-5FE9-F8BB-16E3-18DD6629D726}"/>
              </a:ext>
            </a:extLst>
          </p:cNvPr>
          <p:cNvCxnSpPr>
            <a:cxnSpLocks/>
          </p:cNvCxnSpPr>
          <p:nvPr/>
        </p:nvCxnSpPr>
        <p:spPr>
          <a:xfrm flipV="1">
            <a:off x="821452" y="494270"/>
            <a:ext cx="5134505" cy="187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" descr="C:\Users\Айдана\Desktop\ГДКБ галерея\ҚБКА лого\png\на латинице\красный с сини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6" y="0"/>
            <a:ext cx="617836" cy="67628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72EA07-A9EC-9806-F569-D5F87F50C6B1}"/>
              </a:ext>
            </a:extLst>
          </p:cNvPr>
          <p:cNvSpPr txBox="1"/>
          <p:nvPr/>
        </p:nvSpPr>
        <p:spPr>
          <a:xfrm>
            <a:off x="787399" y="609599"/>
            <a:ext cx="1061720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 2026 году планируется реконструкция</a:t>
            </a:r>
            <a:r>
              <a:rPr kumimoji="0" lang="kk-KZ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прачечного блока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851401" y="3496735"/>
            <a:ext cx="1185332" cy="694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WhatsApp 2024-04-29 в 11.28.52_653a99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271" y="4439249"/>
            <a:ext cx="3625861" cy="2097018"/>
          </a:xfrm>
          <a:prstGeom prst="rect">
            <a:avLst/>
          </a:prstGeom>
        </p:spPr>
      </p:pic>
      <p:sp>
        <p:nvSpPr>
          <p:cNvPr id="1026" name="AutoShape 2" descr="Химчистка спецодежды для работником медучрежд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Химчистка спецодежды для работником медучрежд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Химчистка спецодежды для работником медучрежд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Изображение WhatsApp 2024-04-29 в 11.27.47_230040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407" y="1147049"/>
            <a:ext cx="2249327" cy="3077817"/>
          </a:xfrm>
          <a:prstGeom prst="rect">
            <a:avLst/>
          </a:prstGeom>
        </p:spPr>
      </p:pic>
      <p:pic>
        <p:nvPicPr>
          <p:cNvPr id="1032" name="Picture 8" descr="Прачечная в Москве - услуги быстрой стирки бель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5680" y="1113207"/>
            <a:ext cx="4585585" cy="2637526"/>
          </a:xfrm>
          <a:prstGeom prst="rect">
            <a:avLst/>
          </a:prstGeom>
          <a:noFill/>
        </p:spPr>
      </p:pic>
      <p:pic>
        <p:nvPicPr>
          <p:cNvPr id="1034" name="Picture 10" descr="Прачечная в гостинице - 73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1" y="3920067"/>
            <a:ext cx="4614332" cy="2760133"/>
          </a:xfrm>
          <a:prstGeom prst="rect">
            <a:avLst/>
          </a:prstGeom>
          <a:noFill/>
        </p:spPr>
      </p:pic>
      <p:pic>
        <p:nvPicPr>
          <p:cNvPr id="18" name="Рисунок 17" descr="Изображение WhatsApp 2024-04-29 в 11.37.06_40cb78b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3389" y="1122713"/>
            <a:ext cx="1931677" cy="30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5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2569</Words>
  <Application>Microsoft Office PowerPoint</Application>
  <PresentationFormat>Произвольный</PresentationFormat>
  <Paragraphs>774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Бибигуль Омирбаева</dc:creator>
  <cp:lastModifiedBy>Айдана</cp:lastModifiedBy>
  <cp:revision>354</cp:revision>
  <cp:lastPrinted>2025-02-11T09:49:56Z</cp:lastPrinted>
  <dcterms:created xsi:type="dcterms:W3CDTF">2025-02-10T16:06:42Z</dcterms:created>
  <dcterms:modified xsi:type="dcterms:W3CDTF">2025-07-28T09:43:46Z</dcterms:modified>
</cp:coreProperties>
</file>