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drawings/drawing3.xml" ContentType="application/vnd.openxmlformats-officedocument.drawingml.chartshapes+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4.xml" ContentType="application/vnd.openxmlformats-officedocument.drawingml.diagramLayout+xml"/>
  <Override PartName="/ppt/charts/chart8.xml" ContentType="application/vnd.openxmlformats-officedocument.drawingml.chart+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charts/chart6.xml" ContentType="application/vnd.openxmlformats-officedocument.drawingml.chart+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88" r:id="rId3"/>
    <p:sldId id="280" r:id="rId4"/>
    <p:sldId id="285" r:id="rId5"/>
    <p:sldId id="279" r:id="rId6"/>
    <p:sldId id="287" r:id="rId7"/>
    <p:sldId id="289" r:id="rId8"/>
    <p:sldId id="290" r:id="rId9"/>
    <p:sldId id="291" r:id="rId10"/>
    <p:sldId id="296" r:id="rId11"/>
    <p:sldId id="292" r:id="rId12"/>
    <p:sldId id="293" r:id="rId13"/>
    <p:sldId id="294" r:id="rId14"/>
    <p:sldId id="295" r:id="rId15"/>
    <p:sldId id="314" r:id="rId16"/>
    <p:sldId id="315" r:id="rId17"/>
    <p:sldId id="316" r:id="rId18"/>
    <p:sldId id="317" r:id="rId19"/>
    <p:sldId id="297" r:id="rId20"/>
    <p:sldId id="320" r:id="rId21"/>
    <p:sldId id="307" r:id="rId22"/>
    <p:sldId id="299" r:id="rId23"/>
    <p:sldId id="303" r:id="rId24"/>
    <p:sldId id="300" r:id="rId25"/>
    <p:sldId id="301" r:id="rId26"/>
    <p:sldId id="321" r:id="rId27"/>
    <p:sldId id="304" r:id="rId28"/>
    <p:sldId id="305" r:id="rId29"/>
    <p:sldId id="306" r:id="rId30"/>
    <p:sldId id="311" r:id="rId31"/>
    <p:sldId id="308" r:id="rId32"/>
    <p:sldId id="309" r:id="rId33"/>
    <p:sldId id="310" r:id="rId34"/>
    <p:sldId id="268" r:id="rId35"/>
  </p:sldIdLst>
  <p:sldSz cx="12192000" cy="6858000"/>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80"/>
    <a:srgbClr val="12A1B3"/>
    <a:srgbClr val="006699"/>
    <a:srgbClr val="FFFFFF"/>
    <a:srgbClr val="F2F2F2"/>
    <a:srgbClr val="285715"/>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92" autoAdjust="0"/>
  </p:normalViewPr>
  <p:slideViewPr>
    <p:cSldViewPr snapToGrid="0">
      <p:cViewPr>
        <p:scale>
          <a:sx n="100" d="100"/>
          <a:sy n="100" d="100"/>
        </p:scale>
        <p:origin x="-450"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latin typeface="Times New Roman" pitchFamily="18" charset="0"/>
                <a:cs typeface="Times New Roman" pitchFamily="18" charset="0"/>
              </a:defRPr>
            </a:pPr>
            <a:r>
              <a:rPr lang="ru-RU">
                <a:latin typeface="Times New Roman" pitchFamily="18" charset="0"/>
                <a:cs typeface="Times New Roman" pitchFamily="18" charset="0"/>
              </a:rPr>
              <a:t>За  2022 год</a:t>
            </a:r>
          </a:p>
        </c:rich>
      </c:tx>
      <c:layout>
        <c:manualLayout>
          <c:xMode val="edge"/>
          <c:yMode val="edge"/>
          <c:x val="0.34215920453283138"/>
          <c:y val="2.7133737277056053E-2"/>
        </c:manualLayout>
      </c:layout>
    </c:title>
    <c:plotArea>
      <c:layout>
        <c:manualLayout>
          <c:layoutTarget val="inner"/>
          <c:xMode val="edge"/>
          <c:yMode val="edge"/>
          <c:x val="0.10361260096396044"/>
          <c:y val="0.26043816768897032"/>
          <c:w val="0.50616968484983149"/>
          <c:h val="0.58404194405749865"/>
        </c:manualLayout>
      </c:layout>
      <c:pieChart>
        <c:varyColors val="1"/>
        <c:ser>
          <c:idx val="0"/>
          <c:order val="0"/>
          <c:tx>
            <c:strRef>
              <c:f>Лист1!$B$1</c:f>
              <c:strCache>
                <c:ptCount val="1"/>
                <c:pt idx="0">
                  <c:v> за 2022год</c:v>
                </c:pt>
              </c:strCache>
            </c:strRef>
          </c:tx>
          <c:explosion val="22"/>
          <c:dLbls>
            <c:dLbl>
              <c:idx val="0"/>
              <c:layout>
                <c:manualLayout>
                  <c:x val="-4.3444146302584745E-2"/>
                  <c:y val="3.6499964916179163E-2"/>
                </c:manualLayout>
              </c:layout>
              <c:tx>
                <c:rich>
                  <a:bodyPr/>
                  <a:lstStyle/>
                  <a:p>
                    <a:r>
                      <a:rPr lang="en-US" sz="1050" dirty="0" smtClean="0">
                        <a:latin typeface="Times New Roman" pitchFamily="18" charset="0"/>
                        <a:cs typeface="Times New Roman" pitchFamily="18" charset="0"/>
                      </a:rPr>
                      <a:t>0</a:t>
                    </a:r>
                    <a:r>
                      <a:rPr lang="en-US" dirty="0" smtClean="0"/>
                      <a:t>,</a:t>
                    </a:r>
                    <a:r>
                      <a:rPr lang="kk-KZ" dirty="0" smtClean="0"/>
                      <a:t>69</a:t>
                    </a:r>
                    <a:endParaRPr lang="en-US" dirty="0"/>
                  </a:p>
                </c:rich>
              </c:tx>
              <c:showVal val="1"/>
              <c:extLst>
                <c:ext xmlns:c15="http://schemas.microsoft.com/office/drawing/2012/chart" uri="{CE6537A1-D6FC-4f65-9D91-7224C49458BB}">
                  <c15:layout/>
                </c:ext>
              </c:extLst>
            </c:dLbl>
            <c:dLbl>
              <c:idx val="1"/>
              <c:layout>
                <c:manualLayout>
                  <c:x val="-1.4432877023325921E-2"/>
                  <c:y val="-8.0396768780077926E-2"/>
                </c:manualLayout>
              </c:layout>
              <c:tx>
                <c:rich>
                  <a:bodyPr/>
                  <a:lstStyle/>
                  <a:p>
                    <a:r>
                      <a:rPr lang="kk-KZ" sz="1050" dirty="0" smtClean="0">
                        <a:latin typeface="Times New Roman" pitchFamily="18" charset="0"/>
                        <a:cs typeface="Times New Roman" pitchFamily="18" charset="0"/>
                      </a:rPr>
                      <a:t>1</a:t>
                    </a:r>
                    <a:r>
                      <a:rPr lang="kk-KZ" dirty="0" smtClean="0"/>
                      <a:t>,</a:t>
                    </a:r>
                    <a:r>
                      <a:rPr lang="en-US" dirty="0" smtClean="0"/>
                      <a:t>3</a:t>
                    </a:r>
                    <a:r>
                      <a:rPr lang="kk-KZ" dirty="0" smtClean="0"/>
                      <a:t>0</a:t>
                    </a:r>
                  </a:p>
                </c:rich>
              </c:tx>
              <c:showVal val="1"/>
            </c:dLbl>
            <c:dLbl>
              <c:idx val="2"/>
              <c:layout>
                <c:manualLayout>
                  <c:x val="4.7906814701748485E-2"/>
                  <c:y val="6.2669937258433853E-2"/>
                </c:manualLayout>
              </c:layout>
              <c:showVal val="1"/>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txPr>
              <a:bodyPr/>
              <a:lstStyle/>
              <a:p>
                <a:pPr>
                  <a:defRPr sz="1050">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s>
          <c:cat>
            <c:strRef>
              <c:f>Лист1!$A$2:$A$6</c:f>
              <c:strCache>
                <c:ptCount val="3"/>
                <c:pt idx="0">
                  <c:v>летальность</c:v>
                </c:pt>
                <c:pt idx="1">
                  <c:v>из них до 1 года</c:v>
                </c:pt>
                <c:pt idx="2">
                  <c:v>досуточная летальность</c:v>
                </c:pt>
              </c:strCache>
            </c:strRef>
          </c:cat>
          <c:val>
            <c:numRef>
              <c:f>Лист1!$B$2:$B$6</c:f>
              <c:numCache>
                <c:formatCode>General</c:formatCode>
                <c:ptCount val="5"/>
                <c:pt idx="0">
                  <c:v>0.69000000000000095</c:v>
                </c:pt>
                <c:pt idx="1">
                  <c:v>1.3</c:v>
                </c:pt>
                <c:pt idx="2">
                  <c:v>9.0000000000000066E-2</c:v>
                </c:pt>
              </c:numCache>
            </c:numRef>
          </c:val>
        </c:ser>
        <c:firstSliceAng val="0"/>
      </c:pieChart>
      <c:spPr>
        <a:noFill/>
        <a:ln w="25400">
          <a:noFill/>
        </a:ln>
      </c:spPr>
    </c:plotArea>
    <c:legend>
      <c:legendPos val="r"/>
      <c:legendEntry>
        <c:idx val="3"/>
        <c:delete val="1"/>
      </c:legendEntry>
      <c:legendEntry>
        <c:idx val="4"/>
        <c:delete val="1"/>
      </c:legendEntry>
      <c:layout>
        <c:manualLayout>
          <c:xMode val="edge"/>
          <c:yMode val="edge"/>
          <c:x val="0.66834451969105146"/>
          <c:y val="0.43997108428184062"/>
          <c:w val="0.30131917709626688"/>
          <c:h val="0.47667949175238516"/>
        </c:manualLayout>
      </c:layout>
      <c:txPr>
        <a:bodyPr/>
        <a:lstStyle/>
        <a:p>
          <a:pPr>
            <a:defRPr sz="1100">
              <a:latin typeface="Times New Roman" pitchFamily="18" charset="0"/>
              <a:cs typeface="Times New Roman" pitchFamily="18" charset="0"/>
            </a:defRPr>
          </a:pPr>
          <a:endParaRPr lang="ru-RU"/>
        </a:p>
      </c:txPr>
    </c:legend>
    <c:plotVisOnly val="1"/>
    <c:dispBlanksAs val="zero"/>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ru-RU"/>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latin typeface="Times New Roman" pitchFamily="18" charset="0"/>
                <a:cs typeface="Times New Roman" pitchFamily="18" charset="0"/>
              </a:defRPr>
            </a:pPr>
            <a:r>
              <a:rPr lang="ru-RU">
                <a:latin typeface="Times New Roman" pitchFamily="18" charset="0"/>
                <a:cs typeface="Times New Roman" pitchFamily="18" charset="0"/>
              </a:rPr>
              <a:t>За  2023 год</a:t>
            </a:r>
          </a:p>
        </c:rich>
      </c:tx>
      <c:layout>
        <c:manualLayout>
          <c:xMode val="edge"/>
          <c:yMode val="edge"/>
          <c:x val="0.34215920453282966"/>
          <c:y val="2.7133737277055869E-2"/>
        </c:manualLayout>
      </c:layout>
    </c:title>
    <c:plotArea>
      <c:layout>
        <c:manualLayout>
          <c:layoutTarget val="inner"/>
          <c:xMode val="edge"/>
          <c:yMode val="edge"/>
          <c:x val="7.1619688154645839E-2"/>
          <c:y val="0.25579672059229874"/>
          <c:w val="0.50616968484983149"/>
          <c:h val="0.58404194405749787"/>
        </c:manualLayout>
      </c:layout>
      <c:pieChart>
        <c:varyColors val="1"/>
        <c:ser>
          <c:idx val="0"/>
          <c:order val="0"/>
          <c:tx>
            <c:strRef>
              <c:f>Лист1!$B$1</c:f>
              <c:strCache>
                <c:ptCount val="1"/>
                <c:pt idx="0">
                  <c:v> за 2023 год</c:v>
                </c:pt>
              </c:strCache>
            </c:strRef>
          </c:tx>
          <c:explosion val="22"/>
          <c:dLbls>
            <c:dLbl>
              <c:idx val="0"/>
              <c:layout>
                <c:manualLayout>
                  <c:x val="-2.4599923679977601E-2"/>
                  <c:y val="3.6499964916179066E-2"/>
                </c:manualLayout>
              </c:layout>
              <c:tx>
                <c:rich>
                  <a:bodyPr/>
                  <a:lstStyle/>
                  <a:p>
                    <a:r>
                      <a:rPr lang="en-US" sz="1050" dirty="0" smtClean="0">
                        <a:latin typeface="Times New Roman" pitchFamily="18" charset="0"/>
                        <a:cs typeface="Times New Roman" pitchFamily="18" charset="0"/>
                      </a:rPr>
                      <a:t>0</a:t>
                    </a:r>
                    <a:r>
                      <a:rPr lang="en-US" dirty="0" smtClean="0"/>
                      <a:t>,</a:t>
                    </a:r>
                    <a:r>
                      <a:rPr lang="kk-KZ" dirty="0" smtClean="0"/>
                      <a:t>61</a:t>
                    </a:r>
                    <a:endParaRPr lang="en-US" dirty="0"/>
                  </a:p>
                </c:rich>
              </c:tx>
              <c:showVal val="1"/>
              <c:extLst>
                <c:ext xmlns:c15="http://schemas.microsoft.com/office/drawing/2012/chart" uri="{CE6537A1-D6FC-4f65-9D91-7224C49458BB}">
                  <c15:layout/>
                </c:ext>
              </c:extLst>
            </c:dLbl>
            <c:dLbl>
              <c:idx val="1"/>
              <c:layout>
                <c:manualLayout>
                  <c:x val="-3.9847323727315621E-2"/>
                  <c:y val="-5.4889003561007843E-2"/>
                </c:manualLayout>
              </c:layout>
              <c:tx>
                <c:rich>
                  <a:bodyPr/>
                  <a:lstStyle/>
                  <a:p>
                    <a:r>
                      <a:rPr lang="en-US" dirty="0" smtClean="0"/>
                      <a:t>1.</a:t>
                    </a:r>
                    <a:r>
                      <a:rPr lang="kk-KZ" dirty="0" smtClean="0"/>
                      <a:t>27</a:t>
                    </a:r>
                    <a:endParaRPr lang="en-US" dirty="0" smtClean="0"/>
                  </a:p>
                </c:rich>
              </c:tx>
              <c:showVal val="1"/>
            </c:dLbl>
            <c:dLbl>
              <c:idx val="2"/>
              <c:layout>
                <c:manualLayout>
                  <c:x val="1.0604799949764069E-2"/>
                  <c:y val="3.9463085972903642E-2"/>
                </c:manualLayout>
              </c:layout>
              <c:tx>
                <c:rich>
                  <a:bodyPr/>
                  <a:lstStyle/>
                  <a:p>
                    <a:r>
                      <a:rPr lang="en-US" sz="1050" dirty="0" smtClean="0">
                        <a:latin typeface="Times New Roman" pitchFamily="18" charset="0"/>
                        <a:cs typeface="Times New Roman" pitchFamily="18" charset="0"/>
                      </a:rPr>
                      <a:t>0.0</a:t>
                    </a:r>
                    <a:r>
                      <a:rPr lang="kk-KZ" sz="1050" dirty="0" smtClean="0">
                        <a:latin typeface="Times New Roman" pitchFamily="18" charset="0"/>
                        <a:cs typeface="Times New Roman" pitchFamily="18" charset="0"/>
                      </a:rPr>
                      <a:t>9</a:t>
                    </a:r>
                    <a:endParaRPr lang="en-US" dirty="0"/>
                  </a:p>
                </c:rich>
              </c:tx>
              <c:showVal val="1"/>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txPr>
              <a:bodyPr/>
              <a:lstStyle/>
              <a:p>
                <a:pPr>
                  <a:defRPr sz="1050">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s>
          <c:cat>
            <c:strRef>
              <c:f>Лист1!$A$2:$A$4</c:f>
              <c:strCache>
                <c:ptCount val="3"/>
                <c:pt idx="0">
                  <c:v>летальность</c:v>
                </c:pt>
                <c:pt idx="1">
                  <c:v>из них до 1 года</c:v>
                </c:pt>
                <c:pt idx="2">
                  <c:v>досуточная летальность</c:v>
                </c:pt>
              </c:strCache>
            </c:strRef>
          </c:cat>
          <c:val>
            <c:numRef>
              <c:f>Лист1!$B$2:$B$4</c:f>
              <c:numCache>
                <c:formatCode>General</c:formatCode>
                <c:ptCount val="3"/>
                <c:pt idx="0">
                  <c:v>0.61000000000000065</c:v>
                </c:pt>
                <c:pt idx="1">
                  <c:v>1.27</c:v>
                </c:pt>
                <c:pt idx="2">
                  <c:v>9.0000000000000024E-2</c:v>
                </c:pt>
              </c:numCache>
            </c:numRef>
          </c:val>
        </c:ser>
        <c:firstSliceAng val="0"/>
      </c:pieChart>
    </c:plotArea>
    <c:legend>
      <c:legendPos val="r"/>
      <c:layout>
        <c:manualLayout>
          <c:xMode val="edge"/>
          <c:yMode val="edge"/>
          <c:x val="0.66067628959101365"/>
          <c:y val="0.4399710842818409"/>
          <c:w val="0.30546756882085846"/>
          <c:h val="0.47667949175238528"/>
        </c:manualLayout>
      </c:layout>
      <c:txPr>
        <a:bodyPr/>
        <a:lstStyle/>
        <a:p>
          <a:pPr>
            <a:defRPr sz="1100">
              <a:latin typeface="Times New Roman" pitchFamily="18" charset="0"/>
              <a:cs typeface="Times New Roman" pitchFamily="18" charset="0"/>
            </a:defRPr>
          </a:pPr>
          <a:endParaRPr lang="ru-RU"/>
        </a:p>
      </c:txPr>
    </c:legend>
    <c:plotVisOnly val="1"/>
    <c:dispBlanksAs val="zero"/>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ru-RU"/>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0285729396852263"/>
          <c:y val="7.6841679900490373E-2"/>
          <c:w val="0.69250066909433017"/>
          <c:h val="0.85558521820015665"/>
        </c:manualLayout>
      </c:layout>
      <c:barChart>
        <c:barDir val="col"/>
        <c:grouping val="clustered"/>
        <c:ser>
          <c:idx val="0"/>
          <c:order val="0"/>
          <c:tx>
            <c:strRef>
              <c:f>Лист1!$B$1</c:f>
              <c:strCache>
                <c:ptCount val="1"/>
                <c:pt idx="0">
                  <c:v>Всего обращений</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Лист1!$A$2:$A$3</c:f>
              <c:strCache>
                <c:ptCount val="2"/>
                <c:pt idx="0">
                  <c:v>2022 г</c:v>
                </c:pt>
                <c:pt idx="1">
                  <c:v>2023 г</c:v>
                </c:pt>
              </c:strCache>
            </c:strRef>
          </c:cat>
          <c:val>
            <c:numRef>
              <c:f>Лист1!$B$2:$B$3</c:f>
              <c:numCache>
                <c:formatCode>General</c:formatCode>
                <c:ptCount val="2"/>
                <c:pt idx="0">
                  <c:v>101131</c:v>
                </c:pt>
                <c:pt idx="1">
                  <c:v>121945</c:v>
                </c:pt>
              </c:numCache>
            </c:numRef>
          </c:val>
        </c:ser>
        <c:ser>
          <c:idx val="1"/>
          <c:order val="1"/>
          <c:tx>
            <c:strRef>
              <c:f>Лист1!$C$1</c:f>
              <c:strCache>
                <c:ptCount val="1"/>
                <c:pt idx="0">
                  <c:v>Госпитализировано</c:v>
                </c:pt>
              </c:strCache>
            </c:strRef>
          </c:tx>
          <c:dLbls>
            <c:dLbl>
              <c:idx val="1"/>
              <c:layout>
                <c:manualLayout>
                  <c:x val="1.0299997566929498E-2"/>
                  <c:y val="-1.0374664252991498E-2"/>
                </c:manualLayout>
              </c:layout>
              <c:showVal val="1"/>
            </c:dLbl>
            <c:txPr>
              <a:bodyPr/>
              <a:lstStyle/>
              <a:p>
                <a:pPr>
                  <a:defRPr sz="1000" b="1">
                    <a:latin typeface="Times New Roman" pitchFamily="18" charset="0"/>
                    <a:cs typeface="Times New Roman" pitchFamily="18" charset="0"/>
                  </a:defRPr>
                </a:pPr>
                <a:endParaRPr lang="ru-RU"/>
              </a:p>
            </c:txPr>
            <c:showVal val="1"/>
          </c:dLbls>
          <c:cat>
            <c:strRef>
              <c:f>Лист1!$A$2:$A$3</c:f>
              <c:strCache>
                <c:ptCount val="2"/>
                <c:pt idx="0">
                  <c:v>2022 г</c:v>
                </c:pt>
                <c:pt idx="1">
                  <c:v>2023 г</c:v>
                </c:pt>
              </c:strCache>
            </c:strRef>
          </c:cat>
          <c:val>
            <c:numRef>
              <c:f>Лист1!$C$2:$C$3</c:f>
              <c:numCache>
                <c:formatCode>General</c:formatCode>
                <c:ptCount val="2"/>
                <c:pt idx="0">
                  <c:v>18052</c:v>
                </c:pt>
                <c:pt idx="1">
                  <c:v>19201</c:v>
                </c:pt>
              </c:numCache>
            </c:numRef>
          </c:val>
        </c:ser>
        <c:ser>
          <c:idx val="2"/>
          <c:order val="2"/>
          <c:tx>
            <c:strRef>
              <c:f>Лист1!$D$1</c:f>
              <c:strCache>
                <c:ptCount val="1"/>
                <c:pt idx="0">
                  <c:v>на амбулаторные лечение </c:v>
                </c:pt>
              </c:strCache>
            </c:strRef>
          </c:tx>
          <c:dLbls>
            <c:dLbl>
              <c:idx val="0"/>
              <c:layout>
                <c:manualLayout>
                  <c:x val="-5.4267474554109494E-3"/>
                  <c:y val="-6.5306050790474007E-3"/>
                </c:manualLayout>
              </c:layout>
              <c:tx>
                <c:rich>
                  <a:bodyPr/>
                  <a:lstStyle/>
                  <a:p>
                    <a:r>
                      <a:rPr lang="kk-KZ" dirty="0" smtClean="0"/>
                      <a:t>76994</a:t>
                    </a:r>
                    <a:endParaRPr lang="en-US" dirty="0"/>
                  </a:p>
                </c:rich>
              </c:tx>
              <c:showVal val="1"/>
            </c:dLbl>
            <c:dLbl>
              <c:idx val="1"/>
              <c:layout/>
              <c:tx>
                <c:rich>
                  <a:bodyPr/>
                  <a:lstStyle/>
                  <a:p>
                    <a:r>
                      <a:rPr lang="kk-KZ" dirty="0" smtClean="0">
                        <a:latin typeface="Times New Roman" pitchFamily="18" charset="0"/>
                        <a:cs typeface="Times New Roman" pitchFamily="18" charset="0"/>
                      </a:rPr>
                      <a:t>99191</a:t>
                    </a:r>
                    <a:endParaRPr lang="en-US" dirty="0"/>
                  </a:p>
                </c:rich>
              </c:tx>
              <c:showVal val="1"/>
            </c:dLbl>
            <c:txPr>
              <a:bodyPr/>
              <a:lstStyle/>
              <a:p>
                <a:pPr>
                  <a:defRPr sz="1000" b="1">
                    <a:solidFill>
                      <a:schemeClr val="tx1"/>
                    </a:solidFill>
                    <a:latin typeface="Times New Roman" pitchFamily="18" charset="0"/>
                    <a:cs typeface="Times New Roman" pitchFamily="18" charset="0"/>
                  </a:defRPr>
                </a:pPr>
                <a:endParaRPr lang="ru-RU"/>
              </a:p>
            </c:txPr>
            <c:showVal val="1"/>
          </c:dLbls>
          <c:cat>
            <c:strRef>
              <c:f>Лист1!$A$2:$A$3</c:f>
              <c:strCache>
                <c:ptCount val="2"/>
                <c:pt idx="0">
                  <c:v>2022 г</c:v>
                </c:pt>
                <c:pt idx="1">
                  <c:v>2023 г</c:v>
                </c:pt>
              </c:strCache>
            </c:strRef>
          </c:cat>
          <c:val>
            <c:numRef>
              <c:f>Лист1!$D$2:$D$3</c:f>
              <c:numCache>
                <c:formatCode>General</c:formatCode>
                <c:ptCount val="2"/>
                <c:pt idx="0">
                  <c:v>76994</c:v>
                </c:pt>
                <c:pt idx="1">
                  <c:v>99191</c:v>
                </c:pt>
              </c:numCache>
            </c:numRef>
          </c:val>
        </c:ser>
        <c:ser>
          <c:idx val="3"/>
          <c:order val="3"/>
          <c:tx>
            <c:strRef>
              <c:f>Лист1!$E$1</c:f>
              <c:strCache>
                <c:ptCount val="1"/>
                <c:pt idx="0">
                  <c:v>АДМ квота </c:v>
                </c:pt>
              </c:strCache>
            </c:strRef>
          </c:tx>
          <c:dLbls>
            <c:dLbl>
              <c:idx val="1"/>
              <c:layout>
                <c:manualLayout>
                  <c:x val="2.7133737277055254E-3"/>
                  <c:y val="1.4109543384068441E-2"/>
                </c:manualLayout>
              </c:layout>
              <c:showVal val="1"/>
            </c:dLbl>
            <c:txPr>
              <a:bodyPr/>
              <a:lstStyle/>
              <a:p>
                <a:pPr>
                  <a:defRPr sz="1000" b="1">
                    <a:latin typeface="Times New Roman" pitchFamily="18" charset="0"/>
                    <a:cs typeface="Times New Roman" pitchFamily="18" charset="0"/>
                  </a:defRPr>
                </a:pPr>
                <a:endParaRPr lang="ru-RU"/>
              </a:p>
            </c:txPr>
            <c:showVal val="1"/>
          </c:dLbls>
          <c:cat>
            <c:strRef>
              <c:f>Лист1!$A$2:$A$3</c:f>
              <c:strCache>
                <c:ptCount val="2"/>
                <c:pt idx="0">
                  <c:v>2022 г</c:v>
                </c:pt>
                <c:pt idx="1">
                  <c:v>2023 г</c:v>
                </c:pt>
              </c:strCache>
            </c:strRef>
          </c:cat>
          <c:val>
            <c:numRef>
              <c:f>Лист1!$E$2:$E$3</c:f>
              <c:numCache>
                <c:formatCode>General</c:formatCode>
                <c:ptCount val="2"/>
                <c:pt idx="0">
                  <c:v>259</c:v>
                </c:pt>
                <c:pt idx="1">
                  <c:v>315</c:v>
                </c:pt>
              </c:numCache>
            </c:numRef>
          </c:val>
        </c:ser>
        <c:axId val="175174784"/>
        <c:axId val="175176320"/>
      </c:barChart>
      <c:catAx>
        <c:axId val="175174784"/>
        <c:scaling>
          <c:orientation val="minMax"/>
        </c:scaling>
        <c:axPos val="b"/>
        <c:tickLblPos val="nextTo"/>
        <c:txPr>
          <a:bodyPr/>
          <a:lstStyle/>
          <a:p>
            <a:pPr>
              <a:defRPr sz="1000" b="1">
                <a:latin typeface="Times New Roman" pitchFamily="18" charset="0"/>
                <a:cs typeface="Times New Roman" pitchFamily="18" charset="0"/>
              </a:defRPr>
            </a:pPr>
            <a:endParaRPr lang="ru-RU"/>
          </a:p>
        </c:txPr>
        <c:crossAx val="175176320"/>
        <c:crosses val="autoZero"/>
        <c:auto val="1"/>
        <c:lblAlgn val="ctr"/>
        <c:lblOffset val="100"/>
      </c:catAx>
      <c:valAx>
        <c:axId val="175176320"/>
        <c:scaling>
          <c:orientation val="minMax"/>
        </c:scaling>
        <c:axPos val="l"/>
        <c:majorGridlines/>
        <c:numFmt formatCode="General" sourceLinked="1"/>
        <c:tickLblPos val="nextTo"/>
        <c:txPr>
          <a:bodyPr/>
          <a:lstStyle/>
          <a:p>
            <a:pPr>
              <a:defRPr sz="700" b="1"/>
            </a:pPr>
            <a:endParaRPr lang="ru-RU"/>
          </a:p>
        </c:txPr>
        <c:crossAx val="175174784"/>
        <c:crosses val="autoZero"/>
        <c:crossBetween val="between"/>
      </c:valAx>
      <c:spPr>
        <a:ln>
          <a:solidFill>
            <a:schemeClr val="accent1"/>
          </a:solidFill>
        </a:ln>
      </c:spPr>
    </c:plotArea>
    <c:legend>
      <c:legendPos val="r"/>
      <c:layout>
        <c:manualLayout>
          <c:xMode val="edge"/>
          <c:yMode val="edge"/>
          <c:x val="0.72007383794962965"/>
          <c:y val="0.21039756266397747"/>
          <c:w val="0.27462119593549805"/>
          <c:h val="0.59847009520309713"/>
        </c:manualLayout>
      </c:layout>
      <c:txPr>
        <a:bodyPr/>
        <a:lstStyle/>
        <a:p>
          <a:pPr>
            <a:defRPr sz="900" b="1">
              <a:latin typeface="Times New Roman" pitchFamily="18" charset="0"/>
              <a:cs typeface="Times New Roman" pitchFamily="18" charset="0"/>
            </a:defRPr>
          </a:pPr>
          <a:endParaRPr lang="ru-RU"/>
        </a:p>
      </c:txPr>
    </c:legend>
    <c:plotVisOnly val="1"/>
  </c:chart>
  <c:spPr>
    <a:ln>
      <a:solidFill>
        <a:schemeClr val="accent1"/>
      </a:solidFill>
    </a:ln>
  </c:spPr>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perspective val="30"/>
    </c:view3D>
    <c:plotArea>
      <c:layout>
        <c:manualLayout>
          <c:layoutTarget val="inner"/>
          <c:xMode val="edge"/>
          <c:yMode val="edge"/>
          <c:x val="0.16853837227962326"/>
          <c:y val="4.6191957507366897E-2"/>
          <c:w val="0.42920231085435251"/>
          <c:h val="0.78417179837160955"/>
        </c:manualLayout>
      </c:layout>
      <c:bar3DChart>
        <c:barDir val="bar"/>
        <c:grouping val="percentStacked"/>
        <c:ser>
          <c:idx val="0"/>
          <c:order val="0"/>
          <c:tx>
            <c:strRef>
              <c:f>Лист1!$B$1</c:f>
              <c:strCache>
                <c:ptCount val="1"/>
                <c:pt idx="0">
                  <c:v>Экстренно свыше 24 часов</c:v>
                </c:pt>
              </c:strCache>
            </c:strRef>
          </c:tx>
          <c:dLbls>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Лист1!$A$2:$A$4</c:f>
              <c:strCache>
                <c:ptCount val="2"/>
                <c:pt idx="0">
                  <c:v>2022год</c:v>
                </c:pt>
                <c:pt idx="1">
                  <c:v>2023 год</c:v>
                </c:pt>
              </c:strCache>
            </c:strRef>
          </c:cat>
          <c:val>
            <c:numRef>
              <c:f>Лист1!$B$2:$B$4</c:f>
              <c:numCache>
                <c:formatCode>General</c:formatCode>
                <c:ptCount val="2"/>
                <c:pt idx="0">
                  <c:v>8282</c:v>
                </c:pt>
                <c:pt idx="1">
                  <c:v>8934</c:v>
                </c:pt>
              </c:numCache>
            </c:numRef>
          </c:val>
        </c:ser>
        <c:ser>
          <c:idx val="1"/>
          <c:order val="1"/>
          <c:tx>
            <c:strRef>
              <c:f>Лист1!$C$1</c:f>
              <c:strCache>
                <c:ptCount val="1"/>
                <c:pt idx="0">
                  <c:v>Экстренно в течение 7-24 часов</c:v>
                </c:pt>
              </c:strCache>
            </c:strRef>
          </c:tx>
          <c:dLbls>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Лист1!$A$2:$A$4</c:f>
              <c:strCache>
                <c:ptCount val="2"/>
                <c:pt idx="0">
                  <c:v>2022год</c:v>
                </c:pt>
                <c:pt idx="1">
                  <c:v>2023 год</c:v>
                </c:pt>
              </c:strCache>
            </c:strRef>
          </c:cat>
          <c:val>
            <c:numRef>
              <c:f>Лист1!$C$2:$C$4</c:f>
              <c:numCache>
                <c:formatCode>General</c:formatCode>
                <c:ptCount val="2"/>
                <c:pt idx="0">
                  <c:v>2519</c:v>
                </c:pt>
                <c:pt idx="1">
                  <c:v>3561</c:v>
                </c:pt>
              </c:numCache>
            </c:numRef>
          </c:val>
        </c:ser>
        <c:ser>
          <c:idx val="2"/>
          <c:order val="2"/>
          <c:tx>
            <c:strRef>
              <c:f>Лист1!$D$1</c:f>
              <c:strCache>
                <c:ptCount val="1"/>
                <c:pt idx="0">
                  <c:v>Экстренно в первые 6 часов</c:v>
                </c:pt>
              </c:strCache>
            </c:strRef>
          </c:tx>
          <c:dLbls>
            <c:dLbl>
              <c:idx val="0"/>
              <c:layout>
                <c:manualLayout>
                  <c:x val="-5.5369362251931741E-4"/>
                  <c:y val="-6.0271897893698093E-2"/>
                </c:manualLayout>
              </c:layout>
              <c:showVal val="1"/>
              <c:extLst>
                <c:ext xmlns:c15="http://schemas.microsoft.com/office/drawing/2012/chart" uri="{CE6537A1-D6FC-4f65-9D91-7224C49458BB}">
                  <c15:layout/>
                </c:ext>
              </c:extLst>
            </c:dLbl>
            <c:dLbl>
              <c:idx val="1"/>
              <c:layout>
                <c:manualLayout>
                  <c:x val="-5.5369362251931741E-4"/>
                  <c:y val="-3.1864923505231443E-2"/>
                </c:manualLayout>
              </c:layout>
              <c:showVal val="1"/>
              <c:extLst>
                <c:ext xmlns:c15="http://schemas.microsoft.com/office/drawing/2012/chart" uri="{CE6537A1-D6FC-4f65-9D91-7224C49458BB}">
                  <c15:layout/>
                </c:ext>
              </c:extLst>
            </c:dLbl>
            <c:dLbl>
              <c:idx val="2"/>
              <c:layout>
                <c:manualLayout>
                  <c:x val="1.522335995588968E-2"/>
                  <c:y val="-2.7665771341310659E-2"/>
                </c:manualLayout>
              </c:layout>
              <c:showVal val="1"/>
              <c:extLst>
                <c:ext xmlns:c15="http://schemas.microsoft.com/office/drawing/2012/chart" uri="{CE6537A1-D6FC-4f65-9D91-7224C49458BB}">
                  <c15:layout/>
                </c:ext>
              </c:extLst>
            </c:dLbl>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showLeaderLines val="0"/>
              </c:ext>
            </c:extLst>
          </c:dLbls>
          <c:cat>
            <c:strRef>
              <c:f>Лист1!$A$2:$A$4</c:f>
              <c:strCache>
                <c:ptCount val="2"/>
                <c:pt idx="0">
                  <c:v>2022год</c:v>
                </c:pt>
                <c:pt idx="1">
                  <c:v>2023 год</c:v>
                </c:pt>
              </c:strCache>
            </c:strRef>
          </c:cat>
          <c:val>
            <c:numRef>
              <c:f>Лист1!$D$2:$D$4</c:f>
              <c:numCache>
                <c:formatCode>General</c:formatCode>
                <c:ptCount val="2"/>
                <c:pt idx="0">
                  <c:v>1189</c:v>
                </c:pt>
                <c:pt idx="1">
                  <c:v>1955</c:v>
                </c:pt>
              </c:numCache>
            </c:numRef>
          </c:val>
        </c:ser>
        <c:ser>
          <c:idx val="3"/>
          <c:order val="3"/>
          <c:tx>
            <c:strRef>
              <c:f>Лист1!$E$1</c:f>
              <c:strCache>
                <c:ptCount val="1"/>
                <c:pt idx="0">
                  <c:v>Плановая госпитализация</c:v>
                </c:pt>
              </c:strCache>
            </c:strRef>
          </c:tx>
          <c:dLbls>
            <c:dLbl>
              <c:idx val="1"/>
              <c:layout>
                <c:manualLayout>
                  <c:x val="0"/>
                  <c:y val="2.396030070732888E-2"/>
                </c:manualLayout>
              </c:layout>
              <c:showVal val="1"/>
              <c:extLst>
                <c:ext xmlns:c15="http://schemas.microsoft.com/office/drawing/2012/chart" uri="{CE6537A1-D6FC-4f65-9D91-7224C49458BB}">
                  <c15:layout/>
                </c:ext>
              </c:extLst>
            </c:dLbl>
            <c:dLbl>
              <c:idx val="2"/>
              <c:layout>
                <c:manualLayout>
                  <c:x val="1.7659046114217761E-2"/>
                  <c:y val="1.0374664252991498E-2"/>
                </c:manualLayout>
              </c:layout>
              <c:showVal val="1"/>
            </c:dLbl>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Лист1!$A$2:$A$4</c:f>
              <c:strCache>
                <c:ptCount val="2"/>
                <c:pt idx="0">
                  <c:v>2022год</c:v>
                </c:pt>
                <c:pt idx="1">
                  <c:v>2023 год</c:v>
                </c:pt>
              </c:strCache>
            </c:strRef>
          </c:cat>
          <c:val>
            <c:numRef>
              <c:f>Лист1!$E$2:$E$4</c:f>
              <c:numCache>
                <c:formatCode>General</c:formatCode>
                <c:ptCount val="2"/>
                <c:pt idx="0">
                  <c:v>2724</c:v>
                </c:pt>
                <c:pt idx="1">
                  <c:v>3840</c:v>
                </c:pt>
              </c:numCache>
            </c:numRef>
          </c:val>
        </c:ser>
        <c:gapWidth val="100"/>
        <c:shape val="cylinder"/>
        <c:axId val="175248512"/>
        <c:axId val="175242624"/>
        <c:axId val="0"/>
      </c:bar3DChart>
      <c:valAx>
        <c:axId val="175242624"/>
        <c:scaling>
          <c:orientation val="minMax"/>
        </c:scaling>
        <c:axPos val="b"/>
        <c:majorGridlines/>
        <c:numFmt formatCode="0%" sourceLinked="1"/>
        <c:tickLblPos val="nextTo"/>
        <c:txPr>
          <a:bodyPr/>
          <a:lstStyle/>
          <a:p>
            <a:pPr>
              <a:defRPr sz="900" b="1"/>
            </a:pPr>
            <a:endParaRPr lang="ru-RU"/>
          </a:p>
        </c:txPr>
        <c:crossAx val="175248512"/>
        <c:crosses val="autoZero"/>
        <c:crossBetween val="between"/>
      </c:valAx>
      <c:catAx>
        <c:axId val="175248512"/>
        <c:scaling>
          <c:orientation val="minMax"/>
        </c:scaling>
        <c:axPos val="l"/>
        <c:numFmt formatCode="General" sourceLinked="1"/>
        <c:tickLblPos val="nextTo"/>
        <c:txPr>
          <a:bodyPr/>
          <a:lstStyle/>
          <a:p>
            <a:pPr>
              <a:defRPr sz="1000" b="1">
                <a:latin typeface="Times New Roman" pitchFamily="18" charset="0"/>
                <a:cs typeface="Times New Roman" pitchFamily="18" charset="0"/>
              </a:defRPr>
            </a:pPr>
            <a:endParaRPr lang="ru-RU"/>
          </a:p>
        </c:txPr>
        <c:crossAx val="175242624"/>
        <c:crosses val="autoZero"/>
        <c:auto val="1"/>
        <c:lblAlgn val="ctr"/>
        <c:lblOffset val="100"/>
      </c:catAx>
    </c:plotArea>
    <c:legend>
      <c:legendPos val="r"/>
      <c:layout/>
      <c:txPr>
        <a:bodyPr/>
        <a:lstStyle/>
        <a:p>
          <a:pPr>
            <a:defRPr sz="1000" b="1">
              <a:latin typeface="Times New Roman" pitchFamily="18" charset="0"/>
              <a:cs typeface="Times New Roman" pitchFamily="18" charset="0"/>
            </a:defRPr>
          </a:pPr>
          <a:endParaRPr lang="ru-RU"/>
        </a:p>
      </c:txPr>
    </c:legend>
    <c:plotVisOnly val="1"/>
    <c:dispBlanksAs val="gap"/>
  </c:chart>
  <c:txPr>
    <a:bodyPr/>
    <a:lstStyle/>
    <a:p>
      <a:pPr>
        <a:defRPr sz="1800"/>
      </a:pPr>
      <a:endParaRPr lang="ru-RU"/>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1600">
                <a:latin typeface="Times New Roman" pitchFamily="18" charset="0"/>
                <a:cs typeface="Times New Roman" pitchFamily="18" charset="0"/>
              </a:defRPr>
            </a:pPr>
            <a:r>
              <a:rPr lang="ru-RU" sz="1600" dirty="0">
                <a:latin typeface="Times New Roman" pitchFamily="18" charset="0"/>
                <a:cs typeface="Times New Roman" pitchFamily="18" charset="0"/>
              </a:rPr>
              <a:t>Виды </a:t>
            </a:r>
            <a:r>
              <a:rPr lang="ru-RU" sz="1600" dirty="0" smtClean="0">
                <a:latin typeface="Times New Roman" pitchFamily="18" charset="0"/>
                <a:cs typeface="Times New Roman" pitchFamily="18" charset="0"/>
              </a:rPr>
              <a:t>травмы </a:t>
            </a:r>
            <a:r>
              <a:rPr lang="ru-RU" sz="1600" dirty="0">
                <a:latin typeface="Times New Roman" pitchFamily="18" charset="0"/>
                <a:cs typeface="Times New Roman" pitchFamily="18" charset="0"/>
              </a:rPr>
              <a:t>за </a:t>
            </a:r>
            <a:r>
              <a:rPr lang="ru-RU" sz="1600" dirty="0" smtClean="0">
                <a:latin typeface="Times New Roman" pitchFamily="18" charset="0"/>
                <a:cs typeface="Times New Roman" pitchFamily="18" charset="0"/>
              </a:rPr>
              <a:t>12</a:t>
            </a:r>
            <a:r>
              <a:rPr lang="ru-RU" sz="1600" baseline="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мес</a:t>
            </a:r>
            <a:r>
              <a:rPr lang="ru-RU" sz="1600" dirty="0" smtClean="0">
                <a:latin typeface="Times New Roman" pitchFamily="18" charset="0"/>
                <a:cs typeface="Times New Roman" pitchFamily="18" charset="0"/>
              </a:rPr>
              <a:t> 2022г</a:t>
            </a:r>
            <a:endParaRPr lang="ru-RU" sz="1600" dirty="0">
              <a:latin typeface="Times New Roman" pitchFamily="18" charset="0"/>
              <a:cs typeface="Times New Roman" pitchFamily="18" charset="0"/>
            </a:endParaRPr>
          </a:p>
        </c:rich>
      </c:tx>
      <c:layout/>
    </c:title>
    <c:plotArea>
      <c:layout>
        <c:manualLayout>
          <c:layoutTarget val="inner"/>
          <c:xMode val="edge"/>
          <c:yMode val="edge"/>
          <c:x val="7.1619688154645839E-2"/>
          <c:y val="0.23770771501579194"/>
          <c:w val="0.52184684397544168"/>
          <c:h val="0.75792041625008344"/>
        </c:manualLayout>
      </c:layout>
      <c:doughnutChart>
        <c:varyColors val="1"/>
        <c:ser>
          <c:idx val="0"/>
          <c:order val="0"/>
          <c:tx>
            <c:strRef>
              <c:f>Лист1!$B$1</c:f>
              <c:strCache>
                <c:ptCount val="1"/>
                <c:pt idx="0">
                  <c:v>Виды травм за  12 мес 2022 год</c:v>
                </c:pt>
              </c:strCache>
            </c:strRef>
          </c:tx>
          <c:spPr>
            <a:ln>
              <a:solidFill>
                <a:srgbClr val="FFC000"/>
              </a:solidFill>
            </a:ln>
          </c:spPr>
          <c:dLbls>
            <c:dLbl>
              <c:idx val="0"/>
              <c:layout>
                <c:manualLayout>
                  <c:x val="9.5487853737908912E-2"/>
                  <c:y val="-4.1019614592154495E-2"/>
                </c:manualLayout>
              </c:layout>
              <c:showVal val="1"/>
              <c:extLst>
                <c:ext xmlns:c15="http://schemas.microsoft.com/office/drawing/2012/chart" uri="{CE6537A1-D6FC-4f65-9D91-7224C49458BB}">
                  <c15:layout/>
                </c:ext>
              </c:extLst>
            </c:dLbl>
            <c:dLbl>
              <c:idx val="1"/>
              <c:layout>
                <c:manualLayout>
                  <c:x val="-7.773198910883844E-2"/>
                  <c:y val="-4.8122984242514814E-2"/>
                </c:manualLayout>
              </c:layout>
              <c:showVal val="1"/>
              <c:extLst>
                <c:ext xmlns:c15="http://schemas.microsoft.com/office/drawing/2012/chart" uri="{CE6537A1-D6FC-4f65-9D91-7224C49458BB}">
                  <c15:layout/>
                </c:ext>
              </c:extLst>
            </c:dLbl>
            <c:dLbl>
              <c:idx val="2"/>
              <c:layout>
                <c:manualLayout>
                  <c:x val="-4.6231222324503628E-2"/>
                  <c:y val="-9.6594280852263265E-2"/>
                </c:manualLayout>
              </c:layout>
              <c:showVal val="1"/>
              <c:extLst>
                <c:ext xmlns:c15="http://schemas.microsoft.com/office/drawing/2012/chart" uri="{CE6537A1-D6FC-4f65-9D91-7224C49458BB}">
                  <c15:layout/>
                </c:ext>
              </c:extLst>
            </c:dLbl>
            <c:dLbl>
              <c:idx val="3"/>
              <c:layout>
                <c:manualLayout>
                  <c:x val="-1.2597806592918247E-2"/>
                  <c:y val="-0.12044732157131592"/>
                </c:manualLayout>
              </c:layout>
              <c:showVal val="1"/>
              <c:extLst>
                <c:ext xmlns:c15="http://schemas.microsoft.com/office/drawing/2012/chart" uri="{CE6537A1-D6FC-4f65-9D91-7224C49458BB}">
                  <c15:layout/>
                </c:ext>
              </c:extLst>
            </c:dLbl>
            <c:dLbl>
              <c:idx val="4"/>
              <c:layout>
                <c:manualLayout>
                  <c:x val="1.7315802814367849E-2"/>
                  <c:y val="-0.12772733164951142"/>
                </c:manualLayout>
              </c:layout>
              <c:showVal val="1"/>
              <c:extLst>
                <c:ext xmlns:c15="http://schemas.microsoft.com/office/drawing/2012/chart" uri="{CE6537A1-D6FC-4f65-9D91-7224C49458BB}">
                  <c15:layout/>
                </c:ext>
              </c:extLst>
            </c:dLbl>
            <c:spPr>
              <a:noFill/>
              <a:ln>
                <a:noFill/>
              </a:ln>
              <a:effectLst/>
            </c:spPr>
            <c:txPr>
              <a:bodyPr/>
              <a:lstStyle/>
              <a:p>
                <a:pPr>
                  <a:defRPr sz="1000" b="1">
                    <a:latin typeface="Times New Roman" pitchFamily="18" charset="0"/>
                    <a:cs typeface="Times New Roman" pitchFamily="18" charset="0"/>
                  </a:defRPr>
                </a:pPr>
                <a:endParaRPr lang="ru-RU"/>
              </a:p>
            </c:txPr>
            <c:showVal val="1"/>
            <c:showLeaderLines val="1"/>
            <c:extLst>
              <c:ext xmlns:c15="http://schemas.microsoft.com/office/drawing/2012/chart" uri="{CE6537A1-D6FC-4f65-9D91-7224C49458BB}"/>
            </c:extLst>
          </c:dLbls>
          <c:cat>
            <c:strRef>
              <c:f>Лист1!$A$2:$A$6</c:f>
              <c:strCache>
                <c:ptCount val="5"/>
                <c:pt idx="0">
                  <c:v>Бытовые</c:v>
                </c:pt>
                <c:pt idx="1">
                  <c:v>Уличные</c:v>
                </c:pt>
                <c:pt idx="2">
                  <c:v>Школьные</c:v>
                </c:pt>
                <c:pt idx="3">
                  <c:v>Спортивные</c:v>
                </c:pt>
                <c:pt idx="4">
                  <c:v>ДТП</c:v>
                </c:pt>
              </c:strCache>
            </c:strRef>
          </c:cat>
          <c:val>
            <c:numRef>
              <c:f>Лист1!$B$2:$B$6</c:f>
              <c:numCache>
                <c:formatCode>General</c:formatCode>
                <c:ptCount val="5"/>
                <c:pt idx="0">
                  <c:v>19413</c:v>
                </c:pt>
                <c:pt idx="1">
                  <c:v>5065</c:v>
                </c:pt>
                <c:pt idx="2">
                  <c:v>2007</c:v>
                </c:pt>
                <c:pt idx="3">
                  <c:v>819</c:v>
                </c:pt>
                <c:pt idx="4">
                  <c:v>1049</c:v>
                </c:pt>
              </c:numCache>
            </c:numRef>
          </c:val>
        </c:ser>
        <c:firstSliceAng val="0"/>
        <c:holeSize val="50"/>
      </c:doughnutChart>
    </c:plotArea>
    <c:legend>
      <c:legendPos val="r"/>
      <c:layout>
        <c:manualLayout>
          <c:xMode val="edge"/>
          <c:yMode val="edge"/>
          <c:x val="0.63767163393505955"/>
          <c:y val="0.43997108428183912"/>
          <c:w val="0.33790553326499118"/>
          <c:h val="0.33468935763329088"/>
        </c:manualLayout>
      </c:layout>
      <c:txPr>
        <a:bodyPr/>
        <a:lstStyle/>
        <a:p>
          <a:pPr>
            <a:defRPr sz="1200" b="1">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600">
                <a:latin typeface="Times New Roman" pitchFamily="18" charset="0"/>
                <a:cs typeface="Times New Roman" pitchFamily="18" charset="0"/>
              </a:defRPr>
            </a:pPr>
            <a:r>
              <a:rPr lang="ru-RU" sz="1600" dirty="0" smtClean="0">
                <a:latin typeface="Times New Roman" pitchFamily="18" charset="0"/>
                <a:cs typeface="Times New Roman" pitchFamily="18" charset="0"/>
              </a:rPr>
              <a:t>Виды травмы за 12 </a:t>
            </a:r>
            <a:r>
              <a:rPr lang="ru-RU" sz="1600" dirty="0" err="1" smtClean="0">
                <a:latin typeface="Times New Roman" pitchFamily="18" charset="0"/>
                <a:cs typeface="Times New Roman" pitchFamily="18" charset="0"/>
              </a:rPr>
              <a:t>мес</a:t>
            </a:r>
            <a:r>
              <a:rPr lang="ru-RU" sz="1600" dirty="0" smtClean="0">
                <a:latin typeface="Times New Roman" pitchFamily="18" charset="0"/>
                <a:cs typeface="Times New Roman" pitchFamily="18" charset="0"/>
              </a:rPr>
              <a:t> 2023 г</a:t>
            </a:r>
            <a:endParaRPr lang="ru-RU" sz="1600" dirty="0">
              <a:latin typeface="Times New Roman" pitchFamily="18" charset="0"/>
              <a:cs typeface="Times New Roman" pitchFamily="18" charset="0"/>
            </a:endParaRPr>
          </a:p>
        </c:rich>
      </c:tx>
      <c:layout/>
    </c:title>
    <c:plotArea>
      <c:layout>
        <c:manualLayout>
          <c:layoutTarget val="inner"/>
          <c:xMode val="edge"/>
          <c:yMode val="edge"/>
          <c:x val="0.14790981078731419"/>
          <c:y val="0.22959373077788531"/>
          <c:w val="0.50910195801999014"/>
          <c:h val="0.72019301378439604"/>
        </c:manualLayout>
      </c:layout>
      <c:doughnutChart>
        <c:varyColors val="1"/>
        <c:ser>
          <c:idx val="0"/>
          <c:order val="0"/>
          <c:tx>
            <c:strRef>
              <c:f>Лист1!$B$1</c:f>
              <c:strCache>
                <c:ptCount val="1"/>
                <c:pt idx="0">
                  <c:v>Виды травм за 12 мес  2023 г</c:v>
                </c:pt>
              </c:strCache>
            </c:strRef>
          </c:tx>
          <c:dLbls>
            <c:dLbl>
              <c:idx val="0"/>
              <c:layout>
                <c:manualLayout>
                  <c:x val="6.1883997016205256E-2"/>
                  <c:y val="0.11904927230307746"/>
                </c:manualLayout>
              </c:layout>
              <c:showVal val="1"/>
              <c:extLst>
                <c:ext xmlns:c15="http://schemas.microsoft.com/office/drawing/2012/chart" uri="{CE6537A1-D6FC-4f65-9D91-7224C49458BB}">
                  <c15:layout/>
                </c:ext>
              </c:extLst>
            </c:dLbl>
            <c:dLbl>
              <c:idx val="1"/>
              <c:layout>
                <c:manualLayout>
                  <c:x val="-6.8072358431909105E-2"/>
                  <c:y val="-8.3775413842906363E-2"/>
                </c:manualLayout>
              </c:layout>
              <c:showVal val="1"/>
              <c:extLst>
                <c:ext xmlns:c15="http://schemas.microsoft.com/office/drawing/2012/chart" uri="{CE6537A1-D6FC-4f65-9D91-7224C49458BB}">
                  <c15:layout/>
                </c:ext>
              </c:extLst>
            </c:dLbl>
            <c:dLbl>
              <c:idx val="2"/>
              <c:layout>
                <c:manualLayout>
                  <c:x val="-6.8403857904677304E-2"/>
                  <c:y val="-0.11904927230307746"/>
                </c:manualLayout>
              </c:layout>
              <c:showVal val="1"/>
              <c:extLst>
                <c:ext xmlns:c15="http://schemas.microsoft.com/office/drawing/2012/chart" uri="{CE6537A1-D6FC-4f65-9D91-7224C49458BB}">
                  <c15:layout/>
                </c:ext>
              </c:extLst>
            </c:dLbl>
            <c:dLbl>
              <c:idx val="3"/>
              <c:layout>
                <c:manualLayout>
                  <c:x val="-2.1769902550510412E-2"/>
                  <c:y val="-0.12743757638040221"/>
                </c:manualLayout>
              </c:layout>
              <c:showVal val="1"/>
              <c:extLst>
                <c:ext xmlns:c15="http://schemas.microsoft.com/office/drawing/2012/chart" uri="{CE6537A1-D6FC-4f65-9D91-7224C49458BB}">
                  <c15:layout/>
                </c:ext>
              </c:extLst>
            </c:dLbl>
            <c:dLbl>
              <c:idx val="4"/>
              <c:layout>
                <c:manualLayout>
                  <c:x val="2.9882592410367841E-4"/>
                  <c:y val="-0.13991257915787372"/>
                </c:manualLayout>
              </c:layout>
              <c:showVal val="1"/>
              <c:extLst>
                <c:ext xmlns:c15="http://schemas.microsoft.com/office/drawing/2012/chart" uri="{CE6537A1-D6FC-4f65-9D91-7224C49458BB}">
                  <c15:layout/>
                </c:ext>
              </c:extLst>
            </c:dLbl>
            <c:spPr>
              <a:noFill/>
              <a:ln>
                <a:noFill/>
              </a:ln>
              <a:effectLst/>
            </c:spPr>
            <c:txPr>
              <a:bodyPr/>
              <a:lstStyle/>
              <a:p>
                <a:pPr>
                  <a:defRPr sz="1000" b="1">
                    <a:latin typeface="Times New Roman" pitchFamily="18" charset="0"/>
                    <a:cs typeface="Times New Roman" pitchFamily="18" charset="0"/>
                  </a:defRPr>
                </a:pPr>
                <a:endParaRPr lang="ru-RU"/>
              </a:p>
            </c:txPr>
            <c:showVal val="1"/>
            <c:showLeaderLines val="1"/>
            <c:extLst>
              <c:ext xmlns:c15="http://schemas.microsoft.com/office/drawing/2012/chart" uri="{CE6537A1-D6FC-4f65-9D91-7224C49458BB}"/>
            </c:extLst>
          </c:dLbls>
          <c:cat>
            <c:strRef>
              <c:f>Лист1!$A$2:$A$6</c:f>
              <c:strCache>
                <c:ptCount val="5"/>
                <c:pt idx="0">
                  <c:v>Бытовые</c:v>
                </c:pt>
                <c:pt idx="1">
                  <c:v>Уличные</c:v>
                </c:pt>
                <c:pt idx="2">
                  <c:v>Школьные</c:v>
                </c:pt>
                <c:pt idx="3">
                  <c:v>Спортивные</c:v>
                </c:pt>
                <c:pt idx="4">
                  <c:v>ДТП</c:v>
                </c:pt>
              </c:strCache>
            </c:strRef>
          </c:cat>
          <c:val>
            <c:numRef>
              <c:f>Лист1!$B$2:$B$6</c:f>
              <c:numCache>
                <c:formatCode>General</c:formatCode>
                <c:ptCount val="5"/>
                <c:pt idx="0">
                  <c:v>22797</c:v>
                </c:pt>
                <c:pt idx="1">
                  <c:v>8514</c:v>
                </c:pt>
                <c:pt idx="2">
                  <c:v>3628</c:v>
                </c:pt>
                <c:pt idx="3">
                  <c:v>1421</c:v>
                </c:pt>
                <c:pt idx="4">
                  <c:v>865</c:v>
                </c:pt>
              </c:numCache>
            </c:numRef>
          </c:val>
        </c:ser>
        <c:firstSliceAng val="0"/>
        <c:holeSize val="50"/>
      </c:doughnutChart>
    </c:plotArea>
    <c:legend>
      <c:legendPos val="r"/>
      <c:layout>
        <c:manualLayout>
          <c:xMode val="edge"/>
          <c:yMode val="edge"/>
          <c:x val="0.70464643272789906"/>
          <c:y val="0.36706998680364489"/>
          <c:w val="0.278005768029426"/>
          <c:h val="0.39361988234370987"/>
        </c:manualLayout>
      </c:layout>
      <c:txPr>
        <a:bodyPr/>
        <a:lstStyle/>
        <a:p>
          <a:pPr>
            <a:defRPr sz="1200" b="1">
              <a:latin typeface="Times New Roman" pitchFamily="18" charset="0"/>
              <a:cs typeface="Times New Roman" pitchFamily="18" charset="0"/>
            </a:defRPr>
          </a:pPr>
          <a:endParaRPr lang="ru-RU"/>
        </a:p>
      </c:txPr>
    </c:legend>
    <c:plotVisOnly val="1"/>
    <c:dispBlanksAs val="zero"/>
  </c:chart>
  <c:spPr>
    <a:ln>
      <a:solidFill>
        <a:schemeClr val="accent1"/>
      </a:solidFill>
    </a:ln>
  </c:spPr>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a:t>Отчет по неонатальной хирургии</a:t>
            </a:r>
          </a:p>
        </c:rich>
      </c:tx>
      <c:layout/>
    </c:title>
    <c:plotArea>
      <c:layout>
        <c:manualLayout>
          <c:layoutTarget val="inner"/>
          <c:xMode val="edge"/>
          <c:yMode val="edge"/>
          <c:x val="0.39318844316574897"/>
          <c:y val="9.8891952145013076E-2"/>
          <c:w val="0.56591674154309768"/>
          <c:h val="0.54067975719106864"/>
        </c:manualLayout>
      </c:layout>
      <c:barChart>
        <c:barDir val="bar"/>
        <c:grouping val="clustered"/>
        <c:ser>
          <c:idx val="0"/>
          <c:order val="0"/>
          <c:tx>
            <c:strRef>
              <c:f>Лист1!$B$1</c:f>
              <c:strCache>
                <c:ptCount val="1"/>
                <c:pt idx="0">
                  <c:v>2022 г 12 мес</c:v>
                </c:pt>
              </c:strCache>
            </c:strRef>
          </c:tx>
          <c:cat>
            <c:strRef>
              <c:f>Лист1!$A$2:$A$6</c:f>
              <c:strCache>
                <c:ptCount val="5"/>
                <c:pt idx="0">
                  <c:v>Всего</c:v>
                </c:pt>
                <c:pt idx="1">
                  <c:v>Оперировано</c:v>
                </c:pt>
                <c:pt idx="2">
                  <c:v>Хирургическая активность</c:v>
                </c:pt>
                <c:pt idx="3">
                  <c:v>летальный исход</c:v>
                </c:pt>
                <c:pt idx="4">
                  <c:v>Послеоперационный летальный исход</c:v>
                </c:pt>
              </c:strCache>
            </c:strRef>
          </c:cat>
          <c:val>
            <c:numRef>
              <c:f>Лист1!$B$2:$B$6</c:f>
              <c:numCache>
                <c:formatCode>General</c:formatCode>
                <c:ptCount val="5"/>
                <c:pt idx="0">
                  <c:v>86</c:v>
                </c:pt>
                <c:pt idx="1">
                  <c:v>84</c:v>
                </c:pt>
                <c:pt idx="2" formatCode="0.0%">
                  <c:v>0.97600000000000064</c:v>
                </c:pt>
                <c:pt idx="3" formatCode="0.0%">
                  <c:v>0.26700000000000002</c:v>
                </c:pt>
                <c:pt idx="4" formatCode="0.0%">
                  <c:v>0.26200000000000001</c:v>
                </c:pt>
              </c:numCache>
            </c:numRef>
          </c:val>
        </c:ser>
        <c:ser>
          <c:idx val="1"/>
          <c:order val="1"/>
          <c:tx>
            <c:strRef>
              <c:f>Лист1!$C$1</c:f>
              <c:strCache>
                <c:ptCount val="1"/>
                <c:pt idx="0">
                  <c:v>2023г 12 мес</c:v>
                </c:pt>
              </c:strCache>
            </c:strRef>
          </c:tx>
          <c:dLbls>
            <c:dLbl>
              <c:idx val="2"/>
              <c:layout/>
              <c:tx>
                <c:rich>
                  <a:bodyPr/>
                  <a:lstStyle/>
                  <a:p>
                    <a:r>
                      <a:rPr lang="en-US" smtClean="0"/>
                      <a:t>96,2</a:t>
                    </a:r>
                    <a:endParaRPr lang="kk-KZ" smtClean="0"/>
                  </a:p>
                  <a:p>
                    <a:r>
                      <a:rPr lang="kk-KZ" smtClean="0"/>
                      <a:t>97,6</a:t>
                    </a:r>
                    <a:r>
                      <a:rPr lang="en-US" smtClean="0"/>
                      <a:t>%</a:t>
                    </a:r>
                    <a:endParaRPr lang="en-US"/>
                  </a:p>
                </c:rich>
              </c:tx>
              <c:showVal val="1"/>
            </c:dLbl>
            <c:dLbl>
              <c:idx val="3"/>
              <c:layout>
                <c:manualLayout>
                  <c:x val="0"/>
                  <c:y val="0"/>
                </c:manualLayout>
              </c:layout>
              <c:tx>
                <c:rich>
                  <a:bodyPr/>
                  <a:lstStyle/>
                  <a:p>
                    <a:r>
                      <a:rPr lang="ru-RU" sz="1050" dirty="0" smtClean="0"/>
                      <a:t>19,6</a:t>
                    </a:r>
                    <a:endParaRPr lang="ru-RU" dirty="0" smtClean="0"/>
                  </a:p>
                  <a:p>
                    <a:r>
                      <a:rPr lang="kk-KZ" dirty="0" smtClean="0"/>
                      <a:t>26,7</a:t>
                    </a:r>
                    <a:r>
                      <a:rPr lang="en-US" dirty="0" smtClean="0"/>
                      <a:t>%</a:t>
                    </a:r>
                    <a:endParaRPr lang="en-US" dirty="0"/>
                  </a:p>
                </c:rich>
              </c:tx>
              <c:showVal val="1"/>
            </c:dLbl>
            <c:dLbl>
              <c:idx val="4"/>
              <c:layout>
                <c:manualLayout>
                  <c:x val="3.5543890185041503E-3"/>
                  <c:y val="1.0374664252991498E-2"/>
                </c:manualLayout>
              </c:layout>
              <c:tx>
                <c:rich>
                  <a:bodyPr/>
                  <a:lstStyle/>
                  <a:p>
                    <a:r>
                      <a:rPr lang="kk-KZ" sz="1050" dirty="0" smtClean="0"/>
                      <a:t>20,3</a:t>
                    </a:r>
                    <a:endParaRPr lang="ru-RU" dirty="0" smtClean="0"/>
                  </a:p>
                  <a:p>
                    <a:r>
                      <a:rPr lang="kk-KZ" dirty="0" smtClean="0"/>
                      <a:t>26,2</a:t>
                    </a:r>
                    <a:endParaRPr lang="ru-RU" dirty="0" smtClean="0"/>
                  </a:p>
                  <a:p>
                    <a:r>
                      <a:rPr lang="en-US" dirty="0" smtClean="0"/>
                      <a:t>%</a:t>
                    </a:r>
                    <a:endParaRPr lang="en-US" dirty="0"/>
                  </a:p>
                </c:rich>
              </c:tx>
              <c:showVal val="1"/>
            </c:dLbl>
            <c:spPr>
              <a:noFill/>
              <a:ln>
                <a:noFill/>
              </a:ln>
              <a:effectLst/>
            </c:spPr>
            <c:txPr>
              <a:bodyPr/>
              <a:lstStyle/>
              <a:p>
                <a:pPr>
                  <a:defRPr sz="1050"/>
                </a:pPr>
                <a:endParaRPr lang="ru-RU"/>
              </a:p>
            </c:txPr>
            <c:showVal val="1"/>
            <c:extLst>
              <c:ext xmlns:c15="http://schemas.microsoft.com/office/drawing/2012/chart" uri="{CE6537A1-D6FC-4f65-9D91-7224C49458BB}">
                <c15:layout/>
                <c15:showLeaderLines val="0"/>
              </c:ext>
            </c:extLst>
          </c:dLbls>
          <c:cat>
            <c:strRef>
              <c:f>Лист1!$A$2:$A$6</c:f>
              <c:strCache>
                <c:ptCount val="5"/>
                <c:pt idx="0">
                  <c:v>Всего</c:v>
                </c:pt>
                <c:pt idx="1">
                  <c:v>Оперировано</c:v>
                </c:pt>
                <c:pt idx="2">
                  <c:v>Хирургическая активность</c:v>
                </c:pt>
                <c:pt idx="3">
                  <c:v>летальный исход</c:v>
                </c:pt>
                <c:pt idx="4">
                  <c:v>Послеоперационный летальный исход</c:v>
                </c:pt>
              </c:strCache>
            </c:strRef>
          </c:cat>
          <c:val>
            <c:numRef>
              <c:f>Лист1!$C$2:$C$6</c:f>
              <c:numCache>
                <c:formatCode>General</c:formatCode>
                <c:ptCount val="5"/>
                <c:pt idx="0">
                  <c:v>107</c:v>
                </c:pt>
                <c:pt idx="1">
                  <c:v>103</c:v>
                </c:pt>
                <c:pt idx="2" formatCode="0.0%">
                  <c:v>0.96200000000000063</c:v>
                </c:pt>
                <c:pt idx="3" formatCode="0.0%">
                  <c:v>0.19600000000000001</c:v>
                </c:pt>
                <c:pt idx="4" formatCode="0.0%">
                  <c:v>0.20300000000000001</c:v>
                </c:pt>
              </c:numCache>
            </c:numRef>
          </c:val>
        </c:ser>
        <c:axId val="179691904"/>
        <c:axId val="179693440"/>
      </c:barChart>
      <c:catAx>
        <c:axId val="179691904"/>
        <c:scaling>
          <c:orientation val="minMax"/>
        </c:scaling>
        <c:axPos val="l"/>
        <c:numFmt formatCode="General" sourceLinked="0"/>
        <c:majorTickMark val="none"/>
        <c:tickLblPos val="nextTo"/>
        <c:crossAx val="179693440"/>
        <c:crosses val="autoZero"/>
        <c:auto val="1"/>
        <c:lblAlgn val="ctr"/>
        <c:lblOffset val="100"/>
      </c:catAx>
      <c:valAx>
        <c:axId val="179693440"/>
        <c:scaling>
          <c:orientation val="minMax"/>
        </c:scaling>
        <c:axPos val="b"/>
        <c:majorGridlines/>
        <c:numFmt formatCode="General" sourceLinked="1"/>
        <c:majorTickMark val="none"/>
        <c:tickLblPos val="nextTo"/>
        <c:crossAx val="179691904"/>
        <c:crosses val="autoZero"/>
        <c:crossBetween val="between"/>
      </c:valAx>
      <c:dTable>
        <c:showHorzBorder val="1"/>
        <c:showVertBorder val="1"/>
        <c:showOutline val="1"/>
        <c:showKeys val="1"/>
      </c:dTable>
    </c:plotArea>
    <c:plotVisOnly val="1"/>
    <c:dispBlanksAs val="gap"/>
  </c:chart>
  <c:txPr>
    <a:bodyPr/>
    <a:lstStyle/>
    <a:p>
      <a:pPr>
        <a:defRPr sz="1000">
          <a:latin typeface="Times New Roman" pitchFamily="18" charset="0"/>
          <a:cs typeface="Times New Roman" pitchFamily="18" charset="0"/>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17793915755392406"/>
          <c:y val="2.4444438422831071E-2"/>
          <c:w val="0.69146781310013161"/>
          <c:h val="0.64865929530866484"/>
        </c:manualLayout>
      </c:layout>
      <c:lineChart>
        <c:grouping val="stacked"/>
        <c:ser>
          <c:idx val="0"/>
          <c:order val="0"/>
          <c:tx>
            <c:strRef>
              <c:f>Лист1!$B$1</c:f>
              <c:strCache>
                <c:ptCount val="1"/>
                <c:pt idx="0">
                  <c:v>Instagram </c:v>
                </c:pt>
              </c:strCache>
            </c:strRef>
          </c:tx>
          <c:dLbls>
            <c:dLbl>
              <c:idx val="0"/>
              <c:layout>
                <c:manualLayout>
                  <c:x val="-5.5175622248868898E-2"/>
                  <c:y val="-5.4328651830015437E-2"/>
                </c:manualLayout>
              </c:layout>
              <c:showVal val="1"/>
              <c:extLst>
                <c:ext xmlns:c15="http://schemas.microsoft.com/office/drawing/2012/chart" uri="{CE6537A1-D6FC-4f65-9D91-7224C49458BB}">
                  <c15:layout/>
                </c:ext>
              </c:extLst>
            </c:dLbl>
            <c:dLbl>
              <c:idx val="1"/>
              <c:layout>
                <c:manualLayout>
                  <c:x val="3.4811344441532852E-3"/>
                  <c:y val="-2.9394882050142578E-2"/>
                </c:manualLayout>
              </c:layout>
              <c:showVal val="1"/>
              <c:extLst>
                <c:ext xmlns:c15="http://schemas.microsoft.com/office/drawing/2012/chart" uri="{CE6537A1-D6FC-4f65-9D91-7224C49458BB}">
                  <c15:layout/>
                </c:ext>
              </c:extLst>
            </c:dLbl>
            <c:dLbl>
              <c:idx val="5"/>
              <c:layout>
                <c:manualLayout>
                  <c:x val="-1.7404714594553281E-3"/>
                  <c:y val="-8.1174584937716954E-2"/>
                </c:manualLayout>
              </c:layout>
              <c:showVal val="1"/>
              <c:extLst>
                <c:ext xmlns:c15="http://schemas.microsoft.com/office/drawing/2012/chart" uri="{CE6537A1-D6FC-4f65-9D91-7224C49458BB}">
                  <c15:layout/>
                </c:ext>
              </c:extLst>
            </c:dLbl>
            <c:dLbl>
              <c:idx val="6"/>
              <c:layout>
                <c:manualLayout>
                  <c:x val="1.3866628662389453E-2"/>
                  <c:y val="1.5885768789910201E-4"/>
                </c:manualLayout>
              </c:layout>
              <c:showVal val="1"/>
              <c:extLst>
                <c:ext xmlns:c15="http://schemas.microsoft.com/office/drawing/2012/chart" uri="{CE6537A1-D6FC-4f65-9D91-7224C49458BB}">
                  <c15:layout/>
                </c:ext>
              </c:extLst>
            </c:dLbl>
            <c:spPr>
              <a:noFill/>
              <a:ln>
                <a:noFill/>
              </a:ln>
              <a:effectLst/>
            </c:spPr>
            <c:txPr>
              <a:bodyPr/>
              <a:lstStyle/>
              <a:p>
                <a:pPr>
                  <a:defRPr sz="900"/>
                </a:pPr>
                <a:endParaRPr lang="ru-RU"/>
              </a:p>
            </c:txPr>
            <c:showVal val="1"/>
            <c:extLst>
              <c:ext xmlns:c15="http://schemas.microsoft.com/office/drawing/2012/chart" uri="{CE6537A1-D6FC-4f65-9D91-7224C49458BB}">
                <c15:layout/>
                <c15:showLeaderLines val="0"/>
              </c:ext>
            </c:extLst>
          </c:dLbls>
          <c:cat>
            <c:strRef>
              <c:f>Лист1!$A$2:$A$9</c:f>
              <c:strCache>
                <c:ptCount val="7"/>
                <c:pt idx="0">
                  <c:v>Подписчики</c:v>
                </c:pt>
                <c:pt idx="1">
                  <c:v>Публикации</c:v>
                </c:pt>
                <c:pt idx="2">
                  <c:v>Показ</c:v>
                </c:pt>
                <c:pt idx="3">
                  <c:v>Охват</c:v>
                </c:pt>
                <c:pt idx="4">
                  <c:v>Отметка нравиться</c:v>
                </c:pt>
                <c:pt idx="5">
                  <c:v>Комментарии</c:v>
                </c:pt>
                <c:pt idx="6">
                  <c:v>Видео просмотры</c:v>
                </c:pt>
              </c:strCache>
            </c:strRef>
          </c:cat>
          <c:val>
            <c:numRef>
              <c:f>Лист1!$B$2:$B$9</c:f>
              <c:numCache>
                <c:formatCode>General</c:formatCode>
                <c:ptCount val="8"/>
                <c:pt idx="0">
                  <c:v>2315</c:v>
                </c:pt>
                <c:pt idx="1">
                  <c:v>496</c:v>
                </c:pt>
                <c:pt idx="2">
                  <c:v>10536</c:v>
                </c:pt>
                <c:pt idx="3">
                  <c:v>35874</c:v>
                </c:pt>
                <c:pt idx="4">
                  <c:v>6974</c:v>
                </c:pt>
                <c:pt idx="5">
                  <c:v>5982</c:v>
                </c:pt>
                <c:pt idx="6">
                  <c:v>13654</c:v>
                </c:pt>
              </c:numCache>
            </c:numRef>
          </c:val>
        </c:ser>
        <c:ser>
          <c:idx val="1"/>
          <c:order val="1"/>
          <c:tx>
            <c:strRef>
              <c:f>Лист1!$C$1</c:f>
              <c:strCache>
                <c:ptCount val="1"/>
                <c:pt idx="0">
                  <c:v>Facebook</c:v>
                </c:pt>
              </c:strCache>
            </c:strRef>
          </c:tx>
          <c:dLbls>
            <c:dLbl>
              <c:idx val="0"/>
              <c:layout>
                <c:manualLayout>
                  <c:x val="-3.0408498672561692E-3"/>
                  <c:y val="1.7206760224473781E-2"/>
                </c:manualLayout>
              </c:layout>
              <c:showVal val="1"/>
              <c:extLst>
                <c:ext xmlns:c15="http://schemas.microsoft.com/office/drawing/2012/chart" uri="{CE6537A1-D6FC-4f65-9D91-7224C49458BB}">
                  <c15:layout/>
                </c:ext>
              </c:extLst>
            </c:dLbl>
            <c:dLbl>
              <c:idx val="4"/>
              <c:layout>
                <c:manualLayout>
                  <c:x val="-2.0239099116491611E-2"/>
                  <c:y val="-2.1508450280592128E-2"/>
                </c:manualLayout>
              </c:layout>
              <c:showVal val="1"/>
              <c:extLst>
                <c:ext xmlns:c15="http://schemas.microsoft.com/office/drawing/2012/chart" uri="{CE6537A1-D6FC-4f65-9D91-7224C49458BB}">
                  <c15:layout/>
                </c:ext>
              </c:extLst>
            </c:dLbl>
            <c:dLbl>
              <c:idx val="5"/>
              <c:layout>
                <c:manualLayout>
                  <c:x val="-2.8912998737845156E-3"/>
                  <c:y val="3.8715210505066412E-2"/>
                </c:manualLayout>
              </c:layout>
              <c:showVal val="1"/>
              <c:extLst>
                <c:ext xmlns:c15="http://schemas.microsoft.com/office/drawing/2012/chart" uri="{CE6537A1-D6FC-4f65-9D91-7224C49458BB}">
                  <c15:layout/>
                </c:ext>
              </c:extLst>
            </c:dLbl>
            <c:spPr>
              <a:noFill/>
              <a:ln>
                <a:noFill/>
              </a:ln>
              <a:effectLst/>
            </c:spPr>
            <c:txPr>
              <a:bodyPr/>
              <a:lstStyle/>
              <a:p>
                <a:pPr>
                  <a:defRPr sz="1000"/>
                </a:pPr>
                <a:endParaRPr lang="ru-RU"/>
              </a:p>
            </c:txPr>
            <c:showVal val="1"/>
            <c:extLst>
              <c:ext xmlns:c15="http://schemas.microsoft.com/office/drawing/2012/chart" uri="{CE6537A1-D6FC-4f65-9D91-7224C49458BB}">
                <c15:layout/>
                <c15:showLeaderLines val="0"/>
              </c:ext>
            </c:extLst>
          </c:dLbls>
          <c:cat>
            <c:strRef>
              <c:f>Лист1!$A$2:$A$9</c:f>
              <c:strCache>
                <c:ptCount val="7"/>
                <c:pt idx="0">
                  <c:v>Подписчики</c:v>
                </c:pt>
                <c:pt idx="1">
                  <c:v>Публикации</c:v>
                </c:pt>
                <c:pt idx="2">
                  <c:v>Показ</c:v>
                </c:pt>
                <c:pt idx="3">
                  <c:v>Охват</c:v>
                </c:pt>
                <c:pt idx="4">
                  <c:v>Отметка нравиться</c:v>
                </c:pt>
                <c:pt idx="5">
                  <c:v>Комментарии</c:v>
                </c:pt>
                <c:pt idx="6">
                  <c:v>Видео просмотры</c:v>
                </c:pt>
              </c:strCache>
            </c:strRef>
          </c:cat>
          <c:val>
            <c:numRef>
              <c:f>Лист1!$C$2:$C$9</c:f>
              <c:numCache>
                <c:formatCode>General</c:formatCode>
                <c:ptCount val="8"/>
                <c:pt idx="0">
                  <c:v>4637</c:v>
                </c:pt>
                <c:pt idx="1">
                  <c:v>645</c:v>
                </c:pt>
                <c:pt idx="2">
                  <c:v>11586</c:v>
                </c:pt>
                <c:pt idx="3">
                  <c:v>35123</c:v>
                </c:pt>
                <c:pt idx="4">
                  <c:v>6579</c:v>
                </c:pt>
                <c:pt idx="5">
                  <c:v>6003</c:v>
                </c:pt>
                <c:pt idx="6">
                  <c:v>14568</c:v>
                </c:pt>
              </c:numCache>
            </c:numRef>
          </c:val>
        </c:ser>
        <c:marker val="1"/>
        <c:axId val="198121344"/>
        <c:axId val="198122880"/>
      </c:lineChart>
      <c:catAx>
        <c:axId val="198121344"/>
        <c:scaling>
          <c:orientation val="minMax"/>
        </c:scaling>
        <c:axPos val="b"/>
        <c:numFmt formatCode="General" sourceLinked="0"/>
        <c:tickLblPos val="nextTo"/>
        <c:txPr>
          <a:bodyPr/>
          <a:lstStyle/>
          <a:p>
            <a:pPr>
              <a:defRPr sz="1000" b="1">
                <a:latin typeface="Times New Roman" pitchFamily="18" charset="0"/>
                <a:cs typeface="Times New Roman" pitchFamily="18" charset="0"/>
              </a:defRPr>
            </a:pPr>
            <a:endParaRPr lang="ru-RU"/>
          </a:p>
        </c:txPr>
        <c:crossAx val="198122880"/>
        <c:crosses val="autoZero"/>
        <c:auto val="1"/>
        <c:lblAlgn val="ctr"/>
        <c:lblOffset val="100"/>
      </c:catAx>
      <c:valAx>
        <c:axId val="198122880"/>
        <c:scaling>
          <c:orientation val="minMax"/>
        </c:scaling>
        <c:axPos val="l"/>
        <c:majorGridlines/>
        <c:numFmt formatCode="General" sourceLinked="1"/>
        <c:tickLblPos val="nextTo"/>
        <c:txPr>
          <a:bodyPr/>
          <a:lstStyle/>
          <a:p>
            <a:pPr>
              <a:defRPr sz="900" b="1">
                <a:latin typeface="Times New Roman" pitchFamily="18" charset="0"/>
                <a:cs typeface="Times New Roman" pitchFamily="18" charset="0"/>
              </a:defRPr>
            </a:pPr>
            <a:endParaRPr lang="ru-RU"/>
          </a:p>
        </c:txPr>
        <c:crossAx val="198121344"/>
        <c:crosses val="autoZero"/>
        <c:crossBetween val="between"/>
      </c:valAx>
    </c:plotArea>
    <c:legend>
      <c:legendPos val="r"/>
      <c:layout>
        <c:manualLayout>
          <c:xMode val="edge"/>
          <c:yMode val="edge"/>
          <c:x val="0.87878469852557672"/>
          <c:y val="0.14839746803201043"/>
          <c:w val="0.12121534518763613"/>
          <c:h val="0.53543915174735068"/>
        </c:manualLayout>
      </c:layout>
      <c:txPr>
        <a:bodyPr/>
        <a:lstStyle/>
        <a:p>
          <a:pPr>
            <a:defRPr sz="700">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chartSpace>
</file>

<file path=ppt/diagrams/_rels/data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diagrams/_rels/data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4" Type="http://schemas.openxmlformats.org/officeDocument/2006/relationships/image" Target="../media/image6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9DABF-CE17-4F6B-B497-0AA307A1B2F5}" type="doc">
      <dgm:prSet loTypeId="urn:microsoft.com/office/officeart/2005/8/layout/cycle2" loCatId="cycle" qsTypeId="urn:microsoft.com/office/officeart/2005/8/quickstyle/simple1" qsCatId="simple" csTypeId="urn:microsoft.com/office/officeart/2005/8/colors/accent2_1" csCatId="accent2" phldr="1"/>
      <dgm:spPr/>
      <dgm:t>
        <a:bodyPr/>
        <a:lstStyle/>
        <a:p>
          <a:endParaRPr lang="ru-RU"/>
        </a:p>
      </dgm:t>
    </dgm:pt>
    <dgm:pt modelId="{E529260A-32F6-43D6-9EB3-7ED2B45CE047}">
      <dgm:prSet phldrT="[Текст]" custT="1"/>
      <dgm:spPr>
        <a:ln>
          <a:solidFill>
            <a:srgbClr val="008080"/>
          </a:solidFill>
        </a:ln>
      </dgm:spPr>
      <dgm:t>
        <a:bodyPr/>
        <a:lstStyle/>
        <a:p>
          <a:pPr>
            <a:lnSpc>
              <a:spcPct val="100000"/>
            </a:lnSpc>
          </a:pPr>
          <a:r>
            <a:rPr lang="kk-KZ" sz="1300" b="1" dirty="0" smtClean="0">
              <a:latin typeface="Times New Roman" pitchFamily="18" charset="0"/>
              <a:cs typeface="Times New Roman" pitchFamily="18" charset="0"/>
            </a:rPr>
            <a:t>Рентген</a:t>
          </a:r>
        </a:p>
        <a:p>
          <a:pPr>
            <a:lnSpc>
              <a:spcPct val="100000"/>
            </a:lnSpc>
          </a:pPr>
          <a:r>
            <a:rPr lang="kk-KZ" sz="1300" b="1" dirty="0" smtClean="0">
              <a:latin typeface="Times New Roman" pitchFamily="18" charset="0"/>
              <a:cs typeface="Times New Roman" pitchFamily="18" charset="0"/>
            </a:rPr>
            <a:t>57606/73398</a:t>
          </a:r>
        </a:p>
      </dgm:t>
    </dgm:pt>
    <dgm:pt modelId="{CC0E0A87-FF97-42A0-B31D-1B63139FCF76}" type="parTrans" cxnId="{A632BB63-DE3D-4963-8878-C685FAB834FB}">
      <dgm:prSet/>
      <dgm:spPr/>
      <dgm:t>
        <a:bodyPr/>
        <a:lstStyle/>
        <a:p>
          <a:endParaRPr lang="ru-RU"/>
        </a:p>
      </dgm:t>
    </dgm:pt>
    <dgm:pt modelId="{335A6520-95D6-46CD-94DA-84CEEBE575BA}" type="sibTrans" cxnId="{A632BB63-DE3D-4963-8878-C685FAB834FB}">
      <dgm:prSet/>
      <dgm:spPr>
        <a:solidFill>
          <a:srgbClr val="008080"/>
        </a:solidFill>
        <a:ln>
          <a:solidFill>
            <a:schemeClr val="accent6"/>
          </a:solidFill>
        </a:ln>
      </dgm:spPr>
      <dgm:t>
        <a:bodyPr/>
        <a:lstStyle/>
        <a:p>
          <a:endParaRPr lang="ru-RU"/>
        </a:p>
      </dgm:t>
    </dgm:pt>
    <dgm:pt modelId="{BCF4CEC3-57A5-4903-9FF6-9E18BF5E9077}">
      <dgm:prSet phldrT="[Текст]" custT="1"/>
      <dgm:spPr>
        <a:ln>
          <a:solidFill>
            <a:srgbClr val="008080"/>
          </a:solidFill>
        </a:ln>
      </dgm:spPr>
      <dgm:t>
        <a:bodyPr/>
        <a:lstStyle/>
        <a:p>
          <a:r>
            <a:rPr lang="kk-KZ" sz="1300" b="1" dirty="0" smtClean="0">
              <a:latin typeface="Times New Roman" pitchFamily="18" charset="0"/>
              <a:cs typeface="Times New Roman" pitchFamily="18" charset="0"/>
            </a:rPr>
            <a:t>КТ </a:t>
          </a:r>
          <a:r>
            <a:rPr lang="kk-KZ" sz="1400" b="1" dirty="0" smtClean="0">
              <a:latin typeface="Times New Roman" pitchFamily="18" charset="0"/>
              <a:cs typeface="Times New Roman" pitchFamily="18" charset="0"/>
            </a:rPr>
            <a:t>1425/2530</a:t>
          </a:r>
          <a:endParaRPr lang="ru-RU" sz="1300" b="1" dirty="0">
            <a:latin typeface="Times New Roman" pitchFamily="18" charset="0"/>
            <a:cs typeface="Times New Roman" pitchFamily="18" charset="0"/>
          </a:endParaRPr>
        </a:p>
      </dgm:t>
    </dgm:pt>
    <dgm:pt modelId="{CB9ECA08-5899-4B76-A55D-E417C2D5478E}" type="parTrans" cxnId="{0F0E98C2-CE48-4272-869F-3C88BF837893}">
      <dgm:prSet/>
      <dgm:spPr/>
      <dgm:t>
        <a:bodyPr/>
        <a:lstStyle/>
        <a:p>
          <a:endParaRPr lang="ru-RU"/>
        </a:p>
      </dgm:t>
    </dgm:pt>
    <dgm:pt modelId="{03E32104-4E35-45C0-8128-818F0653CC2B}" type="sibTrans" cxnId="{0F0E98C2-CE48-4272-869F-3C88BF837893}">
      <dgm:prSet/>
      <dgm:spPr>
        <a:solidFill>
          <a:srgbClr val="008080"/>
        </a:solidFill>
      </dgm:spPr>
      <dgm:t>
        <a:bodyPr/>
        <a:lstStyle/>
        <a:p>
          <a:endParaRPr lang="ru-RU"/>
        </a:p>
      </dgm:t>
    </dgm:pt>
    <dgm:pt modelId="{66B98284-DC88-4F62-A0A5-595CD4550347}">
      <dgm:prSet phldrT="[Текст]" custT="1"/>
      <dgm:spPr>
        <a:ln>
          <a:solidFill>
            <a:srgbClr val="008080"/>
          </a:solidFill>
        </a:ln>
      </dgm:spPr>
      <dgm:t>
        <a:bodyPr/>
        <a:lstStyle/>
        <a:p>
          <a:r>
            <a:rPr lang="kk-KZ" sz="1400" b="1" dirty="0" smtClean="0">
              <a:latin typeface="Times New Roman" pitchFamily="18" charset="0"/>
              <a:cs typeface="Times New Roman" pitchFamily="18" charset="0"/>
            </a:rPr>
            <a:t>ФГДС</a:t>
          </a:r>
          <a:r>
            <a:rPr lang="kk-KZ" sz="1300" b="1" dirty="0" smtClean="0">
              <a:latin typeface="Times New Roman" pitchFamily="18" charset="0"/>
              <a:cs typeface="Times New Roman" pitchFamily="18" charset="0"/>
            </a:rPr>
            <a:t> 531/1372</a:t>
          </a:r>
          <a:endParaRPr lang="ru-RU" sz="1300" b="1" dirty="0">
            <a:latin typeface="Times New Roman" pitchFamily="18" charset="0"/>
            <a:cs typeface="Times New Roman" pitchFamily="18" charset="0"/>
          </a:endParaRPr>
        </a:p>
      </dgm:t>
    </dgm:pt>
    <dgm:pt modelId="{1D94AF5A-55E8-49DC-8B55-34FCFEC1F275}" type="parTrans" cxnId="{442E1769-441E-4B44-9723-EC820A374F98}">
      <dgm:prSet/>
      <dgm:spPr/>
      <dgm:t>
        <a:bodyPr/>
        <a:lstStyle/>
        <a:p>
          <a:endParaRPr lang="ru-RU"/>
        </a:p>
      </dgm:t>
    </dgm:pt>
    <dgm:pt modelId="{9AD748FB-C229-4C24-A95A-6119DD14AD7F}" type="sibTrans" cxnId="{442E1769-441E-4B44-9723-EC820A374F98}">
      <dgm:prSet/>
      <dgm:spPr>
        <a:solidFill>
          <a:srgbClr val="008080"/>
        </a:solidFill>
        <a:ln>
          <a:solidFill>
            <a:schemeClr val="accent6"/>
          </a:solidFill>
        </a:ln>
      </dgm:spPr>
      <dgm:t>
        <a:bodyPr/>
        <a:lstStyle/>
        <a:p>
          <a:endParaRPr lang="ru-RU"/>
        </a:p>
      </dgm:t>
    </dgm:pt>
    <dgm:pt modelId="{0D0AF36A-DDE1-4C5E-9BF1-6235C74EB612}">
      <dgm:prSet phldrT="[Текст]" custT="1"/>
      <dgm:spPr>
        <a:ln>
          <a:solidFill>
            <a:srgbClr val="008080"/>
          </a:solidFill>
        </a:ln>
      </dgm:spPr>
      <dgm:t>
        <a:bodyPr/>
        <a:lstStyle/>
        <a:p>
          <a:r>
            <a:rPr lang="kk-KZ" sz="1300" b="1" dirty="0" smtClean="0">
              <a:latin typeface="Times New Roman" pitchFamily="18" charset="0"/>
              <a:cs typeface="Times New Roman" pitchFamily="18" charset="0"/>
            </a:rPr>
            <a:t>ВЭЭГ</a:t>
          </a:r>
        </a:p>
        <a:p>
          <a:r>
            <a:rPr lang="kk-KZ" sz="1300" b="1" dirty="0" smtClean="0">
              <a:latin typeface="Times New Roman" pitchFamily="18" charset="0"/>
              <a:cs typeface="Times New Roman" pitchFamily="18" charset="0"/>
            </a:rPr>
            <a:t>994/590</a:t>
          </a:r>
        </a:p>
      </dgm:t>
    </dgm:pt>
    <dgm:pt modelId="{CBFD0857-F06A-4F6F-8690-E1B82F5FD066}" type="parTrans" cxnId="{34855157-FE16-4898-9568-2143A8A095A5}">
      <dgm:prSet/>
      <dgm:spPr/>
      <dgm:t>
        <a:bodyPr/>
        <a:lstStyle/>
        <a:p>
          <a:endParaRPr lang="ru-RU"/>
        </a:p>
      </dgm:t>
    </dgm:pt>
    <dgm:pt modelId="{1E8BF8E0-979E-4635-891F-66C33B087C7F}" type="sibTrans" cxnId="{34855157-FE16-4898-9568-2143A8A095A5}">
      <dgm:prSet/>
      <dgm:spPr>
        <a:solidFill>
          <a:srgbClr val="008080"/>
        </a:solidFill>
      </dgm:spPr>
      <dgm:t>
        <a:bodyPr/>
        <a:lstStyle/>
        <a:p>
          <a:endParaRPr lang="ru-RU"/>
        </a:p>
      </dgm:t>
    </dgm:pt>
    <dgm:pt modelId="{D76C290E-397A-4BC2-B975-5777351DEFE1}">
      <dgm:prSet custT="1"/>
      <dgm:spPr>
        <a:ln>
          <a:solidFill>
            <a:srgbClr val="008080"/>
          </a:solidFill>
        </a:ln>
      </dgm:spPr>
      <dgm:t>
        <a:bodyPr/>
        <a:lstStyle/>
        <a:p>
          <a:r>
            <a:rPr lang="kk-KZ" sz="1300" b="1" dirty="0" smtClean="0">
              <a:latin typeface="Times New Roman" pitchFamily="18" charset="0"/>
              <a:cs typeface="Times New Roman" pitchFamily="18" charset="0"/>
            </a:rPr>
            <a:t>УЗИ 9129/16707</a:t>
          </a:r>
          <a:endParaRPr lang="ru-RU" sz="1300" b="1" dirty="0">
            <a:latin typeface="Times New Roman" pitchFamily="18" charset="0"/>
            <a:cs typeface="Times New Roman" pitchFamily="18" charset="0"/>
          </a:endParaRPr>
        </a:p>
      </dgm:t>
    </dgm:pt>
    <dgm:pt modelId="{16C941AD-8F56-4BCD-882D-8453625F2293}" type="parTrans" cxnId="{B419E596-DB4C-4C30-A60D-B4C7C708A176}">
      <dgm:prSet/>
      <dgm:spPr/>
      <dgm:t>
        <a:bodyPr/>
        <a:lstStyle/>
        <a:p>
          <a:endParaRPr lang="ru-RU"/>
        </a:p>
      </dgm:t>
    </dgm:pt>
    <dgm:pt modelId="{1E4A1AE3-AA4B-4C1B-906F-6153192CD36F}" type="sibTrans" cxnId="{B419E596-DB4C-4C30-A60D-B4C7C708A176}">
      <dgm:prSet/>
      <dgm:spPr>
        <a:solidFill>
          <a:srgbClr val="008080"/>
        </a:solidFill>
      </dgm:spPr>
      <dgm:t>
        <a:bodyPr/>
        <a:lstStyle/>
        <a:p>
          <a:endParaRPr lang="ru-RU"/>
        </a:p>
      </dgm:t>
    </dgm:pt>
    <dgm:pt modelId="{ACB3D7E0-2190-4A27-B460-AD03C0C78008}">
      <dgm:prSet custT="1"/>
      <dgm:spPr>
        <a:ln>
          <a:solidFill>
            <a:srgbClr val="008080"/>
          </a:solidFill>
        </a:ln>
      </dgm:spPr>
      <dgm:t>
        <a:bodyPr/>
        <a:lstStyle/>
        <a:p>
          <a:r>
            <a:rPr lang="kk-KZ" sz="1600" b="1" dirty="0" smtClean="0">
              <a:latin typeface="Times New Roman" pitchFamily="18" charset="0"/>
              <a:cs typeface="Times New Roman" pitchFamily="18" charset="0"/>
            </a:rPr>
            <a:t>МРТ</a:t>
          </a:r>
          <a:r>
            <a:rPr lang="kk-KZ" sz="1400" b="1" dirty="0" smtClean="0">
              <a:latin typeface="Times New Roman" pitchFamily="18" charset="0"/>
              <a:cs typeface="Times New Roman" pitchFamily="18" charset="0"/>
            </a:rPr>
            <a:t> 1243/1964</a:t>
          </a:r>
        </a:p>
      </dgm:t>
    </dgm:pt>
    <dgm:pt modelId="{56D15C7B-DDC3-46CE-B959-D383445A51E3}" type="parTrans" cxnId="{AFE4CB54-D7FB-4573-89E9-4268155B5C1D}">
      <dgm:prSet/>
      <dgm:spPr/>
      <dgm:t>
        <a:bodyPr/>
        <a:lstStyle/>
        <a:p>
          <a:endParaRPr lang="ru-RU"/>
        </a:p>
      </dgm:t>
    </dgm:pt>
    <dgm:pt modelId="{059E83FC-D0DA-4A39-9CE8-ADD1E13B421E}" type="sibTrans" cxnId="{AFE4CB54-D7FB-4573-89E9-4268155B5C1D}">
      <dgm:prSet/>
      <dgm:spPr>
        <a:solidFill>
          <a:srgbClr val="008080"/>
        </a:solidFill>
        <a:ln>
          <a:solidFill>
            <a:srgbClr val="006699"/>
          </a:solidFill>
        </a:ln>
      </dgm:spPr>
      <dgm:t>
        <a:bodyPr/>
        <a:lstStyle/>
        <a:p>
          <a:endParaRPr lang="ru-RU"/>
        </a:p>
      </dgm:t>
    </dgm:pt>
    <dgm:pt modelId="{BA004126-374F-43EF-95B0-C4C852A1A277}" type="pres">
      <dgm:prSet presAssocID="{5119DABF-CE17-4F6B-B497-0AA307A1B2F5}" presName="cycle" presStyleCnt="0">
        <dgm:presLayoutVars>
          <dgm:dir/>
          <dgm:resizeHandles val="exact"/>
        </dgm:presLayoutVars>
      </dgm:prSet>
      <dgm:spPr/>
      <dgm:t>
        <a:bodyPr/>
        <a:lstStyle/>
        <a:p>
          <a:endParaRPr lang="ru-RU"/>
        </a:p>
      </dgm:t>
    </dgm:pt>
    <dgm:pt modelId="{3633B593-362A-43B3-828C-78706A419772}" type="pres">
      <dgm:prSet presAssocID="{E529260A-32F6-43D6-9EB3-7ED2B45CE047}" presName="node" presStyleLbl="node1" presStyleIdx="0" presStyleCnt="6" custScaleX="138041">
        <dgm:presLayoutVars>
          <dgm:bulletEnabled val="1"/>
        </dgm:presLayoutVars>
      </dgm:prSet>
      <dgm:spPr/>
      <dgm:t>
        <a:bodyPr/>
        <a:lstStyle/>
        <a:p>
          <a:endParaRPr lang="ru-RU"/>
        </a:p>
      </dgm:t>
    </dgm:pt>
    <dgm:pt modelId="{C4FAAD9B-FD93-444D-89C8-E07993649AD0}" type="pres">
      <dgm:prSet presAssocID="{335A6520-95D6-46CD-94DA-84CEEBE575BA}" presName="sibTrans" presStyleLbl="sibTrans2D1" presStyleIdx="0" presStyleCnt="6"/>
      <dgm:spPr/>
      <dgm:t>
        <a:bodyPr/>
        <a:lstStyle/>
        <a:p>
          <a:endParaRPr lang="ru-RU"/>
        </a:p>
      </dgm:t>
    </dgm:pt>
    <dgm:pt modelId="{AA61E4C2-A465-438C-8418-340A575CC2C6}" type="pres">
      <dgm:prSet presAssocID="{335A6520-95D6-46CD-94DA-84CEEBE575BA}" presName="connectorText" presStyleLbl="sibTrans2D1" presStyleIdx="0" presStyleCnt="6"/>
      <dgm:spPr/>
      <dgm:t>
        <a:bodyPr/>
        <a:lstStyle/>
        <a:p>
          <a:endParaRPr lang="ru-RU"/>
        </a:p>
      </dgm:t>
    </dgm:pt>
    <dgm:pt modelId="{63E7A8D1-A619-4F2A-A251-C842C8D1507D}" type="pres">
      <dgm:prSet presAssocID="{BCF4CEC3-57A5-4903-9FF6-9E18BF5E9077}" presName="node" presStyleLbl="node1" presStyleIdx="1" presStyleCnt="6" custScaleX="123433">
        <dgm:presLayoutVars>
          <dgm:bulletEnabled val="1"/>
        </dgm:presLayoutVars>
      </dgm:prSet>
      <dgm:spPr/>
      <dgm:t>
        <a:bodyPr/>
        <a:lstStyle/>
        <a:p>
          <a:endParaRPr lang="ru-RU"/>
        </a:p>
      </dgm:t>
    </dgm:pt>
    <dgm:pt modelId="{E8667DB7-8966-4945-B37B-6748EBEA9C16}" type="pres">
      <dgm:prSet presAssocID="{03E32104-4E35-45C0-8128-818F0653CC2B}" presName="sibTrans" presStyleLbl="sibTrans2D1" presStyleIdx="1" presStyleCnt="6"/>
      <dgm:spPr/>
      <dgm:t>
        <a:bodyPr/>
        <a:lstStyle/>
        <a:p>
          <a:endParaRPr lang="ru-RU"/>
        </a:p>
      </dgm:t>
    </dgm:pt>
    <dgm:pt modelId="{80D5BBE4-AC08-4C7C-AB36-4182D612E166}" type="pres">
      <dgm:prSet presAssocID="{03E32104-4E35-45C0-8128-818F0653CC2B}" presName="connectorText" presStyleLbl="sibTrans2D1" presStyleIdx="1" presStyleCnt="6"/>
      <dgm:spPr/>
      <dgm:t>
        <a:bodyPr/>
        <a:lstStyle/>
        <a:p>
          <a:endParaRPr lang="ru-RU"/>
        </a:p>
      </dgm:t>
    </dgm:pt>
    <dgm:pt modelId="{96513872-F89D-4AB9-8673-71E41BA1BED1}" type="pres">
      <dgm:prSet presAssocID="{D76C290E-397A-4BC2-B975-5777351DEFE1}" presName="node" presStyleLbl="node1" presStyleIdx="2" presStyleCnt="6" custScaleX="119756" custRadScaleRad="97599" custRadScaleInc="-2979">
        <dgm:presLayoutVars>
          <dgm:bulletEnabled val="1"/>
        </dgm:presLayoutVars>
      </dgm:prSet>
      <dgm:spPr/>
      <dgm:t>
        <a:bodyPr/>
        <a:lstStyle/>
        <a:p>
          <a:endParaRPr lang="ru-RU"/>
        </a:p>
      </dgm:t>
    </dgm:pt>
    <dgm:pt modelId="{B5D22FCF-9E9F-4240-A00A-AB0BCC6495F0}" type="pres">
      <dgm:prSet presAssocID="{1E4A1AE3-AA4B-4C1B-906F-6153192CD36F}" presName="sibTrans" presStyleLbl="sibTrans2D1" presStyleIdx="2" presStyleCnt="6"/>
      <dgm:spPr/>
      <dgm:t>
        <a:bodyPr/>
        <a:lstStyle/>
        <a:p>
          <a:endParaRPr lang="ru-RU"/>
        </a:p>
      </dgm:t>
    </dgm:pt>
    <dgm:pt modelId="{7E10AE24-CBA8-4AC2-A952-BDA9D4767E0A}" type="pres">
      <dgm:prSet presAssocID="{1E4A1AE3-AA4B-4C1B-906F-6153192CD36F}" presName="connectorText" presStyleLbl="sibTrans2D1" presStyleIdx="2" presStyleCnt="6"/>
      <dgm:spPr/>
      <dgm:t>
        <a:bodyPr/>
        <a:lstStyle/>
        <a:p>
          <a:endParaRPr lang="ru-RU"/>
        </a:p>
      </dgm:t>
    </dgm:pt>
    <dgm:pt modelId="{1BC89F62-BE8F-4030-92EC-B59AD91E57B6}" type="pres">
      <dgm:prSet presAssocID="{66B98284-DC88-4F62-A0A5-595CD4550347}" presName="node" presStyleLbl="node1" presStyleIdx="3" presStyleCnt="6" custRadScaleRad="98552" custRadScaleInc="915">
        <dgm:presLayoutVars>
          <dgm:bulletEnabled val="1"/>
        </dgm:presLayoutVars>
      </dgm:prSet>
      <dgm:spPr/>
      <dgm:t>
        <a:bodyPr/>
        <a:lstStyle/>
        <a:p>
          <a:endParaRPr lang="ru-RU"/>
        </a:p>
      </dgm:t>
    </dgm:pt>
    <dgm:pt modelId="{96185CAB-3529-490C-ABFB-25498AD039F2}" type="pres">
      <dgm:prSet presAssocID="{9AD748FB-C229-4C24-A95A-6119DD14AD7F}" presName="sibTrans" presStyleLbl="sibTrans2D1" presStyleIdx="3" presStyleCnt="6"/>
      <dgm:spPr/>
      <dgm:t>
        <a:bodyPr/>
        <a:lstStyle/>
        <a:p>
          <a:endParaRPr lang="ru-RU"/>
        </a:p>
      </dgm:t>
    </dgm:pt>
    <dgm:pt modelId="{297DAB61-3A9C-49B2-A1D7-C4A63AE31744}" type="pres">
      <dgm:prSet presAssocID="{9AD748FB-C229-4C24-A95A-6119DD14AD7F}" presName="connectorText" presStyleLbl="sibTrans2D1" presStyleIdx="3" presStyleCnt="6"/>
      <dgm:spPr/>
      <dgm:t>
        <a:bodyPr/>
        <a:lstStyle/>
        <a:p>
          <a:endParaRPr lang="ru-RU"/>
        </a:p>
      </dgm:t>
    </dgm:pt>
    <dgm:pt modelId="{D1B17BBF-294D-4B58-9D94-BF09139A28D0}" type="pres">
      <dgm:prSet presAssocID="{0D0AF36A-DDE1-4C5E-9BF1-6235C74EB612}" presName="node" presStyleLbl="node1" presStyleIdx="4" presStyleCnt="6" custScaleX="135100">
        <dgm:presLayoutVars>
          <dgm:bulletEnabled val="1"/>
        </dgm:presLayoutVars>
      </dgm:prSet>
      <dgm:spPr/>
      <dgm:t>
        <a:bodyPr/>
        <a:lstStyle/>
        <a:p>
          <a:endParaRPr lang="ru-RU"/>
        </a:p>
      </dgm:t>
    </dgm:pt>
    <dgm:pt modelId="{992D421D-5F63-4F4F-BE3C-5756770D8F15}" type="pres">
      <dgm:prSet presAssocID="{1E8BF8E0-979E-4635-891F-66C33B087C7F}" presName="sibTrans" presStyleLbl="sibTrans2D1" presStyleIdx="4" presStyleCnt="6"/>
      <dgm:spPr/>
      <dgm:t>
        <a:bodyPr/>
        <a:lstStyle/>
        <a:p>
          <a:endParaRPr lang="ru-RU"/>
        </a:p>
      </dgm:t>
    </dgm:pt>
    <dgm:pt modelId="{06D90EDF-F423-4F11-9BFA-0E115573325C}" type="pres">
      <dgm:prSet presAssocID="{1E8BF8E0-979E-4635-891F-66C33B087C7F}" presName="connectorText" presStyleLbl="sibTrans2D1" presStyleIdx="4" presStyleCnt="6"/>
      <dgm:spPr/>
      <dgm:t>
        <a:bodyPr/>
        <a:lstStyle/>
        <a:p>
          <a:endParaRPr lang="ru-RU"/>
        </a:p>
      </dgm:t>
    </dgm:pt>
    <dgm:pt modelId="{5E64063C-6511-41BC-A539-7331978F5D5C}" type="pres">
      <dgm:prSet presAssocID="{ACB3D7E0-2190-4A27-B460-AD03C0C78008}" presName="node" presStyleLbl="node1" presStyleIdx="5" presStyleCnt="6" custScaleX="117984" custScaleY="98208" custRadScaleRad="97599" custRadScaleInc="-2979">
        <dgm:presLayoutVars>
          <dgm:bulletEnabled val="1"/>
        </dgm:presLayoutVars>
      </dgm:prSet>
      <dgm:spPr/>
      <dgm:t>
        <a:bodyPr/>
        <a:lstStyle/>
        <a:p>
          <a:endParaRPr lang="ru-RU"/>
        </a:p>
      </dgm:t>
    </dgm:pt>
    <dgm:pt modelId="{E36F236A-FF8D-493A-942F-FAF87CC4CBA9}" type="pres">
      <dgm:prSet presAssocID="{059E83FC-D0DA-4A39-9CE8-ADD1E13B421E}" presName="sibTrans" presStyleLbl="sibTrans2D1" presStyleIdx="5" presStyleCnt="6"/>
      <dgm:spPr/>
      <dgm:t>
        <a:bodyPr/>
        <a:lstStyle/>
        <a:p>
          <a:endParaRPr lang="ru-RU"/>
        </a:p>
      </dgm:t>
    </dgm:pt>
    <dgm:pt modelId="{D5DF8157-F005-4A01-B3CF-DCE0CB6A5C22}" type="pres">
      <dgm:prSet presAssocID="{059E83FC-D0DA-4A39-9CE8-ADD1E13B421E}" presName="connectorText" presStyleLbl="sibTrans2D1" presStyleIdx="5" presStyleCnt="6"/>
      <dgm:spPr/>
      <dgm:t>
        <a:bodyPr/>
        <a:lstStyle/>
        <a:p>
          <a:endParaRPr lang="ru-RU"/>
        </a:p>
      </dgm:t>
    </dgm:pt>
  </dgm:ptLst>
  <dgm:cxnLst>
    <dgm:cxn modelId="{44736C58-4FFC-4821-BFAB-79C4F3DDA507}" type="presOf" srcId="{66B98284-DC88-4F62-A0A5-595CD4550347}" destId="{1BC89F62-BE8F-4030-92EC-B59AD91E57B6}" srcOrd="0" destOrd="0" presId="urn:microsoft.com/office/officeart/2005/8/layout/cycle2"/>
    <dgm:cxn modelId="{F08DC364-2FD9-4EEC-84B5-30DD3B64C3F7}" type="presOf" srcId="{059E83FC-D0DA-4A39-9CE8-ADD1E13B421E}" destId="{D5DF8157-F005-4A01-B3CF-DCE0CB6A5C22}" srcOrd="1" destOrd="0" presId="urn:microsoft.com/office/officeart/2005/8/layout/cycle2"/>
    <dgm:cxn modelId="{2839285A-96C9-4F03-BF62-690C05097E39}" type="presOf" srcId="{1E8BF8E0-979E-4635-891F-66C33B087C7F}" destId="{06D90EDF-F423-4F11-9BFA-0E115573325C}" srcOrd="1" destOrd="0" presId="urn:microsoft.com/office/officeart/2005/8/layout/cycle2"/>
    <dgm:cxn modelId="{E8FD2F90-DBA2-4269-AFAB-161D52333EEF}" type="presOf" srcId="{0D0AF36A-DDE1-4C5E-9BF1-6235C74EB612}" destId="{D1B17BBF-294D-4B58-9D94-BF09139A28D0}" srcOrd="0" destOrd="0" presId="urn:microsoft.com/office/officeart/2005/8/layout/cycle2"/>
    <dgm:cxn modelId="{6FB8BED2-7806-4A7B-8B8F-F613477C873D}" type="presOf" srcId="{335A6520-95D6-46CD-94DA-84CEEBE575BA}" destId="{C4FAAD9B-FD93-444D-89C8-E07993649AD0}" srcOrd="0" destOrd="0" presId="urn:microsoft.com/office/officeart/2005/8/layout/cycle2"/>
    <dgm:cxn modelId="{2CA2D8D9-243E-43A4-8A41-861667BD09E0}" type="presOf" srcId="{03E32104-4E35-45C0-8128-818F0653CC2B}" destId="{E8667DB7-8966-4945-B37B-6748EBEA9C16}" srcOrd="0" destOrd="0" presId="urn:microsoft.com/office/officeart/2005/8/layout/cycle2"/>
    <dgm:cxn modelId="{24D5D019-EF53-4FE7-A2AF-F0F38BA4725C}" type="presOf" srcId="{1E4A1AE3-AA4B-4C1B-906F-6153192CD36F}" destId="{7E10AE24-CBA8-4AC2-A952-BDA9D4767E0A}" srcOrd="1" destOrd="0" presId="urn:microsoft.com/office/officeart/2005/8/layout/cycle2"/>
    <dgm:cxn modelId="{C63ADAA4-166D-417E-9783-C8F852474829}" type="presOf" srcId="{9AD748FB-C229-4C24-A95A-6119DD14AD7F}" destId="{96185CAB-3529-490C-ABFB-25498AD039F2}" srcOrd="0" destOrd="0" presId="urn:microsoft.com/office/officeart/2005/8/layout/cycle2"/>
    <dgm:cxn modelId="{D2C00B8C-2DC9-41E0-A220-2315045AA4C0}" type="presOf" srcId="{1E8BF8E0-979E-4635-891F-66C33B087C7F}" destId="{992D421D-5F63-4F4F-BE3C-5756770D8F15}" srcOrd="0" destOrd="0" presId="urn:microsoft.com/office/officeart/2005/8/layout/cycle2"/>
    <dgm:cxn modelId="{64E3640B-43FA-435E-B5E3-37A32FE77683}" type="presOf" srcId="{D76C290E-397A-4BC2-B975-5777351DEFE1}" destId="{96513872-F89D-4AB9-8673-71E41BA1BED1}" srcOrd="0" destOrd="0" presId="urn:microsoft.com/office/officeart/2005/8/layout/cycle2"/>
    <dgm:cxn modelId="{6BD8C68E-8434-4EBD-9F62-0BA31943EE9E}" type="presOf" srcId="{ACB3D7E0-2190-4A27-B460-AD03C0C78008}" destId="{5E64063C-6511-41BC-A539-7331978F5D5C}" srcOrd="0" destOrd="0" presId="urn:microsoft.com/office/officeart/2005/8/layout/cycle2"/>
    <dgm:cxn modelId="{05AE99AC-9285-4B51-8D3D-FED6F9CEC24E}" type="presOf" srcId="{1E4A1AE3-AA4B-4C1B-906F-6153192CD36F}" destId="{B5D22FCF-9E9F-4240-A00A-AB0BCC6495F0}" srcOrd="0" destOrd="0" presId="urn:microsoft.com/office/officeart/2005/8/layout/cycle2"/>
    <dgm:cxn modelId="{B419E596-DB4C-4C30-A60D-B4C7C708A176}" srcId="{5119DABF-CE17-4F6B-B497-0AA307A1B2F5}" destId="{D76C290E-397A-4BC2-B975-5777351DEFE1}" srcOrd="2" destOrd="0" parTransId="{16C941AD-8F56-4BCD-882D-8453625F2293}" sibTransId="{1E4A1AE3-AA4B-4C1B-906F-6153192CD36F}"/>
    <dgm:cxn modelId="{34855157-FE16-4898-9568-2143A8A095A5}" srcId="{5119DABF-CE17-4F6B-B497-0AA307A1B2F5}" destId="{0D0AF36A-DDE1-4C5E-9BF1-6235C74EB612}" srcOrd="4" destOrd="0" parTransId="{CBFD0857-F06A-4F6F-8690-E1B82F5FD066}" sibTransId="{1E8BF8E0-979E-4635-891F-66C33B087C7F}"/>
    <dgm:cxn modelId="{8A428BEF-9AD9-4583-9077-70633B8946E5}" type="presOf" srcId="{335A6520-95D6-46CD-94DA-84CEEBE575BA}" destId="{AA61E4C2-A465-438C-8418-340A575CC2C6}" srcOrd="1" destOrd="0" presId="urn:microsoft.com/office/officeart/2005/8/layout/cycle2"/>
    <dgm:cxn modelId="{A632BB63-DE3D-4963-8878-C685FAB834FB}" srcId="{5119DABF-CE17-4F6B-B497-0AA307A1B2F5}" destId="{E529260A-32F6-43D6-9EB3-7ED2B45CE047}" srcOrd="0" destOrd="0" parTransId="{CC0E0A87-FF97-42A0-B31D-1B63139FCF76}" sibTransId="{335A6520-95D6-46CD-94DA-84CEEBE575BA}"/>
    <dgm:cxn modelId="{AD1ACBE4-2ED4-4D6B-8452-FE2282395FE7}" type="presOf" srcId="{BCF4CEC3-57A5-4903-9FF6-9E18BF5E9077}" destId="{63E7A8D1-A619-4F2A-A251-C842C8D1507D}" srcOrd="0" destOrd="0" presId="urn:microsoft.com/office/officeart/2005/8/layout/cycle2"/>
    <dgm:cxn modelId="{0F0E98C2-CE48-4272-869F-3C88BF837893}" srcId="{5119DABF-CE17-4F6B-B497-0AA307A1B2F5}" destId="{BCF4CEC3-57A5-4903-9FF6-9E18BF5E9077}" srcOrd="1" destOrd="0" parTransId="{CB9ECA08-5899-4B76-A55D-E417C2D5478E}" sibTransId="{03E32104-4E35-45C0-8128-818F0653CC2B}"/>
    <dgm:cxn modelId="{B09FAFEB-BF72-4242-BD76-745C04B85A3E}" type="presOf" srcId="{5119DABF-CE17-4F6B-B497-0AA307A1B2F5}" destId="{BA004126-374F-43EF-95B0-C4C852A1A277}" srcOrd="0" destOrd="0" presId="urn:microsoft.com/office/officeart/2005/8/layout/cycle2"/>
    <dgm:cxn modelId="{547E4123-EA12-4893-80FE-8760D7B06F36}" type="presOf" srcId="{03E32104-4E35-45C0-8128-818F0653CC2B}" destId="{80D5BBE4-AC08-4C7C-AB36-4182D612E166}" srcOrd="1" destOrd="0" presId="urn:microsoft.com/office/officeart/2005/8/layout/cycle2"/>
    <dgm:cxn modelId="{53182248-216A-4658-9A38-3DE6AE25C259}" type="presOf" srcId="{9AD748FB-C229-4C24-A95A-6119DD14AD7F}" destId="{297DAB61-3A9C-49B2-A1D7-C4A63AE31744}" srcOrd="1" destOrd="0" presId="urn:microsoft.com/office/officeart/2005/8/layout/cycle2"/>
    <dgm:cxn modelId="{442E1769-441E-4B44-9723-EC820A374F98}" srcId="{5119DABF-CE17-4F6B-B497-0AA307A1B2F5}" destId="{66B98284-DC88-4F62-A0A5-595CD4550347}" srcOrd="3" destOrd="0" parTransId="{1D94AF5A-55E8-49DC-8B55-34FCFEC1F275}" sibTransId="{9AD748FB-C229-4C24-A95A-6119DD14AD7F}"/>
    <dgm:cxn modelId="{AFE4CB54-D7FB-4573-89E9-4268155B5C1D}" srcId="{5119DABF-CE17-4F6B-B497-0AA307A1B2F5}" destId="{ACB3D7E0-2190-4A27-B460-AD03C0C78008}" srcOrd="5" destOrd="0" parTransId="{56D15C7B-DDC3-46CE-B959-D383445A51E3}" sibTransId="{059E83FC-D0DA-4A39-9CE8-ADD1E13B421E}"/>
    <dgm:cxn modelId="{9F15E90F-E8C4-433B-B334-0C4A640764DA}" type="presOf" srcId="{059E83FC-D0DA-4A39-9CE8-ADD1E13B421E}" destId="{E36F236A-FF8D-493A-942F-FAF87CC4CBA9}" srcOrd="0" destOrd="0" presId="urn:microsoft.com/office/officeart/2005/8/layout/cycle2"/>
    <dgm:cxn modelId="{7206B7D7-9F96-4192-937D-6DD8B7D4F964}" type="presOf" srcId="{E529260A-32F6-43D6-9EB3-7ED2B45CE047}" destId="{3633B593-362A-43B3-828C-78706A419772}" srcOrd="0" destOrd="0" presId="urn:microsoft.com/office/officeart/2005/8/layout/cycle2"/>
    <dgm:cxn modelId="{1C1A8DC7-5101-467A-810E-30601CC3773E}" type="presParOf" srcId="{BA004126-374F-43EF-95B0-C4C852A1A277}" destId="{3633B593-362A-43B3-828C-78706A419772}" srcOrd="0" destOrd="0" presId="urn:microsoft.com/office/officeart/2005/8/layout/cycle2"/>
    <dgm:cxn modelId="{A1835305-2E10-455B-AEE9-DAE0D4E1693E}" type="presParOf" srcId="{BA004126-374F-43EF-95B0-C4C852A1A277}" destId="{C4FAAD9B-FD93-444D-89C8-E07993649AD0}" srcOrd="1" destOrd="0" presId="urn:microsoft.com/office/officeart/2005/8/layout/cycle2"/>
    <dgm:cxn modelId="{C3B0719C-D6F8-4628-A04B-6DC5D65AC7E5}" type="presParOf" srcId="{C4FAAD9B-FD93-444D-89C8-E07993649AD0}" destId="{AA61E4C2-A465-438C-8418-340A575CC2C6}" srcOrd="0" destOrd="0" presId="urn:microsoft.com/office/officeart/2005/8/layout/cycle2"/>
    <dgm:cxn modelId="{5BC8021A-D4AC-461C-9D13-6C3D1C4761A8}" type="presParOf" srcId="{BA004126-374F-43EF-95B0-C4C852A1A277}" destId="{63E7A8D1-A619-4F2A-A251-C842C8D1507D}" srcOrd="2" destOrd="0" presId="urn:microsoft.com/office/officeart/2005/8/layout/cycle2"/>
    <dgm:cxn modelId="{E0FE354D-568E-4E51-8266-1D06A69B08D9}" type="presParOf" srcId="{BA004126-374F-43EF-95B0-C4C852A1A277}" destId="{E8667DB7-8966-4945-B37B-6748EBEA9C16}" srcOrd="3" destOrd="0" presId="urn:microsoft.com/office/officeart/2005/8/layout/cycle2"/>
    <dgm:cxn modelId="{530FF4A4-0ACE-4C9C-B487-66F5795904B4}" type="presParOf" srcId="{E8667DB7-8966-4945-B37B-6748EBEA9C16}" destId="{80D5BBE4-AC08-4C7C-AB36-4182D612E166}" srcOrd="0" destOrd="0" presId="urn:microsoft.com/office/officeart/2005/8/layout/cycle2"/>
    <dgm:cxn modelId="{41B34D37-09B0-492C-A378-B985B5C5FAB9}" type="presParOf" srcId="{BA004126-374F-43EF-95B0-C4C852A1A277}" destId="{96513872-F89D-4AB9-8673-71E41BA1BED1}" srcOrd="4" destOrd="0" presId="urn:microsoft.com/office/officeart/2005/8/layout/cycle2"/>
    <dgm:cxn modelId="{03261BC1-2696-41ED-B0F1-C4F7D1AE2493}" type="presParOf" srcId="{BA004126-374F-43EF-95B0-C4C852A1A277}" destId="{B5D22FCF-9E9F-4240-A00A-AB0BCC6495F0}" srcOrd="5" destOrd="0" presId="urn:microsoft.com/office/officeart/2005/8/layout/cycle2"/>
    <dgm:cxn modelId="{C1786C2D-BA70-42DD-8DB0-1CD3D8E6B1E0}" type="presParOf" srcId="{B5D22FCF-9E9F-4240-A00A-AB0BCC6495F0}" destId="{7E10AE24-CBA8-4AC2-A952-BDA9D4767E0A}" srcOrd="0" destOrd="0" presId="urn:microsoft.com/office/officeart/2005/8/layout/cycle2"/>
    <dgm:cxn modelId="{097D3174-FEEC-473B-AAAD-43B4193074A2}" type="presParOf" srcId="{BA004126-374F-43EF-95B0-C4C852A1A277}" destId="{1BC89F62-BE8F-4030-92EC-B59AD91E57B6}" srcOrd="6" destOrd="0" presId="urn:microsoft.com/office/officeart/2005/8/layout/cycle2"/>
    <dgm:cxn modelId="{E6A9CBCD-9D90-4C0D-AA0F-31B3B72A3703}" type="presParOf" srcId="{BA004126-374F-43EF-95B0-C4C852A1A277}" destId="{96185CAB-3529-490C-ABFB-25498AD039F2}" srcOrd="7" destOrd="0" presId="urn:microsoft.com/office/officeart/2005/8/layout/cycle2"/>
    <dgm:cxn modelId="{AD773BC3-3A59-4D89-8D0B-DC08647F80F2}" type="presParOf" srcId="{96185CAB-3529-490C-ABFB-25498AD039F2}" destId="{297DAB61-3A9C-49B2-A1D7-C4A63AE31744}" srcOrd="0" destOrd="0" presId="urn:microsoft.com/office/officeart/2005/8/layout/cycle2"/>
    <dgm:cxn modelId="{01A1CEE7-98C7-4909-9D66-A27B7DAA1869}" type="presParOf" srcId="{BA004126-374F-43EF-95B0-C4C852A1A277}" destId="{D1B17BBF-294D-4B58-9D94-BF09139A28D0}" srcOrd="8" destOrd="0" presId="urn:microsoft.com/office/officeart/2005/8/layout/cycle2"/>
    <dgm:cxn modelId="{9A93E7AA-13DD-481B-867C-58E6BA106E79}" type="presParOf" srcId="{BA004126-374F-43EF-95B0-C4C852A1A277}" destId="{992D421D-5F63-4F4F-BE3C-5756770D8F15}" srcOrd="9" destOrd="0" presId="urn:microsoft.com/office/officeart/2005/8/layout/cycle2"/>
    <dgm:cxn modelId="{EC7FB759-970D-498E-A4F9-3B7D3C50D2A2}" type="presParOf" srcId="{992D421D-5F63-4F4F-BE3C-5756770D8F15}" destId="{06D90EDF-F423-4F11-9BFA-0E115573325C}" srcOrd="0" destOrd="0" presId="urn:microsoft.com/office/officeart/2005/8/layout/cycle2"/>
    <dgm:cxn modelId="{43861499-7C5F-4C50-BFAC-0FD4247EDAC6}" type="presParOf" srcId="{BA004126-374F-43EF-95B0-C4C852A1A277}" destId="{5E64063C-6511-41BC-A539-7331978F5D5C}" srcOrd="10" destOrd="0" presId="urn:microsoft.com/office/officeart/2005/8/layout/cycle2"/>
    <dgm:cxn modelId="{0409856A-2BF6-4482-8783-70CF989A1DCF}" type="presParOf" srcId="{BA004126-374F-43EF-95B0-C4C852A1A277}" destId="{E36F236A-FF8D-493A-942F-FAF87CC4CBA9}" srcOrd="11" destOrd="0" presId="urn:microsoft.com/office/officeart/2005/8/layout/cycle2"/>
    <dgm:cxn modelId="{A08A77FC-4AE0-4771-AEF1-D49B75BF6710}" type="presParOf" srcId="{E36F236A-FF8D-493A-942F-FAF87CC4CBA9}" destId="{D5DF8157-F005-4A01-B3CF-DCE0CB6A5C22}"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075179-808A-4702-9654-F369ED0C3904}"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ru-RU"/>
        </a:p>
      </dgm:t>
    </dgm:pt>
    <dgm:pt modelId="{BD001102-D61A-48EE-935F-F2141A7F833C}">
      <dgm:prSet phldrT="[Текст]" custT="1"/>
      <dgm:spPr>
        <a:solidFill>
          <a:schemeClr val="bg1"/>
        </a:solidFill>
        <a:ln>
          <a:solidFill>
            <a:srgbClr val="008080"/>
          </a:solidFill>
        </a:ln>
      </dgm:spPr>
      <dgm:t>
        <a:bodyPr/>
        <a:lstStyle/>
        <a:p>
          <a:pPr>
            <a:lnSpc>
              <a:spcPct val="90000"/>
            </a:lnSpc>
          </a:pPr>
          <a:r>
            <a:rPr lang="ru-RU" sz="1200" b="1" i="0" dirty="0" smtClean="0">
              <a:solidFill>
                <a:schemeClr val="tx1"/>
              </a:solidFill>
              <a:latin typeface="Times New Roman" pitchFamily="18" charset="0"/>
              <a:cs typeface="Times New Roman" pitchFamily="18" charset="0"/>
            </a:rPr>
            <a:t>Биохимия</a:t>
          </a:r>
        </a:p>
        <a:p>
          <a:pPr>
            <a:lnSpc>
              <a:spcPct val="100000"/>
            </a:lnSpc>
          </a:pPr>
          <a:r>
            <a:rPr lang="kk-KZ" sz="1200" b="1" i="0" dirty="0" smtClean="0">
              <a:solidFill>
                <a:schemeClr val="tx1"/>
              </a:solidFill>
              <a:latin typeface="Times New Roman" pitchFamily="18" charset="0"/>
              <a:cs typeface="Times New Roman" pitchFamily="18" charset="0"/>
            </a:rPr>
            <a:t>222102/248166</a:t>
          </a:r>
          <a:endParaRPr lang="ru-RU" sz="1100" b="1" i="0" dirty="0" smtClean="0">
            <a:solidFill>
              <a:schemeClr val="tx1"/>
            </a:solidFill>
            <a:latin typeface="Times New Roman" pitchFamily="18" charset="0"/>
            <a:cs typeface="Times New Roman" pitchFamily="18" charset="0"/>
          </a:endParaRPr>
        </a:p>
        <a:p>
          <a:pPr>
            <a:lnSpc>
              <a:spcPct val="90000"/>
            </a:lnSpc>
          </a:pPr>
          <a:endParaRPr lang="ru-RU" sz="1300" i="0" dirty="0">
            <a:solidFill>
              <a:schemeClr val="tx1"/>
            </a:solidFill>
          </a:endParaRPr>
        </a:p>
      </dgm:t>
    </dgm:pt>
    <dgm:pt modelId="{6D761801-F6FB-4E91-8C12-AFFD05D69633}" type="parTrans" cxnId="{3952D306-6CDC-4F50-8E7C-F211EB54BC0D}">
      <dgm:prSet/>
      <dgm:spPr/>
      <dgm:t>
        <a:bodyPr/>
        <a:lstStyle/>
        <a:p>
          <a:endParaRPr lang="ru-RU"/>
        </a:p>
      </dgm:t>
    </dgm:pt>
    <dgm:pt modelId="{DF93C271-C9A1-4DDC-80FA-8F570E16409F}" type="sibTrans" cxnId="{3952D306-6CDC-4F50-8E7C-F211EB54BC0D}">
      <dgm:prSet/>
      <dgm:spPr>
        <a:solidFill>
          <a:srgbClr val="008080"/>
        </a:solidFill>
      </dgm:spPr>
      <dgm:t>
        <a:bodyPr/>
        <a:lstStyle/>
        <a:p>
          <a:endParaRPr lang="ru-RU"/>
        </a:p>
      </dgm:t>
    </dgm:pt>
    <dgm:pt modelId="{76322615-3D01-47C2-8525-129AE31D61EA}">
      <dgm:prSet phldrT="[Текст]" custT="1"/>
      <dgm:spPr>
        <a:solidFill>
          <a:schemeClr val="bg1"/>
        </a:solidFill>
        <a:ln>
          <a:solidFill>
            <a:srgbClr val="008080"/>
          </a:solidFill>
        </a:ln>
      </dgm:spPr>
      <dgm:t>
        <a:bodyPr/>
        <a:lstStyle/>
        <a:p>
          <a:pPr>
            <a:spcAft>
              <a:spcPts val="0"/>
            </a:spcAft>
          </a:pPr>
          <a:r>
            <a:rPr lang="kk-KZ" sz="1400" b="1" dirty="0" smtClean="0">
              <a:solidFill>
                <a:schemeClr val="tx1"/>
              </a:solidFill>
              <a:latin typeface="Times New Roman" pitchFamily="18" charset="0"/>
              <a:cs typeface="Times New Roman" pitchFamily="18" charset="0"/>
            </a:rPr>
            <a:t>Серология</a:t>
          </a:r>
        </a:p>
        <a:p>
          <a:pPr>
            <a:spcAft>
              <a:spcPts val="0"/>
            </a:spcAft>
          </a:pPr>
          <a:r>
            <a:rPr lang="kk-KZ" sz="1200" b="1" dirty="0" smtClean="0">
              <a:solidFill>
                <a:schemeClr val="tx1"/>
              </a:solidFill>
              <a:latin typeface="Times New Roman" pitchFamily="18" charset="0"/>
              <a:cs typeface="Times New Roman" pitchFamily="18" charset="0"/>
            </a:rPr>
            <a:t>12301/21514</a:t>
          </a:r>
        </a:p>
        <a:p>
          <a:pPr>
            <a:spcAft>
              <a:spcPct val="35000"/>
            </a:spcAft>
          </a:pPr>
          <a:endParaRPr lang="ru-RU" sz="1200" b="1" dirty="0">
            <a:solidFill>
              <a:schemeClr val="tx1"/>
            </a:solidFill>
            <a:latin typeface="Times New Roman" pitchFamily="18" charset="0"/>
            <a:cs typeface="Times New Roman" pitchFamily="18" charset="0"/>
          </a:endParaRPr>
        </a:p>
      </dgm:t>
    </dgm:pt>
    <dgm:pt modelId="{06153DD7-25BB-480F-9B19-365386D8B537}" type="parTrans" cxnId="{C1277D80-3E14-4849-98C7-6A24749DF412}">
      <dgm:prSet/>
      <dgm:spPr/>
      <dgm:t>
        <a:bodyPr/>
        <a:lstStyle/>
        <a:p>
          <a:endParaRPr lang="ru-RU"/>
        </a:p>
      </dgm:t>
    </dgm:pt>
    <dgm:pt modelId="{AD60EAB5-065D-4FCA-8358-E8732ED9A3D6}" type="sibTrans" cxnId="{C1277D80-3E14-4849-98C7-6A24749DF412}">
      <dgm:prSet/>
      <dgm:spPr>
        <a:solidFill>
          <a:srgbClr val="008080"/>
        </a:solidFill>
      </dgm:spPr>
      <dgm:t>
        <a:bodyPr/>
        <a:lstStyle/>
        <a:p>
          <a:endParaRPr lang="ru-RU"/>
        </a:p>
      </dgm:t>
    </dgm:pt>
    <dgm:pt modelId="{7B2B1BF8-3F58-4328-A282-B2EF95E16746}">
      <dgm:prSet phldrT="[Текст]" custT="1"/>
      <dgm:spPr>
        <a:solidFill>
          <a:schemeClr val="bg1"/>
        </a:solidFill>
        <a:ln>
          <a:solidFill>
            <a:srgbClr val="008080"/>
          </a:solidFill>
        </a:ln>
      </dgm:spPr>
      <dgm:t>
        <a:bodyPr/>
        <a:lstStyle/>
        <a:p>
          <a:pPr>
            <a:spcAft>
              <a:spcPts val="0"/>
            </a:spcAft>
          </a:pPr>
          <a:r>
            <a:rPr lang="kk-KZ" sz="1100" b="1" dirty="0" smtClean="0">
              <a:solidFill>
                <a:schemeClr val="tx1"/>
              </a:solidFill>
              <a:latin typeface="Times New Roman" pitchFamily="18" charset="0"/>
              <a:cs typeface="Times New Roman" pitchFamily="18" charset="0"/>
            </a:rPr>
            <a:t>Иммунологическая </a:t>
          </a:r>
        </a:p>
        <a:p>
          <a:pPr>
            <a:spcAft>
              <a:spcPts val="0"/>
            </a:spcAft>
          </a:pPr>
          <a:r>
            <a:rPr lang="kk-KZ" sz="1100" b="1" dirty="0" smtClean="0">
              <a:solidFill>
                <a:schemeClr val="tx1"/>
              </a:solidFill>
              <a:latin typeface="Times New Roman" pitchFamily="18" charset="0"/>
              <a:cs typeface="Times New Roman" pitchFamily="18" charset="0"/>
            </a:rPr>
            <a:t>10139/20027</a:t>
          </a:r>
          <a:endParaRPr lang="ru-RU" sz="1100" b="1" dirty="0">
            <a:solidFill>
              <a:schemeClr val="tx1"/>
            </a:solidFill>
            <a:latin typeface="Times New Roman" pitchFamily="18" charset="0"/>
            <a:cs typeface="Times New Roman" pitchFamily="18" charset="0"/>
          </a:endParaRPr>
        </a:p>
      </dgm:t>
    </dgm:pt>
    <dgm:pt modelId="{9F2F1DD8-D41F-4789-886B-B1CCB3E91981}" type="parTrans" cxnId="{66BAAD5F-2CEB-448A-A52D-FAE6786AB4E4}">
      <dgm:prSet/>
      <dgm:spPr/>
      <dgm:t>
        <a:bodyPr/>
        <a:lstStyle/>
        <a:p>
          <a:endParaRPr lang="ru-RU"/>
        </a:p>
      </dgm:t>
    </dgm:pt>
    <dgm:pt modelId="{F92CFD9B-5983-49EB-B11E-468E68972D9A}" type="sibTrans" cxnId="{66BAAD5F-2CEB-448A-A52D-FAE6786AB4E4}">
      <dgm:prSet/>
      <dgm:spPr>
        <a:solidFill>
          <a:srgbClr val="008080"/>
        </a:solidFill>
      </dgm:spPr>
      <dgm:t>
        <a:bodyPr/>
        <a:lstStyle/>
        <a:p>
          <a:endParaRPr lang="ru-RU"/>
        </a:p>
      </dgm:t>
    </dgm:pt>
    <dgm:pt modelId="{99F71A68-2F38-4E61-8B28-05BF8A2BCAA8}">
      <dgm:prSet phldrT="[Текст]" custT="1"/>
      <dgm:spPr>
        <a:solidFill>
          <a:schemeClr val="bg1"/>
        </a:solidFill>
        <a:ln>
          <a:solidFill>
            <a:srgbClr val="008080"/>
          </a:solidFill>
        </a:ln>
      </dgm:spPr>
      <dgm:t>
        <a:bodyPr/>
        <a:lstStyle/>
        <a:p>
          <a:pPr>
            <a:spcAft>
              <a:spcPts val="0"/>
            </a:spcAft>
          </a:pPr>
          <a:r>
            <a:rPr lang="kk-KZ" sz="1200" b="1" dirty="0" smtClean="0">
              <a:solidFill>
                <a:schemeClr val="tx1"/>
              </a:solidFill>
              <a:latin typeface="Times New Roman" pitchFamily="18" charset="0"/>
              <a:cs typeface="Times New Roman" pitchFamily="18" charset="0"/>
            </a:rPr>
            <a:t>Клиническая</a:t>
          </a:r>
          <a:r>
            <a:rPr lang="kk-KZ" sz="1100" b="1" dirty="0" smtClean="0">
              <a:solidFill>
                <a:schemeClr val="tx1"/>
              </a:solidFill>
              <a:latin typeface="Times New Roman" pitchFamily="18" charset="0"/>
              <a:cs typeface="Times New Roman" pitchFamily="18" charset="0"/>
            </a:rPr>
            <a:t> </a:t>
          </a:r>
        </a:p>
        <a:p>
          <a:pPr>
            <a:spcAft>
              <a:spcPts val="0"/>
            </a:spcAft>
          </a:pPr>
          <a:r>
            <a:rPr lang="kk-KZ" sz="1100" b="1" dirty="0" smtClean="0">
              <a:solidFill>
                <a:schemeClr val="tx1"/>
              </a:solidFill>
              <a:latin typeface="Times New Roman" pitchFamily="18" charset="0"/>
              <a:cs typeface="Times New Roman" pitchFamily="18" charset="0"/>
            </a:rPr>
            <a:t>100591/114499</a:t>
          </a:r>
        </a:p>
      </dgm:t>
    </dgm:pt>
    <dgm:pt modelId="{32C5656B-6EB9-4B07-BC8E-40E222AED3FA}" type="parTrans" cxnId="{22D44E2D-4660-45ED-97F4-0D978054795D}">
      <dgm:prSet/>
      <dgm:spPr/>
      <dgm:t>
        <a:bodyPr/>
        <a:lstStyle/>
        <a:p>
          <a:endParaRPr lang="ru-RU"/>
        </a:p>
      </dgm:t>
    </dgm:pt>
    <dgm:pt modelId="{F77E6E72-9844-4ABA-A3E6-D3108C2A35D4}" type="sibTrans" cxnId="{22D44E2D-4660-45ED-97F4-0D978054795D}">
      <dgm:prSet/>
      <dgm:spPr>
        <a:solidFill>
          <a:srgbClr val="008080"/>
        </a:solidFill>
      </dgm:spPr>
      <dgm:t>
        <a:bodyPr/>
        <a:lstStyle/>
        <a:p>
          <a:endParaRPr lang="ru-RU"/>
        </a:p>
      </dgm:t>
    </dgm:pt>
    <dgm:pt modelId="{77A31D55-FF89-428C-B861-7FC352115B4D}">
      <dgm:prSet phldrT="[Текст]" custT="1"/>
      <dgm:spPr>
        <a:solidFill>
          <a:schemeClr val="bg1"/>
        </a:solidFill>
        <a:ln>
          <a:solidFill>
            <a:srgbClr val="008080"/>
          </a:solidFill>
        </a:ln>
      </dgm:spPr>
      <dgm:t>
        <a:bodyPr/>
        <a:lstStyle/>
        <a:p>
          <a:pPr>
            <a:lnSpc>
              <a:spcPct val="100000"/>
            </a:lnSpc>
            <a:spcAft>
              <a:spcPts val="0"/>
            </a:spcAft>
          </a:pPr>
          <a:r>
            <a:rPr lang="kk-KZ" sz="1200" b="1" dirty="0" smtClean="0">
              <a:solidFill>
                <a:schemeClr val="tx1"/>
              </a:solidFill>
              <a:latin typeface="Times New Roman" pitchFamily="18" charset="0"/>
              <a:cs typeface="Times New Roman" pitchFamily="18" charset="0"/>
            </a:rPr>
            <a:t>Бак</a:t>
          </a:r>
        </a:p>
        <a:p>
          <a:pPr>
            <a:lnSpc>
              <a:spcPct val="100000"/>
            </a:lnSpc>
            <a:spcAft>
              <a:spcPts val="0"/>
            </a:spcAft>
          </a:pPr>
          <a:r>
            <a:rPr lang="kk-KZ" sz="1200" b="1" dirty="0" smtClean="0">
              <a:solidFill>
                <a:schemeClr val="tx1"/>
              </a:solidFill>
              <a:latin typeface="Times New Roman" pitchFamily="18" charset="0"/>
              <a:cs typeface="Times New Roman" pitchFamily="18" charset="0"/>
            </a:rPr>
            <a:t>Лаборатория</a:t>
          </a:r>
        </a:p>
        <a:p>
          <a:pPr>
            <a:lnSpc>
              <a:spcPct val="100000"/>
            </a:lnSpc>
            <a:spcAft>
              <a:spcPts val="0"/>
            </a:spcAft>
          </a:pPr>
          <a:r>
            <a:rPr lang="kk-KZ" sz="1200" b="1" dirty="0" smtClean="0">
              <a:solidFill>
                <a:schemeClr val="tx1"/>
              </a:solidFill>
              <a:latin typeface="Times New Roman" pitchFamily="18" charset="0"/>
              <a:cs typeface="Times New Roman" pitchFamily="18" charset="0"/>
            </a:rPr>
            <a:t>86860/92739</a:t>
          </a:r>
          <a:endParaRPr lang="ru-RU" sz="1200" b="1" dirty="0">
            <a:solidFill>
              <a:schemeClr val="tx1"/>
            </a:solidFill>
            <a:latin typeface="Times New Roman" pitchFamily="18" charset="0"/>
            <a:cs typeface="Times New Roman" pitchFamily="18" charset="0"/>
          </a:endParaRPr>
        </a:p>
      </dgm:t>
    </dgm:pt>
    <dgm:pt modelId="{58BF892D-D974-4197-A83B-9B75CD29A46E}" type="parTrans" cxnId="{77471078-78C3-4C67-9FCB-137948BBFE9D}">
      <dgm:prSet/>
      <dgm:spPr/>
      <dgm:t>
        <a:bodyPr/>
        <a:lstStyle/>
        <a:p>
          <a:endParaRPr lang="ru-RU"/>
        </a:p>
      </dgm:t>
    </dgm:pt>
    <dgm:pt modelId="{E364580D-6AB0-4CEB-B73B-0EFE48F6160F}" type="sibTrans" cxnId="{77471078-78C3-4C67-9FCB-137948BBFE9D}">
      <dgm:prSet/>
      <dgm:spPr>
        <a:solidFill>
          <a:srgbClr val="008080"/>
        </a:solidFill>
      </dgm:spPr>
      <dgm:t>
        <a:bodyPr/>
        <a:lstStyle/>
        <a:p>
          <a:endParaRPr lang="ru-RU"/>
        </a:p>
      </dgm:t>
    </dgm:pt>
    <dgm:pt modelId="{A30082B2-8C55-439D-AB06-58E8485D61C5}">
      <dgm:prSet phldrT="[Текст]" custT="1"/>
      <dgm:spPr>
        <a:solidFill>
          <a:schemeClr val="bg1"/>
        </a:solidFill>
        <a:ln>
          <a:solidFill>
            <a:srgbClr val="008080"/>
          </a:solidFill>
        </a:ln>
      </dgm:spPr>
      <dgm:t>
        <a:bodyPr/>
        <a:lstStyle/>
        <a:p>
          <a:r>
            <a:rPr lang="kk-KZ" sz="1050" b="1" i="0" dirty="0" smtClean="0">
              <a:solidFill>
                <a:schemeClr val="tx1"/>
              </a:solidFill>
              <a:latin typeface="Times New Roman" pitchFamily="18" charset="0"/>
              <a:cs typeface="Times New Roman" pitchFamily="18" charset="0"/>
            </a:rPr>
            <a:t>Коагулограмма</a:t>
          </a:r>
          <a:r>
            <a:rPr lang="kk-KZ" sz="1000" b="1" i="0" dirty="0" smtClean="0">
              <a:solidFill>
                <a:schemeClr val="tx1"/>
              </a:solidFill>
              <a:latin typeface="Times New Roman" pitchFamily="18" charset="0"/>
              <a:cs typeface="Times New Roman" pitchFamily="18" charset="0"/>
            </a:rPr>
            <a:t> </a:t>
          </a:r>
          <a:endParaRPr lang="ru-RU" sz="1000" b="1" i="0" dirty="0" smtClean="0">
            <a:solidFill>
              <a:schemeClr val="tx1"/>
            </a:solidFill>
            <a:latin typeface="Times New Roman" pitchFamily="18" charset="0"/>
            <a:cs typeface="Times New Roman" pitchFamily="18" charset="0"/>
          </a:endParaRPr>
        </a:p>
        <a:p>
          <a:r>
            <a:rPr lang="kk-KZ" sz="1200" b="1" i="0" dirty="0" smtClean="0">
              <a:solidFill>
                <a:schemeClr val="tx1"/>
              </a:solidFill>
              <a:latin typeface="Times New Roman" pitchFamily="18" charset="0"/>
              <a:cs typeface="Times New Roman" pitchFamily="18" charset="0"/>
            </a:rPr>
            <a:t>12679/19820</a:t>
          </a:r>
          <a:endParaRPr lang="ru-RU" sz="1200" b="1" i="0" dirty="0" smtClean="0">
            <a:solidFill>
              <a:schemeClr val="tx1"/>
            </a:solidFill>
            <a:latin typeface="Times New Roman" pitchFamily="18" charset="0"/>
            <a:cs typeface="Times New Roman" pitchFamily="18" charset="0"/>
          </a:endParaRPr>
        </a:p>
        <a:p>
          <a:endParaRPr lang="ru-RU" sz="1100" i="0" dirty="0">
            <a:solidFill>
              <a:schemeClr val="tx1"/>
            </a:solidFill>
          </a:endParaRPr>
        </a:p>
      </dgm:t>
    </dgm:pt>
    <dgm:pt modelId="{34449DD8-895A-4283-BD35-70C68FFC54A8}" type="parTrans" cxnId="{0A5D7D32-14D9-41E9-AB38-BE47E00404BD}">
      <dgm:prSet/>
      <dgm:spPr/>
      <dgm:t>
        <a:bodyPr/>
        <a:lstStyle/>
        <a:p>
          <a:endParaRPr lang="ru-RU"/>
        </a:p>
      </dgm:t>
    </dgm:pt>
    <dgm:pt modelId="{ACA3C67C-3B40-4D99-B645-2333BA3B0D22}" type="sibTrans" cxnId="{0A5D7D32-14D9-41E9-AB38-BE47E00404BD}">
      <dgm:prSet/>
      <dgm:spPr>
        <a:solidFill>
          <a:srgbClr val="008080"/>
        </a:solidFill>
      </dgm:spPr>
      <dgm:t>
        <a:bodyPr/>
        <a:lstStyle/>
        <a:p>
          <a:endParaRPr lang="ru-RU"/>
        </a:p>
      </dgm:t>
    </dgm:pt>
    <dgm:pt modelId="{02FAE8DE-8AAF-490F-9875-E7A14F0AE76D}">
      <dgm:prSet phldrT="[Текст]"/>
      <dgm:spPr>
        <a:solidFill>
          <a:schemeClr val="bg1"/>
        </a:solidFill>
        <a:ln>
          <a:solidFill>
            <a:srgbClr val="008080"/>
          </a:solidFill>
        </a:ln>
      </dgm:spPr>
      <dgm:t>
        <a:bodyPr/>
        <a:lstStyle/>
        <a:p>
          <a:r>
            <a:rPr lang="kk-KZ" b="1" dirty="0" smtClean="0">
              <a:solidFill>
                <a:schemeClr val="tx1"/>
              </a:solidFill>
              <a:latin typeface="Times New Roman" pitchFamily="18" charset="0"/>
              <a:cs typeface="Times New Roman" pitchFamily="18" charset="0"/>
            </a:rPr>
            <a:t>Гематология 380296/399522</a:t>
          </a:r>
          <a:endParaRPr lang="ru-RU" b="1" dirty="0">
            <a:solidFill>
              <a:schemeClr val="tx1"/>
            </a:solidFill>
            <a:latin typeface="Times New Roman" pitchFamily="18" charset="0"/>
            <a:cs typeface="Times New Roman" pitchFamily="18" charset="0"/>
          </a:endParaRPr>
        </a:p>
      </dgm:t>
    </dgm:pt>
    <dgm:pt modelId="{79364545-D39C-45F3-9CAD-7B0085A2743A}" type="parTrans" cxnId="{E31B31B2-7A03-47DC-8D02-A1CC2572E3C8}">
      <dgm:prSet/>
      <dgm:spPr/>
      <dgm:t>
        <a:bodyPr/>
        <a:lstStyle/>
        <a:p>
          <a:endParaRPr lang="ru-RU"/>
        </a:p>
      </dgm:t>
    </dgm:pt>
    <dgm:pt modelId="{4E561AD1-E107-45B1-92AA-7C140F0CCF33}" type="sibTrans" cxnId="{E31B31B2-7A03-47DC-8D02-A1CC2572E3C8}">
      <dgm:prSet/>
      <dgm:spPr>
        <a:solidFill>
          <a:srgbClr val="008080"/>
        </a:solidFill>
      </dgm:spPr>
      <dgm:t>
        <a:bodyPr/>
        <a:lstStyle/>
        <a:p>
          <a:endParaRPr lang="ru-RU"/>
        </a:p>
      </dgm:t>
    </dgm:pt>
    <dgm:pt modelId="{C3518F11-C585-4171-B81C-BEC8880339A5}" type="pres">
      <dgm:prSet presAssocID="{46075179-808A-4702-9654-F369ED0C3904}" presName="cycle" presStyleCnt="0">
        <dgm:presLayoutVars>
          <dgm:dir/>
          <dgm:resizeHandles val="exact"/>
        </dgm:presLayoutVars>
      </dgm:prSet>
      <dgm:spPr/>
      <dgm:t>
        <a:bodyPr/>
        <a:lstStyle/>
        <a:p>
          <a:endParaRPr lang="ru-RU"/>
        </a:p>
      </dgm:t>
    </dgm:pt>
    <dgm:pt modelId="{29E85A3D-D445-492A-AE10-853D9B4520F2}" type="pres">
      <dgm:prSet presAssocID="{BD001102-D61A-48EE-935F-F2141A7F833C}" presName="node" presStyleLbl="node1" presStyleIdx="0" presStyleCnt="7" custScaleX="139612" custScaleY="113245">
        <dgm:presLayoutVars>
          <dgm:bulletEnabled val="1"/>
        </dgm:presLayoutVars>
      </dgm:prSet>
      <dgm:spPr/>
      <dgm:t>
        <a:bodyPr/>
        <a:lstStyle/>
        <a:p>
          <a:endParaRPr lang="ru-RU"/>
        </a:p>
      </dgm:t>
    </dgm:pt>
    <dgm:pt modelId="{C1788947-188F-4211-95DB-7B10ABF61457}" type="pres">
      <dgm:prSet presAssocID="{DF93C271-C9A1-4DDC-80FA-8F570E16409F}" presName="sibTrans" presStyleLbl="sibTrans2D1" presStyleIdx="0" presStyleCnt="7"/>
      <dgm:spPr/>
      <dgm:t>
        <a:bodyPr/>
        <a:lstStyle/>
        <a:p>
          <a:endParaRPr lang="ru-RU"/>
        </a:p>
      </dgm:t>
    </dgm:pt>
    <dgm:pt modelId="{C749597F-EEDC-4A2F-8232-76F95D09399E}" type="pres">
      <dgm:prSet presAssocID="{DF93C271-C9A1-4DDC-80FA-8F570E16409F}" presName="connectorText" presStyleLbl="sibTrans2D1" presStyleIdx="0" presStyleCnt="7"/>
      <dgm:spPr/>
      <dgm:t>
        <a:bodyPr/>
        <a:lstStyle/>
        <a:p>
          <a:endParaRPr lang="ru-RU"/>
        </a:p>
      </dgm:t>
    </dgm:pt>
    <dgm:pt modelId="{237F67A8-8EE1-4CFF-95CF-5A68D7791F25}" type="pres">
      <dgm:prSet presAssocID="{76322615-3D01-47C2-8525-129AE31D61EA}" presName="node" presStyleLbl="node1" presStyleIdx="1" presStyleCnt="7" custScaleX="142562" custScaleY="99919" custRadScaleRad="100853" custRadScaleInc="22625">
        <dgm:presLayoutVars>
          <dgm:bulletEnabled val="1"/>
        </dgm:presLayoutVars>
      </dgm:prSet>
      <dgm:spPr/>
      <dgm:t>
        <a:bodyPr/>
        <a:lstStyle/>
        <a:p>
          <a:endParaRPr lang="ru-RU"/>
        </a:p>
      </dgm:t>
    </dgm:pt>
    <dgm:pt modelId="{508E9FC9-7EAA-40C2-BD9D-7C848646B2E3}" type="pres">
      <dgm:prSet presAssocID="{AD60EAB5-065D-4FCA-8358-E8732ED9A3D6}" presName="sibTrans" presStyleLbl="sibTrans2D1" presStyleIdx="1" presStyleCnt="7"/>
      <dgm:spPr/>
      <dgm:t>
        <a:bodyPr/>
        <a:lstStyle/>
        <a:p>
          <a:endParaRPr lang="ru-RU"/>
        </a:p>
      </dgm:t>
    </dgm:pt>
    <dgm:pt modelId="{518E7CB9-51D5-4A8F-B4D0-CCC529E3463C}" type="pres">
      <dgm:prSet presAssocID="{AD60EAB5-065D-4FCA-8358-E8732ED9A3D6}" presName="connectorText" presStyleLbl="sibTrans2D1" presStyleIdx="1" presStyleCnt="7"/>
      <dgm:spPr/>
      <dgm:t>
        <a:bodyPr/>
        <a:lstStyle/>
        <a:p>
          <a:endParaRPr lang="ru-RU"/>
        </a:p>
      </dgm:t>
    </dgm:pt>
    <dgm:pt modelId="{3982AD95-9E8E-4B79-9DA5-90B7D3008069}" type="pres">
      <dgm:prSet presAssocID="{7B2B1BF8-3F58-4328-A282-B2EF95E16746}" presName="node" presStyleLbl="node1" presStyleIdx="2" presStyleCnt="7" custScaleX="139032" custScaleY="119317" custRadScaleRad="104811" custRadScaleInc="-15241">
        <dgm:presLayoutVars>
          <dgm:bulletEnabled val="1"/>
        </dgm:presLayoutVars>
      </dgm:prSet>
      <dgm:spPr/>
      <dgm:t>
        <a:bodyPr/>
        <a:lstStyle/>
        <a:p>
          <a:endParaRPr lang="ru-RU"/>
        </a:p>
      </dgm:t>
    </dgm:pt>
    <dgm:pt modelId="{6C2CC0A1-9E74-4810-B0DD-1EAEA9543409}" type="pres">
      <dgm:prSet presAssocID="{F92CFD9B-5983-49EB-B11E-468E68972D9A}" presName="sibTrans" presStyleLbl="sibTrans2D1" presStyleIdx="2" presStyleCnt="7"/>
      <dgm:spPr/>
      <dgm:t>
        <a:bodyPr/>
        <a:lstStyle/>
        <a:p>
          <a:endParaRPr lang="ru-RU"/>
        </a:p>
      </dgm:t>
    </dgm:pt>
    <dgm:pt modelId="{13E9DACC-72BB-4280-B8D6-D569AB88BBB8}" type="pres">
      <dgm:prSet presAssocID="{F92CFD9B-5983-49EB-B11E-468E68972D9A}" presName="connectorText" presStyleLbl="sibTrans2D1" presStyleIdx="2" presStyleCnt="7"/>
      <dgm:spPr/>
      <dgm:t>
        <a:bodyPr/>
        <a:lstStyle/>
        <a:p>
          <a:endParaRPr lang="ru-RU"/>
        </a:p>
      </dgm:t>
    </dgm:pt>
    <dgm:pt modelId="{321B8D73-5156-4EBB-933C-0620D1FCF77A}" type="pres">
      <dgm:prSet presAssocID="{99F71A68-2F38-4E61-8B28-05BF8A2BCAA8}" presName="node" presStyleLbl="node1" presStyleIdx="3" presStyleCnt="7" custScaleX="136438" custScaleY="119366" custRadScaleRad="98307" custRadScaleInc="-29450">
        <dgm:presLayoutVars>
          <dgm:bulletEnabled val="1"/>
        </dgm:presLayoutVars>
      </dgm:prSet>
      <dgm:spPr/>
      <dgm:t>
        <a:bodyPr/>
        <a:lstStyle/>
        <a:p>
          <a:endParaRPr lang="ru-RU"/>
        </a:p>
      </dgm:t>
    </dgm:pt>
    <dgm:pt modelId="{E782DD0A-39AA-4E2F-A819-A134941BB852}" type="pres">
      <dgm:prSet presAssocID="{F77E6E72-9844-4ABA-A3E6-D3108C2A35D4}" presName="sibTrans" presStyleLbl="sibTrans2D1" presStyleIdx="3" presStyleCnt="7"/>
      <dgm:spPr/>
      <dgm:t>
        <a:bodyPr/>
        <a:lstStyle/>
        <a:p>
          <a:endParaRPr lang="ru-RU"/>
        </a:p>
      </dgm:t>
    </dgm:pt>
    <dgm:pt modelId="{710D90DE-9C0E-43DF-8164-D032BE076749}" type="pres">
      <dgm:prSet presAssocID="{F77E6E72-9844-4ABA-A3E6-D3108C2A35D4}" presName="connectorText" presStyleLbl="sibTrans2D1" presStyleIdx="3" presStyleCnt="7"/>
      <dgm:spPr/>
      <dgm:t>
        <a:bodyPr/>
        <a:lstStyle/>
        <a:p>
          <a:endParaRPr lang="ru-RU"/>
        </a:p>
      </dgm:t>
    </dgm:pt>
    <dgm:pt modelId="{2F85E318-B4C0-4867-B86A-EC0C40D78799}" type="pres">
      <dgm:prSet presAssocID="{77A31D55-FF89-428C-B861-7FC352115B4D}" presName="node" presStyleLbl="node1" presStyleIdx="4" presStyleCnt="7" custScaleX="134598" custScaleY="124128" custRadScaleRad="102566" custRadScaleInc="-3731">
        <dgm:presLayoutVars>
          <dgm:bulletEnabled val="1"/>
        </dgm:presLayoutVars>
      </dgm:prSet>
      <dgm:spPr/>
      <dgm:t>
        <a:bodyPr/>
        <a:lstStyle/>
        <a:p>
          <a:endParaRPr lang="ru-RU"/>
        </a:p>
      </dgm:t>
    </dgm:pt>
    <dgm:pt modelId="{944F864A-8A02-4BA4-8AB7-A75C6AAE8CDE}" type="pres">
      <dgm:prSet presAssocID="{E364580D-6AB0-4CEB-B73B-0EFE48F6160F}" presName="sibTrans" presStyleLbl="sibTrans2D1" presStyleIdx="4" presStyleCnt="7"/>
      <dgm:spPr/>
      <dgm:t>
        <a:bodyPr/>
        <a:lstStyle/>
        <a:p>
          <a:endParaRPr lang="ru-RU"/>
        </a:p>
      </dgm:t>
    </dgm:pt>
    <dgm:pt modelId="{6723A8F3-A25B-4953-88F1-BD334D9DE7B4}" type="pres">
      <dgm:prSet presAssocID="{E364580D-6AB0-4CEB-B73B-0EFE48F6160F}" presName="connectorText" presStyleLbl="sibTrans2D1" presStyleIdx="4" presStyleCnt="7"/>
      <dgm:spPr/>
      <dgm:t>
        <a:bodyPr/>
        <a:lstStyle/>
        <a:p>
          <a:endParaRPr lang="ru-RU"/>
        </a:p>
      </dgm:t>
    </dgm:pt>
    <dgm:pt modelId="{C6D87326-702B-41A3-AE0C-C33678ACAD4F}" type="pres">
      <dgm:prSet presAssocID="{A30082B2-8C55-439D-AB06-58E8485D61C5}" presName="node" presStyleLbl="node1" presStyleIdx="5" presStyleCnt="7" custScaleX="132449" custScaleY="128949" custRadScaleRad="99185" custRadScaleInc="-8497">
        <dgm:presLayoutVars>
          <dgm:bulletEnabled val="1"/>
        </dgm:presLayoutVars>
      </dgm:prSet>
      <dgm:spPr/>
      <dgm:t>
        <a:bodyPr/>
        <a:lstStyle/>
        <a:p>
          <a:endParaRPr lang="ru-RU"/>
        </a:p>
      </dgm:t>
    </dgm:pt>
    <dgm:pt modelId="{8C8BFC98-6B08-4FB8-88CC-759F8B97B891}" type="pres">
      <dgm:prSet presAssocID="{ACA3C67C-3B40-4D99-B645-2333BA3B0D22}" presName="sibTrans" presStyleLbl="sibTrans2D1" presStyleIdx="5" presStyleCnt="7"/>
      <dgm:spPr/>
      <dgm:t>
        <a:bodyPr/>
        <a:lstStyle/>
        <a:p>
          <a:endParaRPr lang="ru-RU"/>
        </a:p>
      </dgm:t>
    </dgm:pt>
    <dgm:pt modelId="{711277ED-E538-4E44-A581-7BCBD98DC3FE}" type="pres">
      <dgm:prSet presAssocID="{ACA3C67C-3B40-4D99-B645-2333BA3B0D22}" presName="connectorText" presStyleLbl="sibTrans2D1" presStyleIdx="5" presStyleCnt="7"/>
      <dgm:spPr/>
      <dgm:t>
        <a:bodyPr/>
        <a:lstStyle/>
        <a:p>
          <a:endParaRPr lang="ru-RU"/>
        </a:p>
      </dgm:t>
    </dgm:pt>
    <dgm:pt modelId="{FF5998B4-07FA-47B6-962C-038D9A1F5B38}" type="pres">
      <dgm:prSet presAssocID="{02FAE8DE-8AAF-490F-9875-E7A14F0AE76D}" presName="node" presStyleLbl="node1" presStyleIdx="6" presStyleCnt="7" custScaleX="139032" custScaleY="119317" custRadScaleRad="104811" custRadScaleInc="-15241">
        <dgm:presLayoutVars>
          <dgm:bulletEnabled val="1"/>
        </dgm:presLayoutVars>
      </dgm:prSet>
      <dgm:spPr/>
      <dgm:t>
        <a:bodyPr/>
        <a:lstStyle/>
        <a:p>
          <a:endParaRPr lang="ru-RU"/>
        </a:p>
      </dgm:t>
    </dgm:pt>
    <dgm:pt modelId="{07232810-1FD5-4896-8104-3ECD4F27173D}" type="pres">
      <dgm:prSet presAssocID="{4E561AD1-E107-45B1-92AA-7C140F0CCF33}" presName="sibTrans" presStyleLbl="sibTrans2D1" presStyleIdx="6" presStyleCnt="7"/>
      <dgm:spPr/>
      <dgm:t>
        <a:bodyPr/>
        <a:lstStyle/>
        <a:p>
          <a:endParaRPr lang="ru-RU"/>
        </a:p>
      </dgm:t>
    </dgm:pt>
    <dgm:pt modelId="{A6C58ADF-DACF-43F4-8C1D-994313E9E1C3}" type="pres">
      <dgm:prSet presAssocID="{4E561AD1-E107-45B1-92AA-7C140F0CCF33}" presName="connectorText" presStyleLbl="sibTrans2D1" presStyleIdx="6" presStyleCnt="7"/>
      <dgm:spPr/>
      <dgm:t>
        <a:bodyPr/>
        <a:lstStyle/>
        <a:p>
          <a:endParaRPr lang="ru-RU"/>
        </a:p>
      </dgm:t>
    </dgm:pt>
  </dgm:ptLst>
  <dgm:cxnLst>
    <dgm:cxn modelId="{8C312FE5-3D44-4ADF-B5C4-0DE8FCB04A29}" type="presOf" srcId="{BD001102-D61A-48EE-935F-F2141A7F833C}" destId="{29E85A3D-D445-492A-AE10-853D9B4520F2}" srcOrd="0" destOrd="0" presId="urn:microsoft.com/office/officeart/2005/8/layout/cycle2"/>
    <dgm:cxn modelId="{77F5E4BD-4E5C-4205-90BD-E99CCB213241}" type="presOf" srcId="{ACA3C67C-3B40-4D99-B645-2333BA3B0D22}" destId="{8C8BFC98-6B08-4FB8-88CC-759F8B97B891}" srcOrd="0" destOrd="0" presId="urn:microsoft.com/office/officeart/2005/8/layout/cycle2"/>
    <dgm:cxn modelId="{07272801-73EC-4D3B-9944-11C263F0CCEE}" type="presOf" srcId="{4E561AD1-E107-45B1-92AA-7C140F0CCF33}" destId="{07232810-1FD5-4896-8104-3ECD4F27173D}" srcOrd="0" destOrd="0" presId="urn:microsoft.com/office/officeart/2005/8/layout/cycle2"/>
    <dgm:cxn modelId="{E0F5CDA2-2822-44D3-8CB5-4EA0015A6E90}" type="presOf" srcId="{77A31D55-FF89-428C-B861-7FC352115B4D}" destId="{2F85E318-B4C0-4867-B86A-EC0C40D78799}" srcOrd="0" destOrd="0" presId="urn:microsoft.com/office/officeart/2005/8/layout/cycle2"/>
    <dgm:cxn modelId="{9CFD09C6-5E75-44A6-8B0B-C261D060C149}" type="presOf" srcId="{A30082B2-8C55-439D-AB06-58E8485D61C5}" destId="{C6D87326-702B-41A3-AE0C-C33678ACAD4F}" srcOrd="0" destOrd="0" presId="urn:microsoft.com/office/officeart/2005/8/layout/cycle2"/>
    <dgm:cxn modelId="{113A78C3-4D5D-4C70-80A9-61D3F84E5FDB}" type="presOf" srcId="{02FAE8DE-8AAF-490F-9875-E7A14F0AE76D}" destId="{FF5998B4-07FA-47B6-962C-038D9A1F5B38}" srcOrd="0" destOrd="0" presId="urn:microsoft.com/office/officeart/2005/8/layout/cycle2"/>
    <dgm:cxn modelId="{C1EA15FB-AE65-4B49-9BF2-45E2F1073556}" type="presOf" srcId="{F92CFD9B-5983-49EB-B11E-468E68972D9A}" destId="{6C2CC0A1-9E74-4810-B0DD-1EAEA9543409}" srcOrd="0" destOrd="0" presId="urn:microsoft.com/office/officeart/2005/8/layout/cycle2"/>
    <dgm:cxn modelId="{32E09645-5554-472A-AC2C-822AED77D373}" type="presOf" srcId="{F92CFD9B-5983-49EB-B11E-468E68972D9A}" destId="{13E9DACC-72BB-4280-B8D6-D569AB88BBB8}" srcOrd="1" destOrd="0" presId="urn:microsoft.com/office/officeart/2005/8/layout/cycle2"/>
    <dgm:cxn modelId="{E31B31B2-7A03-47DC-8D02-A1CC2572E3C8}" srcId="{46075179-808A-4702-9654-F369ED0C3904}" destId="{02FAE8DE-8AAF-490F-9875-E7A14F0AE76D}" srcOrd="6" destOrd="0" parTransId="{79364545-D39C-45F3-9CAD-7B0085A2743A}" sibTransId="{4E561AD1-E107-45B1-92AA-7C140F0CCF33}"/>
    <dgm:cxn modelId="{3952D306-6CDC-4F50-8E7C-F211EB54BC0D}" srcId="{46075179-808A-4702-9654-F369ED0C3904}" destId="{BD001102-D61A-48EE-935F-F2141A7F833C}" srcOrd="0" destOrd="0" parTransId="{6D761801-F6FB-4E91-8C12-AFFD05D69633}" sibTransId="{DF93C271-C9A1-4DDC-80FA-8F570E16409F}"/>
    <dgm:cxn modelId="{A7FAC089-72FE-49DF-9B3F-F263A87F38F2}" type="presOf" srcId="{AD60EAB5-065D-4FCA-8358-E8732ED9A3D6}" destId="{508E9FC9-7EAA-40C2-BD9D-7C848646B2E3}" srcOrd="0" destOrd="0" presId="urn:microsoft.com/office/officeart/2005/8/layout/cycle2"/>
    <dgm:cxn modelId="{31228054-20FB-47B1-A287-96F7C8409A66}" type="presOf" srcId="{99F71A68-2F38-4E61-8B28-05BF8A2BCAA8}" destId="{321B8D73-5156-4EBB-933C-0620D1FCF77A}" srcOrd="0" destOrd="0" presId="urn:microsoft.com/office/officeart/2005/8/layout/cycle2"/>
    <dgm:cxn modelId="{77471078-78C3-4C67-9FCB-137948BBFE9D}" srcId="{46075179-808A-4702-9654-F369ED0C3904}" destId="{77A31D55-FF89-428C-B861-7FC352115B4D}" srcOrd="4" destOrd="0" parTransId="{58BF892D-D974-4197-A83B-9B75CD29A46E}" sibTransId="{E364580D-6AB0-4CEB-B73B-0EFE48F6160F}"/>
    <dgm:cxn modelId="{C1277D80-3E14-4849-98C7-6A24749DF412}" srcId="{46075179-808A-4702-9654-F369ED0C3904}" destId="{76322615-3D01-47C2-8525-129AE31D61EA}" srcOrd="1" destOrd="0" parTransId="{06153DD7-25BB-480F-9B19-365386D8B537}" sibTransId="{AD60EAB5-065D-4FCA-8358-E8732ED9A3D6}"/>
    <dgm:cxn modelId="{8EF6AF07-4E76-4317-A005-15563239B64D}" type="presOf" srcId="{F77E6E72-9844-4ABA-A3E6-D3108C2A35D4}" destId="{E782DD0A-39AA-4E2F-A819-A134941BB852}" srcOrd="0" destOrd="0" presId="urn:microsoft.com/office/officeart/2005/8/layout/cycle2"/>
    <dgm:cxn modelId="{77A9A96F-42EE-4C46-8D2D-76D0A4796B69}" type="presOf" srcId="{76322615-3D01-47C2-8525-129AE31D61EA}" destId="{237F67A8-8EE1-4CFF-95CF-5A68D7791F25}" srcOrd="0" destOrd="0" presId="urn:microsoft.com/office/officeart/2005/8/layout/cycle2"/>
    <dgm:cxn modelId="{6EB2FD30-685F-4529-9966-93B1B60C58CC}" type="presOf" srcId="{7B2B1BF8-3F58-4328-A282-B2EF95E16746}" destId="{3982AD95-9E8E-4B79-9DA5-90B7D3008069}" srcOrd="0" destOrd="0" presId="urn:microsoft.com/office/officeart/2005/8/layout/cycle2"/>
    <dgm:cxn modelId="{22D44E2D-4660-45ED-97F4-0D978054795D}" srcId="{46075179-808A-4702-9654-F369ED0C3904}" destId="{99F71A68-2F38-4E61-8B28-05BF8A2BCAA8}" srcOrd="3" destOrd="0" parTransId="{32C5656B-6EB9-4B07-BC8E-40E222AED3FA}" sibTransId="{F77E6E72-9844-4ABA-A3E6-D3108C2A35D4}"/>
    <dgm:cxn modelId="{0A5D7D32-14D9-41E9-AB38-BE47E00404BD}" srcId="{46075179-808A-4702-9654-F369ED0C3904}" destId="{A30082B2-8C55-439D-AB06-58E8485D61C5}" srcOrd="5" destOrd="0" parTransId="{34449DD8-895A-4283-BD35-70C68FFC54A8}" sibTransId="{ACA3C67C-3B40-4D99-B645-2333BA3B0D22}"/>
    <dgm:cxn modelId="{26E5DE17-7768-47DC-967F-E4096E9BFB8F}" type="presOf" srcId="{46075179-808A-4702-9654-F369ED0C3904}" destId="{C3518F11-C585-4171-B81C-BEC8880339A5}" srcOrd="0" destOrd="0" presId="urn:microsoft.com/office/officeart/2005/8/layout/cycle2"/>
    <dgm:cxn modelId="{7F204FD8-8EDA-4EE9-95A5-2E0E34F79337}" type="presOf" srcId="{E364580D-6AB0-4CEB-B73B-0EFE48F6160F}" destId="{944F864A-8A02-4BA4-8AB7-A75C6AAE8CDE}" srcOrd="0" destOrd="0" presId="urn:microsoft.com/office/officeart/2005/8/layout/cycle2"/>
    <dgm:cxn modelId="{B8CFC554-9109-4BA1-8EE9-7AF4A98579A2}" type="presOf" srcId="{E364580D-6AB0-4CEB-B73B-0EFE48F6160F}" destId="{6723A8F3-A25B-4953-88F1-BD334D9DE7B4}" srcOrd="1" destOrd="0" presId="urn:microsoft.com/office/officeart/2005/8/layout/cycle2"/>
    <dgm:cxn modelId="{BDB7F484-6948-4996-97CE-9B0E8D3CCD50}" type="presOf" srcId="{ACA3C67C-3B40-4D99-B645-2333BA3B0D22}" destId="{711277ED-E538-4E44-A581-7BCBD98DC3FE}" srcOrd="1" destOrd="0" presId="urn:microsoft.com/office/officeart/2005/8/layout/cycle2"/>
    <dgm:cxn modelId="{B9DA7CB2-3EFD-45CA-89F8-0926304482A4}" type="presOf" srcId="{4E561AD1-E107-45B1-92AA-7C140F0CCF33}" destId="{A6C58ADF-DACF-43F4-8C1D-994313E9E1C3}" srcOrd="1" destOrd="0" presId="urn:microsoft.com/office/officeart/2005/8/layout/cycle2"/>
    <dgm:cxn modelId="{66BAAD5F-2CEB-448A-A52D-FAE6786AB4E4}" srcId="{46075179-808A-4702-9654-F369ED0C3904}" destId="{7B2B1BF8-3F58-4328-A282-B2EF95E16746}" srcOrd="2" destOrd="0" parTransId="{9F2F1DD8-D41F-4789-886B-B1CCB3E91981}" sibTransId="{F92CFD9B-5983-49EB-B11E-468E68972D9A}"/>
    <dgm:cxn modelId="{58A00545-97A7-4E42-B371-6CF453BC92F6}" type="presOf" srcId="{AD60EAB5-065D-4FCA-8358-E8732ED9A3D6}" destId="{518E7CB9-51D5-4A8F-B4D0-CCC529E3463C}" srcOrd="1" destOrd="0" presId="urn:microsoft.com/office/officeart/2005/8/layout/cycle2"/>
    <dgm:cxn modelId="{26571BC2-4DF6-49A0-894D-80F5F8ACE3E1}" type="presOf" srcId="{F77E6E72-9844-4ABA-A3E6-D3108C2A35D4}" destId="{710D90DE-9C0E-43DF-8164-D032BE076749}" srcOrd="1" destOrd="0" presId="urn:microsoft.com/office/officeart/2005/8/layout/cycle2"/>
    <dgm:cxn modelId="{DEF3E9DE-3A25-4106-AD48-38D8BBF4D3D1}" type="presOf" srcId="{DF93C271-C9A1-4DDC-80FA-8F570E16409F}" destId="{C1788947-188F-4211-95DB-7B10ABF61457}" srcOrd="0" destOrd="0" presId="urn:microsoft.com/office/officeart/2005/8/layout/cycle2"/>
    <dgm:cxn modelId="{1313C0DC-949A-42F4-B45C-0659439C62E4}" type="presOf" srcId="{DF93C271-C9A1-4DDC-80FA-8F570E16409F}" destId="{C749597F-EEDC-4A2F-8232-76F95D09399E}" srcOrd="1" destOrd="0" presId="urn:microsoft.com/office/officeart/2005/8/layout/cycle2"/>
    <dgm:cxn modelId="{BF506C07-BFEC-47E5-89CA-B3A34A425AF0}" type="presParOf" srcId="{C3518F11-C585-4171-B81C-BEC8880339A5}" destId="{29E85A3D-D445-492A-AE10-853D9B4520F2}" srcOrd="0" destOrd="0" presId="urn:microsoft.com/office/officeart/2005/8/layout/cycle2"/>
    <dgm:cxn modelId="{B16A7F6B-B551-4387-9AA3-BFB570CE6EED}" type="presParOf" srcId="{C3518F11-C585-4171-B81C-BEC8880339A5}" destId="{C1788947-188F-4211-95DB-7B10ABF61457}" srcOrd="1" destOrd="0" presId="urn:microsoft.com/office/officeart/2005/8/layout/cycle2"/>
    <dgm:cxn modelId="{113B70CB-2C32-4414-89DE-B5D142D4620F}" type="presParOf" srcId="{C1788947-188F-4211-95DB-7B10ABF61457}" destId="{C749597F-EEDC-4A2F-8232-76F95D09399E}" srcOrd="0" destOrd="0" presId="urn:microsoft.com/office/officeart/2005/8/layout/cycle2"/>
    <dgm:cxn modelId="{F3E7F559-593B-4968-95E0-1F9CA5981540}" type="presParOf" srcId="{C3518F11-C585-4171-B81C-BEC8880339A5}" destId="{237F67A8-8EE1-4CFF-95CF-5A68D7791F25}" srcOrd="2" destOrd="0" presId="urn:microsoft.com/office/officeart/2005/8/layout/cycle2"/>
    <dgm:cxn modelId="{51BD698C-7C96-4558-ADC5-07A2F3CEA2E2}" type="presParOf" srcId="{C3518F11-C585-4171-B81C-BEC8880339A5}" destId="{508E9FC9-7EAA-40C2-BD9D-7C848646B2E3}" srcOrd="3" destOrd="0" presId="urn:microsoft.com/office/officeart/2005/8/layout/cycle2"/>
    <dgm:cxn modelId="{BECAB32F-84DF-4B22-910D-9A5424F47932}" type="presParOf" srcId="{508E9FC9-7EAA-40C2-BD9D-7C848646B2E3}" destId="{518E7CB9-51D5-4A8F-B4D0-CCC529E3463C}" srcOrd="0" destOrd="0" presId="urn:microsoft.com/office/officeart/2005/8/layout/cycle2"/>
    <dgm:cxn modelId="{B4A3840D-2CB9-4D9B-A4DB-E312DD4115EE}" type="presParOf" srcId="{C3518F11-C585-4171-B81C-BEC8880339A5}" destId="{3982AD95-9E8E-4B79-9DA5-90B7D3008069}" srcOrd="4" destOrd="0" presId="urn:microsoft.com/office/officeart/2005/8/layout/cycle2"/>
    <dgm:cxn modelId="{80731EDD-6803-480A-8ACF-CFB3B3A79CA1}" type="presParOf" srcId="{C3518F11-C585-4171-B81C-BEC8880339A5}" destId="{6C2CC0A1-9E74-4810-B0DD-1EAEA9543409}" srcOrd="5" destOrd="0" presId="urn:microsoft.com/office/officeart/2005/8/layout/cycle2"/>
    <dgm:cxn modelId="{C9235795-9CEE-4C9B-8A5F-B198AC97F977}" type="presParOf" srcId="{6C2CC0A1-9E74-4810-B0DD-1EAEA9543409}" destId="{13E9DACC-72BB-4280-B8D6-D569AB88BBB8}" srcOrd="0" destOrd="0" presId="urn:microsoft.com/office/officeart/2005/8/layout/cycle2"/>
    <dgm:cxn modelId="{EF033E10-E7EA-428C-95BF-80CD37E33C1E}" type="presParOf" srcId="{C3518F11-C585-4171-B81C-BEC8880339A5}" destId="{321B8D73-5156-4EBB-933C-0620D1FCF77A}" srcOrd="6" destOrd="0" presId="urn:microsoft.com/office/officeart/2005/8/layout/cycle2"/>
    <dgm:cxn modelId="{AC4CB042-EDB8-4099-B492-B56207C54120}" type="presParOf" srcId="{C3518F11-C585-4171-B81C-BEC8880339A5}" destId="{E782DD0A-39AA-4E2F-A819-A134941BB852}" srcOrd="7" destOrd="0" presId="urn:microsoft.com/office/officeart/2005/8/layout/cycle2"/>
    <dgm:cxn modelId="{3B12EEF1-C956-45BD-B342-CACC4D824D39}" type="presParOf" srcId="{E782DD0A-39AA-4E2F-A819-A134941BB852}" destId="{710D90DE-9C0E-43DF-8164-D032BE076749}" srcOrd="0" destOrd="0" presId="urn:microsoft.com/office/officeart/2005/8/layout/cycle2"/>
    <dgm:cxn modelId="{FCA322FE-3294-4828-907E-87A4197C6658}" type="presParOf" srcId="{C3518F11-C585-4171-B81C-BEC8880339A5}" destId="{2F85E318-B4C0-4867-B86A-EC0C40D78799}" srcOrd="8" destOrd="0" presId="urn:microsoft.com/office/officeart/2005/8/layout/cycle2"/>
    <dgm:cxn modelId="{F7BCBBBB-7E8E-417E-BD03-D9E616E8FD4B}" type="presParOf" srcId="{C3518F11-C585-4171-B81C-BEC8880339A5}" destId="{944F864A-8A02-4BA4-8AB7-A75C6AAE8CDE}" srcOrd="9" destOrd="0" presId="urn:microsoft.com/office/officeart/2005/8/layout/cycle2"/>
    <dgm:cxn modelId="{F2407AF7-70FA-40C2-9CF1-1572043A62C2}" type="presParOf" srcId="{944F864A-8A02-4BA4-8AB7-A75C6AAE8CDE}" destId="{6723A8F3-A25B-4953-88F1-BD334D9DE7B4}" srcOrd="0" destOrd="0" presId="urn:microsoft.com/office/officeart/2005/8/layout/cycle2"/>
    <dgm:cxn modelId="{94AB611C-4E84-41DE-8E4D-2F2CAAA077FB}" type="presParOf" srcId="{C3518F11-C585-4171-B81C-BEC8880339A5}" destId="{C6D87326-702B-41A3-AE0C-C33678ACAD4F}" srcOrd="10" destOrd="0" presId="urn:microsoft.com/office/officeart/2005/8/layout/cycle2"/>
    <dgm:cxn modelId="{33901349-35D5-4104-B963-CA38745BBF0C}" type="presParOf" srcId="{C3518F11-C585-4171-B81C-BEC8880339A5}" destId="{8C8BFC98-6B08-4FB8-88CC-759F8B97B891}" srcOrd="11" destOrd="0" presId="urn:microsoft.com/office/officeart/2005/8/layout/cycle2"/>
    <dgm:cxn modelId="{D5E8A36B-AA28-4DF1-936B-2EC153B6E3B6}" type="presParOf" srcId="{8C8BFC98-6B08-4FB8-88CC-759F8B97B891}" destId="{711277ED-E538-4E44-A581-7BCBD98DC3FE}" srcOrd="0" destOrd="0" presId="urn:microsoft.com/office/officeart/2005/8/layout/cycle2"/>
    <dgm:cxn modelId="{BBACD0D6-AA61-4AB1-AA6F-E973E8CC0DE1}" type="presParOf" srcId="{C3518F11-C585-4171-B81C-BEC8880339A5}" destId="{FF5998B4-07FA-47B6-962C-038D9A1F5B38}" srcOrd="12" destOrd="0" presId="urn:microsoft.com/office/officeart/2005/8/layout/cycle2"/>
    <dgm:cxn modelId="{530060B1-9CBA-432B-AFA0-B2F40B24E42D}" type="presParOf" srcId="{C3518F11-C585-4171-B81C-BEC8880339A5}" destId="{07232810-1FD5-4896-8104-3ECD4F27173D}" srcOrd="13" destOrd="0" presId="urn:microsoft.com/office/officeart/2005/8/layout/cycle2"/>
    <dgm:cxn modelId="{4C2F9CF5-7035-475B-9BCB-858C4FA658F0}" type="presParOf" srcId="{07232810-1FD5-4896-8104-3ECD4F27173D}" destId="{A6C58ADF-DACF-43F4-8C1D-994313E9E1C3}" srcOrd="0" destOrd="0" presId="urn:microsoft.com/office/officeart/2005/8/layout/cycle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68DF1-4D9F-4CEF-B1B6-F885E39F1EE6}" type="doc">
      <dgm:prSet loTypeId="urn:microsoft.com/office/officeart/2005/8/layout/vList3#3" loCatId="list" qsTypeId="urn:microsoft.com/office/officeart/2005/8/quickstyle/simple1" qsCatId="simple" csTypeId="urn:microsoft.com/office/officeart/2005/8/colors/colorful2" csCatId="colorful" phldr="1"/>
      <dgm:spPr/>
    </dgm:pt>
    <dgm:pt modelId="{A66186B2-6DC1-4F5F-B80B-1A0FF80D3908}">
      <dgm:prSet phldrT="[Текст]" custT="1">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ru-RU" sz="1050" b="1" dirty="0" err="1" smtClean="0">
              <a:solidFill>
                <a:schemeClr val="accent1">
                  <a:lumMod val="50000"/>
                </a:schemeClr>
              </a:solidFill>
              <a:latin typeface="Times New Roman" pitchFamily="18" charset="0"/>
              <a:cs typeface="Times New Roman" pitchFamily="18" charset="0"/>
            </a:rPr>
            <a:t>НЦПДх</a:t>
          </a:r>
          <a:r>
            <a:rPr lang="ru-RU" sz="1050" b="1" dirty="0" smtClean="0">
              <a:solidFill>
                <a:schemeClr val="accent1">
                  <a:lumMod val="50000"/>
                </a:schemeClr>
              </a:solidFill>
              <a:latin typeface="Times New Roman" pitchFamily="18" charset="0"/>
              <a:cs typeface="Times New Roman" pitchFamily="18" charset="0"/>
            </a:rPr>
            <a:t> </a:t>
          </a:r>
          <a:r>
            <a:rPr lang="ru-RU" sz="1050" b="1" dirty="0" err="1" smtClean="0">
              <a:solidFill>
                <a:schemeClr val="accent1">
                  <a:lumMod val="50000"/>
                </a:schemeClr>
              </a:solidFill>
              <a:latin typeface="Times New Roman" pitchFamily="18" charset="0"/>
              <a:cs typeface="Times New Roman" pitchFamily="18" charset="0"/>
            </a:rPr>
            <a:t>г.Алматы</a:t>
          </a:r>
          <a:endParaRPr lang="ru-RU" sz="1050" b="1" dirty="0" smtClean="0">
            <a:solidFill>
              <a:schemeClr val="accent1">
                <a:lumMod val="50000"/>
              </a:schemeClr>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Хирургические для детей – 55/53</a:t>
          </a:r>
        </a:p>
        <a:p>
          <a:r>
            <a:rPr lang="ru-RU" sz="1000" b="1" dirty="0" smtClean="0">
              <a:solidFill>
                <a:schemeClr val="tx1"/>
              </a:solidFill>
              <a:latin typeface="Times New Roman" pitchFamily="18" charset="0"/>
              <a:cs typeface="Times New Roman" pitchFamily="18" charset="0"/>
            </a:rPr>
            <a:t>Гематологические для детей – 84/130</a:t>
          </a:r>
        </a:p>
        <a:p>
          <a:r>
            <a:rPr lang="ru-RU" sz="1000" b="1" dirty="0" smtClean="0">
              <a:solidFill>
                <a:schemeClr val="tx1"/>
              </a:solidFill>
              <a:latin typeface="Times New Roman" pitchFamily="18" charset="0"/>
              <a:cs typeface="Times New Roman" pitchFamily="18" charset="0"/>
            </a:rPr>
            <a:t>Урологические для детей -70/40</a:t>
          </a:r>
        </a:p>
        <a:p>
          <a:r>
            <a:rPr lang="ru-RU" sz="1000" b="1" dirty="0" smtClean="0">
              <a:solidFill>
                <a:schemeClr val="tx1"/>
              </a:solidFill>
              <a:latin typeface="Times New Roman" pitchFamily="18" charset="0"/>
              <a:cs typeface="Times New Roman" pitchFamily="18" charset="0"/>
            </a:rPr>
            <a:t>Онкологические для детей – 184/179</a:t>
          </a:r>
        </a:p>
        <a:p>
          <a:r>
            <a:rPr lang="ru-RU" sz="1000" b="1" dirty="0" smtClean="0">
              <a:solidFill>
                <a:schemeClr val="tx1"/>
              </a:solidFill>
              <a:latin typeface="Times New Roman" pitchFamily="18" charset="0"/>
              <a:cs typeface="Times New Roman" pitchFamily="18" charset="0"/>
            </a:rPr>
            <a:t>Педиатрические для детей – 75/71</a:t>
          </a:r>
        </a:p>
        <a:p>
          <a:r>
            <a:rPr lang="kk-KZ" sz="1000" b="1" dirty="0" smtClean="0">
              <a:solidFill>
                <a:schemeClr val="tx1"/>
              </a:solidFill>
              <a:latin typeface="Times New Roman" pitchFamily="18" charset="0"/>
              <a:cs typeface="Times New Roman" pitchFamily="18" charset="0"/>
            </a:rPr>
            <a:t>Из них ревматология – 16/19</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Кардиохирургические для детей -32/23 </a:t>
          </a:r>
        </a:p>
        <a:p>
          <a:r>
            <a:rPr lang="kk-KZ" sz="1000" b="1" dirty="0" smtClean="0">
              <a:solidFill>
                <a:schemeClr val="tx1"/>
              </a:solidFill>
              <a:latin typeface="Times New Roman" pitchFamily="18" charset="0"/>
              <a:cs typeface="Times New Roman" pitchFamily="18" charset="0"/>
            </a:rPr>
            <a:t>Пульмонологияческие для детей- 40/24</a:t>
          </a:r>
        </a:p>
        <a:p>
          <a:r>
            <a:rPr lang="kk-KZ" sz="1000" b="1" dirty="0" smtClean="0">
              <a:solidFill>
                <a:schemeClr val="tx1"/>
              </a:solidFill>
              <a:latin typeface="Times New Roman" pitchFamily="18" charset="0"/>
              <a:cs typeface="Times New Roman" pitchFamily="18" charset="0"/>
            </a:rPr>
            <a:t>Транспатология для детей -7/5</a:t>
          </a:r>
        </a:p>
        <a:p>
          <a:r>
            <a:rPr lang="kk-KZ" sz="1000" b="1" dirty="0" smtClean="0">
              <a:solidFill>
                <a:schemeClr val="tx1"/>
              </a:solidFill>
              <a:latin typeface="Times New Roman" pitchFamily="18" charset="0"/>
              <a:cs typeface="Times New Roman" pitchFamily="18" charset="0"/>
            </a:rPr>
            <a:t>ОПН- 0/2</a:t>
          </a:r>
          <a:endParaRPr lang="ru-RU" sz="1000" b="1" dirty="0">
            <a:solidFill>
              <a:schemeClr val="tx1"/>
            </a:solidFill>
            <a:latin typeface="Times New Roman" pitchFamily="18" charset="0"/>
            <a:cs typeface="Times New Roman" pitchFamily="18" charset="0"/>
          </a:endParaRPr>
        </a:p>
      </dgm:t>
    </dgm:pt>
    <dgm:pt modelId="{AF666997-A1F2-4C6F-99A0-F8BEE23F30F2}" type="parTrans" cxnId="{3F494705-02A5-4656-81AD-31D21A45821C}">
      <dgm:prSet/>
      <dgm:spPr/>
      <dgm:t>
        <a:bodyPr/>
        <a:lstStyle/>
        <a:p>
          <a:endParaRPr lang="ru-RU" b="1">
            <a:solidFill>
              <a:schemeClr val="accent1">
                <a:lumMod val="50000"/>
              </a:schemeClr>
            </a:solidFill>
          </a:endParaRPr>
        </a:p>
      </dgm:t>
    </dgm:pt>
    <dgm:pt modelId="{E8AFB5DF-C4E7-4C19-9BD3-9F5EC4FFE9F3}" type="sibTrans" cxnId="{3F494705-02A5-4656-81AD-31D21A45821C}">
      <dgm:prSet/>
      <dgm:spPr/>
      <dgm:t>
        <a:bodyPr/>
        <a:lstStyle/>
        <a:p>
          <a:endParaRPr lang="ru-RU" b="1">
            <a:solidFill>
              <a:schemeClr val="accent1">
                <a:lumMod val="50000"/>
              </a:schemeClr>
            </a:solidFill>
          </a:endParaRPr>
        </a:p>
      </dgm:t>
    </dgm:pt>
    <dgm:pt modelId="{80FBA576-9D59-44DE-B555-893C5823B0D4}">
      <dgm:prSet phldrT="[Текст]" custT="1"/>
      <dgm:spPr>
        <a:solidFill>
          <a:schemeClr val="bg1"/>
        </a:solidFill>
        <a:ln>
          <a:solidFill>
            <a:schemeClr val="accent1"/>
          </a:solidFill>
        </a:ln>
      </dgm:spPr>
      <dgm:t>
        <a:bodyPr/>
        <a:lstStyle/>
        <a:p>
          <a:r>
            <a:rPr lang="ru-RU" sz="1050" b="1" dirty="0" smtClean="0">
              <a:solidFill>
                <a:schemeClr val="accent1">
                  <a:lumMod val="50000"/>
                </a:schemeClr>
              </a:solidFill>
              <a:latin typeface="Times New Roman" pitchFamily="18" charset="0"/>
              <a:cs typeface="Times New Roman" pitchFamily="18" charset="0"/>
            </a:rPr>
            <a:t>РДКБ имени С</a:t>
          </a:r>
          <a:r>
            <a:rPr lang="kk-KZ" sz="1050" b="1" dirty="0" smtClean="0">
              <a:solidFill>
                <a:schemeClr val="accent1">
                  <a:lumMod val="50000"/>
                </a:schemeClr>
              </a:solidFill>
              <a:latin typeface="Times New Roman" pitchFamily="18" charset="0"/>
              <a:cs typeface="Times New Roman" pitchFamily="18" charset="0"/>
            </a:rPr>
            <a:t>.Д.Асфендиарова г.Алматы</a:t>
          </a:r>
        </a:p>
        <a:p>
          <a:r>
            <a:rPr lang="kk-KZ" sz="1050" b="1" dirty="0" smtClean="0">
              <a:solidFill>
                <a:schemeClr val="tx1"/>
              </a:solidFill>
              <a:latin typeface="Times New Roman" pitchFamily="18" charset="0"/>
              <a:cs typeface="Times New Roman" pitchFamily="18" charset="0"/>
            </a:rPr>
            <a:t>Нефрологические для детей -29/11</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Урологические для детей -6/2</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Отолорингологические для детей-69/26</a:t>
          </a:r>
        </a:p>
        <a:p>
          <a:r>
            <a:rPr lang="kk-KZ" sz="1050" b="1" dirty="0" smtClean="0">
              <a:solidFill>
                <a:schemeClr val="tx1"/>
              </a:solidFill>
              <a:latin typeface="Times New Roman" pitchFamily="18" charset="0"/>
              <a:cs typeface="Times New Roman" pitchFamily="18" charset="0"/>
            </a:rPr>
            <a:t> Члх -7/1</a:t>
          </a:r>
        </a:p>
        <a:p>
          <a:r>
            <a:rPr lang="kk-KZ" sz="1050" b="1" dirty="0" smtClean="0">
              <a:solidFill>
                <a:schemeClr val="tx1"/>
              </a:solidFill>
              <a:latin typeface="Times New Roman" pitchFamily="18" charset="0"/>
              <a:cs typeface="Times New Roman" pitchFamily="18" charset="0"/>
            </a:rPr>
            <a:t>Аллерголог -6/1</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Неврология- 4/5</a:t>
          </a:r>
        </a:p>
        <a:p>
          <a:r>
            <a:rPr lang="kk-KZ" sz="1050" b="1" dirty="0" smtClean="0">
              <a:solidFill>
                <a:schemeClr val="tx1"/>
              </a:solidFill>
              <a:latin typeface="Times New Roman" pitchFamily="18" charset="0"/>
              <a:cs typeface="Times New Roman" pitchFamily="18" charset="0"/>
            </a:rPr>
            <a:t>Ортопедия-6/3</a:t>
          </a:r>
        </a:p>
        <a:p>
          <a:r>
            <a:rPr lang="kk-KZ" sz="1050" b="1" dirty="0" smtClean="0">
              <a:solidFill>
                <a:schemeClr val="tx1"/>
              </a:solidFill>
              <a:latin typeface="Times New Roman" pitchFamily="18" charset="0"/>
              <a:cs typeface="Times New Roman" pitchFamily="18" charset="0"/>
            </a:rPr>
            <a:t>Хирургические для детей -2/0</a:t>
          </a:r>
          <a:endParaRPr lang="ru-RU" sz="1050" b="1" dirty="0">
            <a:solidFill>
              <a:schemeClr val="tx1"/>
            </a:solidFill>
            <a:latin typeface="Times New Roman" pitchFamily="18" charset="0"/>
            <a:cs typeface="Times New Roman" pitchFamily="18" charset="0"/>
          </a:endParaRPr>
        </a:p>
      </dgm:t>
    </dgm:pt>
    <dgm:pt modelId="{E9B44480-2811-408D-B0FF-349FAE96A6CF}" type="parTrans" cxnId="{5D51B65D-8252-4F7A-B2B2-C3C01C968B64}">
      <dgm:prSet/>
      <dgm:spPr/>
      <dgm:t>
        <a:bodyPr/>
        <a:lstStyle/>
        <a:p>
          <a:endParaRPr lang="ru-RU" b="1">
            <a:solidFill>
              <a:schemeClr val="accent1">
                <a:lumMod val="50000"/>
              </a:schemeClr>
            </a:solidFill>
          </a:endParaRPr>
        </a:p>
      </dgm:t>
    </dgm:pt>
    <dgm:pt modelId="{F7A06115-108D-462D-9D6B-5043C2FA1787}" type="sibTrans" cxnId="{5D51B65D-8252-4F7A-B2B2-C3C01C968B64}">
      <dgm:prSet/>
      <dgm:spPr/>
      <dgm:t>
        <a:bodyPr/>
        <a:lstStyle/>
        <a:p>
          <a:endParaRPr lang="ru-RU" b="1">
            <a:solidFill>
              <a:schemeClr val="accent1">
                <a:lumMod val="50000"/>
              </a:schemeClr>
            </a:solidFill>
          </a:endParaRPr>
        </a:p>
      </dgm:t>
    </dgm:pt>
    <dgm:pt modelId="{5DF4F018-3404-416B-8DA6-A4EF35CA9466}">
      <dgm:prSet phldrT="[Текст]" custT="1"/>
      <dgm:spPr>
        <a:solidFill>
          <a:schemeClr val="bg1"/>
        </a:solidFill>
        <a:ln>
          <a:solidFill>
            <a:schemeClr val="accent1"/>
          </a:solidFill>
        </a:ln>
      </dgm:spPr>
      <dgm:t>
        <a:bodyPr/>
        <a:lstStyle/>
        <a:p>
          <a:pPr>
            <a:lnSpc>
              <a:spcPct val="90000"/>
            </a:lnSpc>
          </a:pPr>
          <a:r>
            <a:rPr lang="kk-KZ" sz="1050" b="1" dirty="0" smtClean="0">
              <a:solidFill>
                <a:schemeClr val="accent1">
                  <a:lumMod val="50000"/>
                </a:schemeClr>
              </a:solidFill>
              <a:latin typeface="Times New Roman" pitchFamily="18" charset="0"/>
              <a:cs typeface="Times New Roman" pitchFamily="18" charset="0"/>
            </a:rPr>
            <a:t>ННЦХ имени А.Н.Сызганова г.Алматы </a:t>
          </a:r>
        </a:p>
        <a:p>
          <a:pPr>
            <a:lnSpc>
              <a:spcPct val="100000"/>
            </a:lnSpc>
          </a:pPr>
          <a:r>
            <a:rPr lang="kk-KZ" sz="1100" b="1" dirty="0" smtClean="0">
              <a:solidFill>
                <a:schemeClr val="tx1"/>
              </a:solidFill>
              <a:latin typeface="Times New Roman" pitchFamily="18" charset="0"/>
              <a:cs typeface="Times New Roman" pitchFamily="18" charset="0"/>
            </a:rPr>
            <a:t>Хирургические-54/21</a:t>
          </a:r>
          <a:endParaRPr lang="ru-RU" sz="1100" b="1" dirty="0" smtClean="0">
            <a:solidFill>
              <a:schemeClr val="tx1"/>
            </a:solidFill>
            <a:latin typeface="Times New Roman" pitchFamily="18" charset="0"/>
            <a:cs typeface="Times New Roman" pitchFamily="18" charset="0"/>
          </a:endParaRPr>
        </a:p>
        <a:p>
          <a:pPr>
            <a:lnSpc>
              <a:spcPct val="100000"/>
            </a:lnSpc>
          </a:pPr>
          <a:r>
            <a:rPr lang="kk-KZ" sz="1100" b="1" dirty="0" smtClean="0">
              <a:solidFill>
                <a:schemeClr val="tx1"/>
              </a:solidFill>
              <a:latin typeface="Times New Roman" pitchFamily="18" charset="0"/>
              <a:cs typeface="Times New Roman" pitchFamily="18" charset="0"/>
            </a:rPr>
            <a:t>Сосудистая хирургия -3/1</a:t>
          </a:r>
          <a:endParaRPr lang="ru-RU" sz="1100" b="1" dirty="0" smtClean="0">
            <a:solidFill>
              <a:schemeClr val="tx1"/>
            </a:solidFill>
            <a:latin typeface="Times New Roman" pitchFamily="18" charset="0"/>
            <a:cs typeface="Times New Roman" pitchFamily="18" charset="0"/>
          </a:endParaRPr>
        </a:p>
      </dgm:t>
    </dgm:pt>
    <dgm:pt modelId="{54234388-C59E-4697-A40B-066EB3ABAA3A}" type="parTrans" cxnId="{0E1D92F4-07DC-4AB9-A782-FCB9EA476FF1}">
      <dgm:prSet/>
      <dgm:spPr/>
      <dgm:t>
        <a:bodyPr/>
        <a:lstStyle/>
        <a:p>
          <a:endParaRPr lang="ru-RU" b="1">
            <a:solidFill>
              <a:schemeClr val="accent1">
                <a:lumMod val="50000"/>
              </a:schemeClr>
            </a:solidFill>
          </a:endParaRPr>
        </a:p>
      </dgm:t>
    </dgm:pt>
    <dgm:pt modelId="{48491751-5347-49DC-BB3F-F597BC082421}" type="sibTrans" cxnId="{0E1D92F4-07DC-4AB9-A782-FCB9EA476FF1}">
      <dgm:prSet/>
      <dgm:spPr/>
      <dgm:t>
        <a:bodyPr/>
        <a:lstStyle/>
        <a:p>
          <a:endParaRPr lang="ru-RU" b="1">
            <a:solidFill>
              <a:schemeClr val="accent1">
                <a:lumMod val="50000"/>
              </a:schemeClr>
            </a:solidFill>
          </a:endParaRPr>
        </a:p>
      </dgm:t>
    </dgm:pt>
    <dgm:pt modelId="{72B907DC-9B1A-486B-877C-B39B38A13CBC}" type="pres">
      <dgm:prSet presAssocID="{72568DF1-4D9F-4CEF-B1B6-F885E39F1EE6}" presName="linearFlow" presStyleCnt="0">
        <dgm:presLayoutVars>
          <dgm:dir/>
          <dgm:resizeHandles val="exact"/>
        </dgm:presLayoutVars>
      </dgm:prSet>
      <dgm:spPr/>
    </dgm:pt>
    <dgm:pt modelId="{99D163D8-1F0D-4270-B097-82B692FCB3B8}" type="pres">
      <dgm:prSet presAssocID="{A66186B2-6DC1-4F5F-B80B-1A0FF80D3908}" presName="composite" presStyleCnt="0"/>
      <dgm:spPr/>
    </dgm:pt>
    <dgm:pt modelId="{67F4F7BA-DC73-4CF7-92D2-1FA1DB1B7499}" type="pres">
      <dgm:prSet presAssocID="{A66186B2-6DC1-4F5F-B80B-1A0FF80D3908}" presName="imgShp" presStyleLbl="fgImgPlace1" presStyleIdx="0" presStyleCnt="3" custScaleX="126666" custScaleY="126290"/>
      <dgm:spPr>
        <a:blipFill rotWithShape="0">
          <a:blip xmlns:r="http://schemas.openxmlformats.org/officeDocument/2006/relationships" r:embed="rId1"/>
          <a:stretch>
            <a:fillRect/>
          </a:stretch>
        </a:blipFill>
      </dgm:spPr>
    </dgm:pt>
    <dgm:pt modelId="{B9592664-8C58-4755-A4A7-57DB23809D37}" type="pres">
      <dgm:prSet presAssocID="{A66186B2-6DC1-4F5F-B80B-1A0FF80D3908}" presName="txShp" presStyleLbl="node1" presStyleIdx="0" presStyleCnt="3" custScaleX="133764" custScaleY="185685" custLinFactNeighborX="835" custLinFactNeighborY="5152">
        <dgm:presLayoutVars>
          <dgm:bulletEnabled val="1"/>
        </dgm:presLayoutVars>
      </dgm:prSet>
      <dgm:spPr/>
      <dgm:t>
        <a:bodyPr/>
        <a:lstStyle/>
        <a:p>
          <a:endParaRPr lang="ru-RU"/>
        </a:p>
      </dgm:t>
    </dgm:pt>
    <dgm:pt modelId="{A56EBE82-879B-42BE-8EFE-D76A7230FCE1}" type="pres">
      <dgm:prSet presAssocID="{E8AFB5DF-C4E7-4C19-9BD3-9F5EC4FFE9F3}" presName="spacing" presStyleCnt="0"/>
      <dgm:spPr/>
    </dgm:pt>
    <dgm:pt modelId="{30A9E1BF-F177-4826-83FC-D5B190D6A5F5}" type="pres">
      <dgm:prSet presAssocID="{80FBA576-9D59-44DE-B555-893C5823B0D4}" presName="composite" presStyleCnt="0"/>
      <dgm:spPr/>
    </dgm:pt>
    <dgm:pt modelId="{35758D48-0B83-4E99-841D-243DA1FC5793}" type="pres">
      <dgm:prSet presAssocID="{80FBA576-9D59-44DE-B555-893C5823B0D4}" presName="imgShp" presStyleLbl="fgImgPlace1" presStyleIdx="1" presStyleCnt="3" custScaleX="116311" custScaleY="122832" custLinFactNeighborX="-6835" custLinFactNeighborY="2541"/>
      <dgm:spPr>
        <a:blipFill rotWithShape="0">
          <a:blip xmlns:r="http://schemas.openxmlformats.org/officeDocument/2006/relationships" r:embed="rId2"/>
          <a:stretch>
            <a:fillRect/>
          </a:stretch>
        </a:blipFill>
      </dgm:spPr>
    </dgm:pt>
    <dgm:pt modelId="{4961ECBA-01C4-4726-84BF-30B830FE1142}" type="pres">
      <dgm:prSet presAssocID="{80FBA576-9D59-44DE-B555-893C5823B0D4}" presName="txShp" presStyleLbl="node1" presStyleIdx="1" presStyleCnt="3" custAng="0" custScaleX="144288" custScaleY="152438" custLinFactNeighborX="-5841" custLinFactNeighborY="-815">
        <dgm:presLayoutVars>
          <dgm:bulletEnabled val="1"/>
        </dgm:presLayoutVars>
      </dgm:prSet>
      <dgm:spPr/>
      <dgm:t>
        <a:bodyPr/>
        <a:lstStyle/>
        <a:p>
          <a:endParaRPr lang="ru-RU"/>
        </a:p>
      </dgm:t>
    </dgm:pt>
    <dgm:pt modelId="{8CA01C69-C2A2-473B-B5D8-10A697E54E48}" type="pres">
      <dgm:prSet presAssocID="{F7A06115-108D-462D-9D6B-5043C2FA1787}" presName="spacing" presStyleCnt="0"/>
      <dgm:spPr/>
    </dgm:pt>
    <dgm:pt modelId="{41D41F8E-4847-48D4-835E-76534BF3C5DB}" type="pres">
      <dgm:prSet presAssocID="{5DF4F018-3404-416B-8DA6-A4EF35CA9466}" presName="composite" presStyleCnt="0"/>
      <dgm:spPr/>
    </dgm:pt>
    <dgm:pt modelId="{99DD5FC6-26BA-4E68-9C6D-3E0AF898A55F}" type="pres">
      <dgm:prSet presAssocID="{5DF4F018-3404-416B-8DA6-A4EF35CA9466}" presName="imgShp" presStyleLbl="fgImgPlace1" presStyleIdx="2" presStyleCnt="3" custScaleX="128361" custScaleY="109573"/>
      <dgm:spPr>
        <a:blipFill rotWithShape="0">
          <a:blip xmlns:r="http://schemas.openxmlformats.org/officeDocument/2006/relationships" r:embed="rId3"/>
          <a:stretch>
            <a:fillRect/>
          </a:stretch>
        </a:blipFill>
      </dgm:spPr>
    </dgm:pt>
    <dgm:pt modelId="{A04D7ED0-3B2E-439B-97A9-6931CC6BF41D}" type="pres">
      <dgm:prSet presAssocID="{5DF4F018-3404-416B-8DA6-A4EF35CA9466}" presName="txShp" presStyleLbl="node1" presStyleIdx="2" presStyleCnt="3" custScaleX="120737" custScaleY="57565" custLinFactNeighborX="4061" custLinFactNeighborY="0">
        <dgm:presLayoutVars>
          <dgm:bulletEnabled val="1"/>
        </dgm:presLayoutVars>
      </dgm:prSet>
      <dgm:spPr/>
      <dgm:t>
        <a:bodyPr/>
        <a:lstStyle/>
        <a:p>
          <a:endParaRPr lang="ru-RU"/>
        </a:p>
      </dgm:t>
    </dgm:pt>
  </dgm:ptLst>
  <dgm:cxnLst>
    <dgm:cxn modelId="{3F494705-02A5-4656-81AD-31D21A45821C}" srcId="{72568DF1-4D9F-4CEF-B1B6-F885E39F1EE6}" destId="{A66186B2-6DC1-4F5F-B80B-1A0FF80D3908}" srcOrd="0" destOrd="0" parTransId="{AF666997-A1F2-4C6F-99A0-F8BEE23F30F2}" sibTransId="{E8AFB5DF-C4E7-4C19-9BD3-9F5EC4FFE9F3}"/>
    <dgm:cxn modelId="{C9E0BC44-5164-4463-926A-39A9CA79719E}" type="presOf" srcId="{80FBA576-9D59-44DE-B555-893C5823B0D4}" destId="{4961ECBA-01C4-4726-84BF-30B830FE1142}" srcOrd="0" destOrd="0" presId="urn:microsoft.com/office/officeart/2005/8/layout/vList3#3"/>
    <dgm:cxn modelId="{238D39DB-C9F8-4D74-9D75-05583B45D419}" type="presOf" srcId="{A66186B2-6DC1-4F5F-B80B-1A0FF80D3908}" destId="{B9592664-8C58-4755-A4A7-57DB23809D37}" srcOrd="0" destOrd="0" presId="urn:microsoft.com/office/officeart/2005/8/layout/vList3#3"/>
    <dgm:cxn modelId="{0E1D92F4-07DC-4AB9-A782-FCB9EA476FF1}" srcId="{72568DF1-4D9F-4CEF-B1B6-F885E39F1EE6}" destId="{5DF4F018-3404-416B-8DA6-A4EF35CA9466}" srcOrd="2" destOrd="0" parTransId="{54234388-C59E-4697-A40B-066EB3ABAA3A}" sibTransId="{48491751-5347-49DC-BB3F-F597BC082421}"/>
    <dgm:cxn modelId="{F032BE96-35B3-47F7-8394-AB98742F14BE}" type="presOf" srcId="{5DF4F018-3404-416B-8DA6-A4EF35CA9466}" destId="{A04D7ED0-3B2E-439B-97A9-6931CC6BF41D}" srcOrd="0" destOrd="0" presId="urn:microsoft.com/office/officeart/2005/8/layout/vList3#3"/>
    <dgm:cxn modelId="{26243209-FF10-4432-B327-3FDE85C8A223}" type="presOf" srcId="{72568DF1-4D9F-4CEF-B1B6-F885E39F1EE6}" destId="{72B907DC-9B1A-486B-877C-B39B38A13CBC}" srcOrd="0" destOrd="0" presId="urn:microsoft.com/office/officeart/2005/8/layout/vList3#3"/>
    <dgm:cxn modelId="{5D51B65D-8252-4F7A-B2B2-C3C01C968B64}" srcId="{72568DF1-4D9F-4CEF-B1B6-F885E39F1EE6}" destId="{80FBA576-9D59-44DE-B555-893C5823B0D4}" srcOrd="1" destOrd="0" parTransId="{E9B44480-2811-408D-B0FF-349FAE96A6CF}" sibTransId="{F7A06115-108D-462D-9D6B-5043C2FA1787}"/>
    <dgm:cxn modelId="{E7FC639C-AF8B-41B2-9C67-2D107AF57EE5}" type="presParOf" srcId="{72B907DC-9B1A-486B-877C-B39B38A13CBC}" destId="{99D163D8-1F0D-4270-B097-82B692FCB3B8}" srcOrd="0" destOrd="0" presId="urn:microsoft.com/office/officeart/2005/8/layout/vList3#3"/>
    <dgm:cxn modelId="{7E7CC017-D672-4938-8E85-36E0E30CFDDD}" type="presParOf" srcId="{99D163D8-1F0D-4270-B097-82B692FCB3B8}" destId="{67F4F7BA-DC73-4CF7-92D2-1FA1DB1B7499}" srcOrd="0" destOrd="0" presId="urn:microsoft.com/office/officeart/2005/8/layout/vList3#3"/>
    <dgm:cxn modelId="{D98BE04D-4B54-48D8-A0A7-B3E7C54D6F0D}" type="presParOf" srcId="{99D163D8-1F0D-4270-B097-82B692FCB3B8}" destId="{B9592664-8C58-4755-A4A7-57DB23809D37}" srcOrd="1" destOrd="0" presId="urn:microsoft.com/office/officeart/2005/8/layout/vList3#3"/>
    <dgm:cxn modelId="{65DDE983-8944-45A0-A6F7-0D219A70D113}" type="presParOf" srcId="{72B907DC-9B1A-486B-877C-B39B38A13CBC}" destId="{A56EBE82-879B-42BE-8EFE-D76A7230FCE1}" srcOrd="1" destOrd="0" presId="urn:microsoft.com/office/officeart/2005/8/layout/vList3#3"/>
    <dgm:cxn modelId="{D74D7929-4FB2-4FA0-9572-31D410141629}" type="presParOf" srcId="{72B907DC-9B1A-486B-877C-B39B38A13CBC}" destId="{30A9E1BF-F177-4826-83FC-D5B190D6A5F5}" srcOrd="2" destOrd="0" presId="urn:microsoft.com/office/officeart/2005/8/layout/vList3#3"/>
    <dgm:cxn modelId="{4FC356C6-CF9F-4184-BA4B-5C018860B5E2}" type="presParOf" srcId="{30A9E1BF-F177-4826-83FC-D5B190D6A5F5}" destId="{35758D48-0B83-4E99-841D-243DA1FC5793}" srcOrd="0" destOrd="0" presId="urn:microsoft.com/office/officeart/2005/8/layout/vList3#3"/>
    <dgm:cxn modelId="{E927B5FB-56A8-4192-92EB-D574E33B54C1}" type="presParOf" srcId="{30A9E1BF-F177-4826-83FC-D5B190D6A5F5}" destId="{4961ECBA-01C4-4726-84BF-30B830FE1142}" srcOrd="1" destOrd="0" presId="urn:microsoft.com/office/officeart/2005/8/layout/vList3#3"/>
    <dgm:cxn modelId="{B23733E9-829F-4A07-9121-84C14DBA190B}" type="presParOf" srcId="{72B907DC-9B1A-486B-877C-B39B38A13CBC}" destId="{8CA01C69-C2A2-473B-B5D8-10A697E54E48}" srcOrd="3" destOrd="0" presId="urn:microsoft.com/office/officeart/2005/8/layout/vList3#3"/>
    <dgm:cxn modelId="{60AE3A14-ADA7-493E-B238-5BB0FDEC45D1}" type="presParOf" srcId="{72B907DC-9B1A-486B-877C-B39B38A13CBC}" destId="{41D41F8E-4847-48D4-835E-76534BF3C5DB}" srcOrd="4" destOrd="0" presId="urn:microsoft.com/office/officeart/2005/8/layout/vList3#3"/>
    <dgm:cxn modelId="{2430449B-D584-492F-8951-1DDD81CD4288}" type="presParOf" srcId="{41D41F8E-4847-48D4-835E-76534BF3C5DB}" destId="{99DD5FC6-26BA-4E68-9C6D-3E0AF898A55F}" srcOrd="0" destOrd="0" presId="urn:microsoft.com/office/officeart/2005/8/layout/vList3#3"/>
    <dgm:cxn modelId="{01386C00-2A6F-44E5-9B21-D4E99D7EBD87}" type="presParOf" srcId="{41D41F8E-4847-48D4-835E-76534BF3C5DB}" destId="{A04D7ED0-3B2E-439B-97A9-6931CC6BF41D}" srcOrd="1" destOrd="0" presId="urn:microsoft.com/office/officeart/2005/8/layout/vList3#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EBCCEA-D559-4EB6-8CE3-C251FDEDE9DA}" type="doc">
      <dgm:prSet loTypeId="urn:microsoft.com/office/officeart/2005/8/layout/vList3#4" loCatId="list" qsTypeId="urn:microsoft.com/office/officeart/2005/8/quickstyle/simple3" qsCatId="simple" csTypeId="urn:microsoft.com/office/officeart/2005/8/colors/colorful3" csCatId="colorful" phldr="1"/>
      <dgm:spPr/>
      <dgm:t>
        <a:bodyPr/>
        <a:lstStyle/>
        <a:p>
          <a:endParaRPr lang="ru-RU"/>
        </a:p>
      </dgm:t>
    </dgm:pt>
    <dgm:pt modelId="{8D5BDAEF-A83D-4665-B5A4-D8B40B59D3FA}">
      <dgm:prSet phldrT="[Текст]" custT="1"/>
      <dgm:spPr>
        <a:solidFill>
          <a:schemeClr val="bg1"/>
        </a:solidFill>
        <a:ln>
          <a:solidFill>
            <a:schemeClr val="accent1"/>
          </a:solidFill>
        </a:ln>
      </dgm:spPr>
      <dgm:t>
        <a:bodyPr/>
        <a:lstStyle/>
        <a:p>
          <a:r>
            <a:rPr lang="kk-KZ" sz="1000" b="1" dirty="0" smtClean="0">
              <a:solidFill>
                <a:schemeClr val="accent1">
                  <a:lumMod val="50000"/>
                </a:schemeClr>
              </a:solidFill>
              <a:latin typeface="Times New Roman" pitchFamily="18" charset="0"/>
              <a:cs typeface="Times New Roman" pitchFamily="18" charset="0"/>
            </a:rPr>
            <a:t>КФ </a:t>
          </a:r>
          <a:r>
            <a:rPr lang="en-US" sz="1000" b="1" dirty="0" smtClean="0">
              <a:solidFill>
                <a:schemeClr val="accent1">
                  <a:lumMod val="50000"/>
                </a:schemeClr>
              </a:solidFill>
              <a:latin typeface="Times New Roman" pitchFamily="18" charset="0"/>
              <a:cs typeface="Times New Roman" pitchFamily="18" charset="0"/>
            </a:rPr>
            <a:t>UMC </a:t>
          </a:r>
          <a:r>
            <a:rPr lang="kk-KZ" sz="1000" b="1" dirty="0" smtClean="0">
              <a:solidFill>
                <a:schemeClr val="accent1">
                  <a:lumMod val="50000"/>
                </a:schemeClr>
              </a:solidFill>
              <a:latin typeface="Times New Roman" pitchFamily="18" charset="0"/>
              <a:cs typeface="Times New Roman" pitchFamily="18" charset="0"/>
            </a:rPr>
            <a:t> г.Нур-Султан</a:t>
          </a:r>
        </a:p>
        <a:p>
          <a:r>
            <a:rPr lang="kk-KZ" sz="1000" b="1" dirty="0" smtClean="0">
              <a:latin typeface="Times New Roman" pitchFamily="18" charset="0"/>
              <a:cs typeface="Times New Roman" pitchFamily="18" charset="0"/>
            </a:rPr>
            <a:t>Нефрологические для детей-62/57</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Онкологические для детей -27/12</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Хирургические для детей-60/55</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Неврологические для детей -50/45</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Ортопедические для детей-51/55</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Урологические для детей -38/44</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Ревмоталагические для детей-122/100</a:t>
          </a:r>
        </a:p>
        <a:p>
          <a:r>
            <a:rPr lang="kk-KZ" sz="1000" b="1" dirty="0" smtClean="0">
              <a:latin typeface="Times New Roman" pitchFamily="18" charset="0"/>
              <a:cs typeface="Times New Roman" pitchFamily="18" charset="0"/>
            </a:rPr>
            <a:t>Хирургические для новорожденных-5/2 </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Гастроэнтерологгическое для детей -30/21</a:t>
          </a:r>
        </a:p>
        <a:p>
          <a:r>
            <a:rPr lang="kk-KZ" sz="1000" b="1" dirty="0" smtClean="0">
              <a:latin typeface="Times New Roman" pitchFamily="18" charset="0"/>
              <a:cs typeface="Times New Roman" pitchFamily="18" charset="0"/>
            </a:rPr>
            <a:t>Эндокринологические для детей- 24/18</a:t>
          </a:r>
        </a:p>
        <a:p>
          <a:r>
            <a:rPr lang="kk-KZ" sz="1000" b="1" dirty="0" smtClean="0">
              <a:latin typeface="Times New Roman" pitchFamily="18" charset="0"/>
              <a:cs typeface="Times New Roman" pitchFamily="18" charset="0"/>
            </a:rPr>
            <a:t>Гематологичесие  для детей -3/2</a:t>
          </a:r>
        </a:p>
        <a:p>
          <a:r>
            <a:rPr lang="kk-KZ" sz="1000" b="1" dirty="0" smtClean="0">
              <a:latin typeface="Times New Roman" pitchFamily="18" charset="0"/>
              <a:cs typeface="Times New Roman" pitchFamily="18" charset="0"/>
            </a:rPr>
            <a:t>Трансплантология для детей -2/4</a:t>
          </a:r>
          <a:endParaRPr lang="ru-RU" sz="1000" dirty="0">
            <a:latin typeface="Times New Roman" pitchFamily="18" charset="0"/>
            <a:cs typeface="Times New Roman" pitchFamily="18" charset="0"/>
          </a:endParaRPr>
        </a:p>
      </dgm:t>
    </dgm:pt>
    <dgm:pt modelId="{96BC32F8-C753-4D17-A4AA-93DD3439A2B5}" type="parTrans" cxnId="{1A529751-465F-4E42-AA76-6BD96E642F15}">
      <dgm:prSet/>
      <dgm:spPr/>
      <dgm:t>
        <a:bodyPr/>
        <a:lstStyle/>
        <a:p>
          <a:endParaRPr lang="ru-RU"/>
        </a:p>
      </dgm:t>
    </dgm:pt>
    <dgm:pt modelId="{C77503EB-7398-4BC4-B430-2674074FFD85}" type="sibTrans" cxnId="{1A529751-465F-4E42-AA76-6BD96E642F15}">
      <dgm:prSet/>
      <dgm:spPr/>
      <dgm:t>
        <a:bodyPr/>
        <a:lstStyle/>
        <a:p>
          <a:endParaRPr lang="ru-RU"/>
        </a:p>
      </dgm:t>
    </dgm:pt>
    <dgm:pt modelId="{9D3D808B-5D1D-44F5-AE1E-90408E05D630}">
      <dgm:prSet phldrT="[Текст]" custT="1"/>
      <dgm:spPr>
        <a:solidFill>
          <a:schemeClr val="bg1"/>
        </a:solidFill>
        <a:ln>
          <a:solidFill>
            <a:schemeClr val="accent1"/>
          </a:solidFill>
        </a:ln>
      </dgm:spPr>
      <dgm:t>
        <a:bodyPr/>
        <a:lstStyle/>
        <a:p>
          <a:r>
            <a:rPr lang="kk-KZ" sz="1100" b="1" dirty="0" smtClean="0">
              <a:solidFill>
                <a:schemeClr val="accent1">
                  <a:lumMod val="50000"/>
                </a:schemeClr>
              </a:solidFill>
              <a:latin typeface="Times New Roman" pitchFamily="18" charset="0"/>
              <a:cs typeface="Times New Roman" pitchFamily="18" charset="0"/>
            </a:rPr>
            <a:t>ННКЦ г.Нур-Султан</a:t>
          </a:r>
        </a:p>
        <a:p>
          <a:r>
            <a:rPr lang="kk-KZ" sz="1100" b="1" dirty="0" smtClean="0">
              <a:solidFill>
                <a:schemeClr val="tx1"/>
              </a:solidFill>
              <a:latin typeface="Times New Roman" pitchFamily="18" charset="0"/>
              <a:cs typeface="Times New Roman" pitchFamily="18" charset="0"/>
            </a:rPr>
            <a:t>Кардиология  для детей – 66/66</a:t>
          </a:r>
        </a:p>
        <a:p>
          <a:r>
            <a:rPr lang="kk-KZ" sz="1100" b="1" dirty="0" smtClean="0">
              <a:solidFill>
                <a:schemeClr val="tx1"/>
              </a:solidFill>
              <a:latin typeface="Times New Roman" pitchFamily="18" charset="0"/>
              <a:cs typeface="Times New Roman" pitchFamily="18" charset="0"/>
            </a:rPr>
            <a:t>Кардиохирургия  для детей –32/19</a:t>
          </a:r>
          <a:endParaRPr lang="kk-KZ" sz="1100" b="1" dirty="0" smtClean="0">
            <a:solidFill>
              <a:schemeClr val="accent1"/>
            </a:solidFill>
          </a:endParaRPr>
        </a:p>
      </dgm:t>
    </dgm:pt>
    <dgm:pt modelId="{63F12C52-58C0-41DC-8B52-933ED1F46D44}" type="parTrans" cxnId="{23CD3E7A-063A-4287-88D8-A34093334210}">
      <dgm:prSet/>
      <dgm:spPr/>
      <dgm:t>
        <a:bodyPr/>
        <a:lstStyle/>
        <a:p>
          <a:endParaRPr lang="ru-RU"/>
        </a:p>
      </dgm:t>
    </dgm:pt>
    <dgm:pt modelId="{08F808D3-DA82-4161-A293-F71D075C55EE}" type="sibTrans" cxnId="{23CD3E7A-063A-4287-88D8-A34093334210}">
      <dgm:prSet/>
      <dgm:spPr/>
      <dgm:t>
        <a:bodyPr/>
        <a:lstStyle/>
        <a:p>
          <a:endParaRPr lang="ru-RU"/>
        </a:p>
      </dgm:t>
    </dgm:pt>
    <dgm:pt modelId="{D2C90C48-C8D2-41FC-B9F8-2EBA0023CA4F}">
      <dgm:prSet custT="1"/>
      <dgm:spPr>
        <a:solidFill>
          <a:schemeClr val="bg1"/>
        </a:solidFill>
        <a:ln>
          <a:solidFill>
            <a:schemeClr val="accent1"/>
          </a:solidFill>
        </a:ln>
      </dgm:spPr>
      <dgm:t>
        <a:bodyPr/>
        <a:lstStyle/>
        <a:p>
          <a:r>
            <a:rPr lang="kk-KZ" sz="1100" b="1" dirty="0" smtClean="0">
              <a:solidFill>
                <a:schemeClr val="accent1">
                  <a:lumMod val="50000"/>
                </a:schemeClr>
              </a:solidFill>
              <a:latin typeface="Times New Roman" pitchFamily="18" charset="0"/>
              <a:cs typeface="Times New Roman" pitchFamily="18" charset="0"/>
            </a:rPr>
            <a:t>НЦН г.Нур-Султан</a:t>
          </a:r>
        </a:p>
        <a:p>
          <a:r>
            <a:rPr lang="kk-KZ" sz="1100" b="1" dirty="0" smtClean="0">
              <a:latin typeface="Times New Roman" pitchFamily="18" charset="0"/>
              <a:cs typeface="Times New Roman" pitchFamily="18" charset="0"/>
            </a:rPr>
            <a:t>     Нейрохирургические для детей -22/27</a:t>
          </a:r>
          <a:endParaRPr lang="ru-RU" sz="1100" dirty="0">
            <a:solidFill>
              <a:schemeClr val="accent1">
                <a:lumMod val="50000"/>
              </a:schemeClr>
            </a:solidFill>
            <a:latin typeface="Times New Roman" pitchFamily="18" charset="0"/>
            <a:cs typeface="Times New Roman" pitchFamily="18" charset="0"/>
          </a:endParaRPr>
        </a:p>
      </dgm:t>
    </dgm:pt>
    <dgm:pt modelId="{46A70361-7BE3-43CB-8A09-9F286E0308A7}" type="parTrans" cxnId="{64E5328F-A80D-49CC-9983-7FAE3FD88D4C}">
      <dgm:prSet/>
      <dgm:spPr/>
      <dgm:t>
        <a:bodyPr/>
        <a:lstStyle/>
        <a:p>
          <a:endParaRPr lang="ru-RU"/>
        </a:p>
      </dgm:t>
    </dgm:pt>
    <dgm:pt modelId="{2A315A68-3136-4D23-B843-68FD8FB59073}" type="sibTrans" cxnId="{64E5328F-A80D-49CC-9983-7FAE3FD88D4C}">
      <dgm:prSet/>
      <dgm:spPr/>
      <dgm:t>
        <a:bodyPr/>
        <a:lstStyle/>
        <a:p>
          <a:endParaRPr lang="ru-RU"/>
        </a:p>
      </dgm:t>
    </dgm:pt>
    <dgm:pt modelId="{F17CE3A8-0EDE-4885-BBE9-0EEE68693642}">
      <dgm:prSet/>
      <dgm:spPr>
        <a:solidFill>
          <a:schemeClr val="bg1"/>
        </a:solidFill>
        <a:ln>
          <a:solidFill>
            <a:schemeClr val="accent1"/>
          </a:solidFill>
        </a:ln>
      </dgm:spPr>
      <dgm:t>
        <a:bodyPr/>
        <a:lstStyle/>
        <a:p>
          <a:r>
            <a:rPr lang="kk-KZ" b="1" dirty="0" smtClean="0">
              <a:solidFill>
                <a:schemeClr val="accent1">
                  <a:lumMod val="50000"/>
                </a:schemeClr>
              </a:solidFill>
              <a:latin typeface="Times New Roman" pitchFamily="18" charset="0"/>
              <a:cs typeface="Times New Roman" pitchFamily="18" charset="0"/>
            </a:rPr>
            <a:t>ННМЦ г.Нур-Султан</a:t>
          </a:r>
        </a:p>
        <a:p>
          <a:r>
            <a:rPr lang="kk-KZ" b="1" dirty="0" smtClean="0">
              <a:solidFill>
                <a:schemeClr val="tx1"/>
              </a:solidFill>
              <a:latin typeface="Times New Roman" pitchFamily="18" charset="0"/>
              <a:cs typeface="Times New Roman" pitchFamily="18" charset="0"/>
            </a:rPr>
            <a:t>Кардиохирургические для детей – 5/0</a:t>
          </a:r>
        </a:p>
        <a:p>
          <a:r>
            <a:rPr lang="kk-KZ" b="1" dirty="0" smtClean="0">
              <a:solidFill>
                <a:schemeClr val="tx1"/>
              </a:solidFill>
              <a:latin typeface="Times New Roman" pitchFamily="18" charset="0"/>
              <a:cs typeface="Times New Roman" pitchFamily="18" charset="0"/>
            </a:rPr>
            <a:t>Кардиологическое для детей- 14/10</a:t>
          </a:r>
          <a:endParaRPr lang="ru-RU" dirty="0">
            <a:solidFill>
              <a:schemeClr val="tx1"/>
            </a:solidFill>
            <a:latin typeface="Times New Roman" pitchFamily="18" charset="0"/>
            <a:cs typeface="Times New Roman" pitchFamily="18" charset="0"/>
          </a:endParaRPr>
        </a:p>
      </dgm:t>
    </dgm:pt>
    <dgm:pt modelId="{6B5BB07E-29C9-4133-AE0E-18700B1F8502}" type="parTrans" cxnId="{C7C33AC4-C712-4EE9-9870-BCB912046739}">
      <dgm:prSet/>
      <dgm:spPr/>
      <dgm:t>
        <a:bodyPr/>
        <a:lstStyle/>
        <a:p>
          <a:endParaRPr lang="ru-RU"/>
        </a:p>
      </dgm:t>
    </dgm:pt>
    <dgm:pt modelId="{119D588C-D825-455E-A492-DBC702FAFB77}" type="sibTrans" cxnId="{C7C33AC4-C712-4EE9-9870-BCB912046739}">
      <dgm:prSet/>
      <dgm:spPr/>
      <dgm:t>
        <a:bodyPr/>
        <a:lstStyle/>
        <a:p>
          <a:endParaRPr lang="ru-RU"/>
        </a:p>
      </dgm:t>
    </dgm:pt>
    <dgm:pt modelId="{CB0D5C2A-0E73-45C2-B1F6-88256083BBA8}" type="pres">
      <dgm:prSet presAssocID="{ABEBCCEA-D559-4EB6-8CE3-C251FDEDE9DA}" presName="linearFlow" presStyleCnt="0">
        <dgm:presLayoutVars>
          <dgm:dir/>
          <dgm:resizeHandles val="exact"/>
        </dgm:presLayoutVars>
      </dgm:prSet>
      <dgm:spPr/>
      <dgm:t>
        <a:bodyPr/>
        <a:lstStyle/>
        <a:p>
          <a:endParaRPr lang="ru-RU"/>
        </a:p>
      </dgm:t>
    </dgm:pt>
    <dgm:pt modelId="{6C82F7BF-11DB-4002-83EB-E8DBFD8D9389}" type="pres">
      <dgm:prSet presAssocID="{8D5BDAEF-A83D-4665-B5A4-D8B40B59D3FA}" presName="composite" presStyleCnt="0"/>
      <dgm:spPr/>
    </dgm:pt>
    <dgm:pt modelId="{8B4F118B-FD2E-4384-B07D-F6FF8E965CDD}" type="pres">
      <dgm:prSet presAssocID="{8D5BDAEF-A83D-4665-B5A4-D8B40B59D3FA}" presName="imgShp" presStyleLbl="fgImgPlace1" presStyleIdx="0" presStyleCnt="4" custScaleX="165204" custScaleY="171325" custLinFactNeighborX="-7784" custLinFactNeighborY="9187"/>
      <dgm:spPr>
        <a:blipFill rotWithShape="0">
          <a:blip xmlns:r="http://schemas.openxmlformats.org/officeDocument/2006/relationships" r:embed="rId1"/>
          <a:stretch>
            <a:fillRect/>
          </a:stretch>
        </a:blipFill>
      </dgm:spPr>
    </dgm:pt>
    <dgm:pt modelId="{36E25B57-B41C-4CB1-B8A2-604192468028}" type="pres">
      <dgm:prSet presAssocID="{8D5BDAEF-A83D-4665-B5A4-D8B40B59D3FA}" presName="txShp" presStyleLbl="node1" presStyleIdx="0" presStyleCnt="4" custScaleX="128875" custScaleY="385416" custLinFactNeighborX="441" custLinFactNeighborY="-345">
        <dgm:presLayoutVars>
          <dgm:bulletEnabled val="1"/>
        </dgm:presLayoutVars>
      </dgm:prSet>
      <dgm:spPr/>
      <dgm:t>
        <a:bodyPr/>
        <a:lstStyle/>
        <a:p>
          <a:endParaRPr lang="ru-RU"/>
        </a:p>
      </dgm:t>
    </dgm:pt>
    <dgm:pt modelId="{3E821C70-3A45-4FA7-B47E-3DB4B6FBCFB5}" type="pres">
      <dgm:prSet presAssocID="{C77503EB-7398-4BC4-B430-2674074FFD85}" presName="spacing" presStyleCnt="0"/>
      <dgm:spPr/>
    </dgm:pt>
    <dgm:pt modelId="{D6384A17-0CA3-4D98-B0C9-527B199977C5}" type="pres">
      <dgm:prSet presAssocID="{9D3D808B-5D1D-44F5-AE1E-90408E05D630}" presName="composite" presStyleCnt="0"/>
      <dgm:spPr/>
    </dgm:pt>
    <dgm:pt modelId="{416F57DD-BCC5-48D8-A2D3-94FE8C76E079}" type="pres">
      <dgm:prSet presAssocID="{9D3D808B-5D1D-44F5-AE1E-90408E05D630}" presName="imgShp" presStyleLbl="fgImgPlace1" presStyleIdx="1" presStyleCnt="4" custScaleX="148540" custScaleY="115321" custLinFactNeighborX="-29820" custLinFactNeighborY="22399"/>
      <dgm:spPr>
        <a:blipFill rotWithShape="0">
          <a:blip xmlns:r="http://schemas.openxmlformats.org/officeDocument/2006/relationships" r:embed="rId2"/>
          <a:stretch>
            <a:fillRect/>
          </a:stretch>
        </a:blipFill>
      </dgm:spPr>
    </dgm:pt>
    <dgm:pt modelId="{340E6278-0C78-44EB-A839-7625FBA9D1DD}" type="pres">
      <dgm:prSet presAssocID="{9D3D808B-5D1D-44F5-AE1E-90408E05D630}" presName="txShp" presStyleLbl="node1" presStyleIdx="1" presStyleCnt="4" custScaleX="127803" custScaleY="119237" custLinFactNeighborX="1496" custLinFactNeighborY="21997">
        <dgm:presLayoutVars>
          <dgm:bulletEnabled val="1"/>
        </dgm:presLayoutVars>
      </dgm:prSet>
      <dgm:spPr/>
      <dgm:t>
        <a:bodyPr/>
        <a:lstStyle/>
        <a:p>
          <a:endParaRPr lang="ru-RU"/>
        </a:p>
      </dgm:t>
    </dgm:pt>
    <dgm:pt modelId="{B8CA177B-9DBE-4396-9ED8-779DF5CD629B}" type="pres">
      <dgm:prSet presAssocID="{08F808D3-DA82-4161-A293-F71D075C55EE}" presName="spacing" presStyleCnt="0"/>
      <dgm:spPr/>
    </dgm:pt>
    <dgm:pt modelId="{7742E48D-5E2F-4317-ADE2-2EECBB25B75E}" type="pres">
      <dgm:prSet presAssocID="{D2C90C48-C8D2-41FC-B9F8-2EBA0023CA4F}" presName="composite" presStyleCnt="0"/>
      <dgm:spPr/>
    </dgm:pt>
    <dgm:pt modelId="{ACF49F37-D148-4EEE-94B7-71D01AC16B57}" type="pres">
      <dgm:prSet presAssocID="{D2C90C48-C8D2-41FC-B9F8-2EBA0023CA4F}" presName="imgShp" presStyleLbl="fgImgPlace1" presStyleIdx="2" presStyleCnt="4" custScaleX="147878" custScaleY="141118" custLinFactNeighborX="-23163" custLinFactNeighborY="12686"/>
      <dgm:spPr>
        <a:blipFill rotWithShape="0">
          <a:blip xmlns:r="http://schemas.openxmlformats.org/officeDocument/2006/relationships" r:embed="rId3"/>
          <a:stretch>
            <a:fillRect/>
          </a:stretch>
        </a:blipFill>
      </dgm:spPr>
    </dgm:pt>
    <dgm:pt modelId="{8F759C9D-C60E-4F92-A2B3-C8B7954EDEE1}" type="pres">
      <dgm:prSet presAssocID="{D2C90C48-C8D2-41FC-B9F8-2EBA0023CA4F}" presName="txShp" presStyleLbl="node1" presStyleIdx="2" presStyleCnt="4" custScaleX="123757" custScaleY="49545" custLinFactNeighborX="3255" custLinFactNeighborY="15602">
        <dgm:presLayoutVars>
          <dgm:bulletEnabled val="1"/>
        </dgm:presLayoutVars>
      </dgm:prSet>
      <dgm:spPr/>
      <dgm:t>
        <a:bodyPr/>
        <a:lstStyle/>
        <a:p>
          <a:endParaRPr lang="ru-RU"/>
        </a:p>
      </dgm:t>
    </dgm:pt>
    <dgm:pt modelId="{53BACF5B-9D66-484A-8E9F-2F5DAE9D629E}" type="pres">
      <dgm:prSet presAssocID="{2A315A68-3136-4D23-B843-68FD8FB59073}" presName="spacing" presStyleCnt="0"/>
      <dgm:spPr/>
    </dgm:pt>
    <dgm:pt modelId="{DB197686-F80C-4CD1-A85D-2BEBB6C146EB}" type="pres">
      <dgm:prSet presAssocID="{F17CE3A8-0EDE-4885-BBE9-0EEE68693642}" presName="composite" presStyleCnt="0"/>
      <dgm:spPr/>
    </dgm:pt>
    <dgm:pt modelId="{BE1411F3-BED5-4CAE-9926-085F15FAE5AC}" type="pres">
      <dgm:prSet presAssocID="{F17CE3A8-0EDE-4885-BBE9-0EEE68693642}" presName="imgShp" presStyleLbl="fgImgPlace1" presStyleIdx="3" presStyleCnt="4" custScaleX="158218" custScaleY="134049" custLinFactNeighborX="-22771" custLinFactNeighborY="-8630"/>
      <dgm:spPr>
        <a:blipFill rotWithShape="0">
          <a:blip xmlns:r="http://schemas.openxmlformats.org/officeDocument/2006/relationships" r:embed="rId4"/>
          <a:stretch>
            <a:fillRect/>
          </a:stretch>
        </a:blipFill>
      </dgm:spPr>
    </dgm:pt>
    <dgm:pt modelId="{C55BBBAF-5A71-43DC-A743-CDE495F55A3B}" type="pres">
      <dgm:prSet presAssocID="{F17CE3A8-0EDE-4885-BBE9-0EEE68693642}" presName="txShp" presStyleLbl="node1" presStyleIdx="3" presStyleCnt="4" custScaleX="123757" custScaleY="80986" custLinFactNeighborX="3953" custLinFactNeighborY="-6948">
        <dgm:presLayoutVars>
          <dgm:bulletEnabled val="1"/>
        </dgm:presLayoutVars>
      </dgm:prSet>
      <dgm:spPr/>
      <dgm:t>
        <a:bodyPr/>
        <a:lstStyle/>
        <a:p>
          <a:endParaRPr lang="ru-RU"/>
        </a:p>
      </dgm:t>
    </dgm:pt>
  </dgm:ptLst>
  <dgm:cxnLst>
    <dgm:cxn modelId="{C7C33AC4-C712-4EE9-9870-BCB912046739}" srcId="{ABEBCCEA-D559-4EB6-8CE3-C251FDEDE9DA}" destId="{F17CE3A8-0EDE-4885-BBE9-0EEE68693642}" srcOrd="3" destOrd="0" parTransId="{6B5BB07E-29C9-4133-AE0E-18700B1F8502}" sibTransId="{119D588C-D825-455E-A492-DBC702FAFB77}"/>
    <dgm:cxn modelId="{F333666B-78CF-4FC1-9D5D-B08098FF27A0}" type="presOf" srcId="{ABEBCCEA-D559-4EB6-8CE3-C251FDEDE9DA}" destId="{CB0D5C2A-0E73-45C2-B1F6-88256083BBA8}" srcOrd="0" destOrd="0" presId="urn:microsoft.com/office/officeart/2005/8/layout/vList3#4"/>
    <dgm:cxn modelId="{01DB8D4C-FA6F-4323-A571-3705EB1670FF}" type="presOf" srcId="{D2C90C48-C8D2-41FC-B9F8-2EBA0023CA4F}" destId="{8F759C9D-C60E-4F92-A2B3-C8B7954EDEE1}" srcOrd="0" destOrd="0" presId="urn:microsoft.com/office/officeart/2005/8/layout/vList3#4"/>
    <dgm:cxn modelId="{1EEDBE13-6F6D-4764-8294-49D882DA43D2}" type="presOf" srcId="{F17CE3A8-0EDE-4885-BBE9-0EEE68693642}" destId="{C55BBBAF-5A71-43DC-A743-CDE495F55A3B}" srcOrd="0" destOrd="0" presId="urn:microsoft.com/office/officeart/2005/8/layout/vList3#4"/>
    <dgm:cxn modelId="{E0B91EAA-2A29-4042-A24B-BAFAB17F09BB}" type="presOf" srcId="{9D3D808B-5D1D-44F5-AE1E-90408E05D630}" destId="{340E6278-0C78-44EB-A839-7625FBA9D1DD}" srcOrd="0" destOrd="0" presId="urn:microsoft.com/office/officeart/2005/8/layout/vList3#4"/>
    <dgm:cxn modelId="{23CD3E7A-063A-4287-88D8-A34093334210}" srcId="{ABEBCCEA-D559-4EB6-8CE3-C251FDEDE9DA}" destId="{9D3D808B-5D1D-44F5-AE1E-90408E05D630}" srcOrd="1" destOrd="0" parTransId="{63F12C52-58C0-41DC-8B52-933ED1F46D44}" sibTransId="{08F808D3-DA82-4161-A293-F71D075C55EE}"/>
    <dgm:cxn modelId="{64E5328F-A80D-49CC-9983-7FAE3FD88D4C}" srcId="{ABEBCCEA-D559-4EB6-8CE3-C251FDEDE9DA}" destId="{D2C90C48-C8D2-41FC-B9F8-2EBA0023CA4F}" srcOrd="2" destOrd="0" parTransId="{46A70361-7BE3-43CB-8A09-9F286E0308A7}" sibTransId="{2A315A68-3136-4D23-B843-68FD8FB59073}"/>
    <dgm:cxn modelId="{1A529751-465F-4E42-AA76-6BD96E642F15}" srcId="{ABEBCCEA-D559-4EB6-8CE3-C251FDEDE9DA}" destId="{8D5BDAEF-A83D-4665-B5A4-D8B40B59D3FA}" srcOrd="0" destOrd="0" parTransId="{96BC32F8-C753-4D17-A4AA-93DD3439A2B5}" sibTransId="{C77503EB-7398-4BC4-B430-2674074FFD85}"/>
    <dgm:cxn modelId="{CBE1C97B-C9F0-4FC5-B6D2-C4321708D543}" type="presOf" srcId="{8D5BDAEF-A83D-4665-B5A4-D8B40B59D3FA}" destId="{36E25B57-B41C-4CB1-B8A2-604192468028}" srcOrd="0" destOrd="0" presId="urn:microsoft.com/office/officeart/2005/8/layout/vList3#4"/>
    <dgm:cxn modelId="{0A3B49D5-211E-45B6-BBA1-5623FF380029}" type="presParOf" srcId="{CB0D5C2A-0E73-45C2-B1F6-88256083BBA8}" destId="{6C82F7BF-11DB-4002-83EB-E8DBFD8D9389}" srcOrd="0" destOrd="0" presId="urn:microsoft.com/office/officeart/2005/8/layout/vList3#4"/>
    <dgm:cxn modelId="{D0694684-4727-4969-AD6D-F7FEF14D6424}" type="presParOf" srcId="{6C82F7BF-11DB-4002-83EB-E8DBFD8D9389}" destId="{8B4F118B-FD2E-4384-B07D-F6FF8E965CDD}" srcOrd="0" destOrd="0" presId="urn:microsoft.com/office/officeart/2005/8/layout/vList3#4"/>
    <dgm:cxn modelId="{363EA9D5-2B6A-49FE-A073-EFDE8E0010E0}" type="presParOf" srcId="{6C82F7BF-11DB-4002-83EB-E8DBFD8D9389}" destId="{36E25B57-B41C-4CB1-B8A2-604192468028}" srcOrd="1" destOrd="0" presId="urn:microsoft.com/office/officeart/2005/8/layout/vList3#4"/>
    <dgm:cxn modelId="{02DBD00F-1F9E-4DF8-8007-402ABF8B437A}" type="presParOf" srcId="{CB0D5C2A-0E73-45C2-B1F6-88256083BBA8}" destId="{3E821C70-3A45-4FA7-B47E-3DB4B6FBCFB5}" srcOrd="1" destOrd="0" presId="urn:microsoft.com/office/officeart/2005/8/layout/vList3#4"/>
    <dgm:cxn modelId="{EBE41542-9590-48FB-82BB-87586D68A22E}" type="presParOf" srcId="{CB0D5C2A-0E73-45C2-B1F6-88256083BBA8}" destId="{D6384A17-0CA3-4D98-B0C9-527B199977C5}" srcOrd="2" destOrd="0" presId="urn:microsoft.com/office/officeart/2005/8/layout/vList3#4"/>
    <dgm:cxn modelId="{DA6ACD9D-2115-4391-A6A6-6BAC3A0C9E70}" type="presParOf" srcId="{D6384A17-0CA3-4D98-B0C9-527B199977C5}" destId="{416F57DD-BCC5-48D8-A2D3-94FE8C76E079}" srcOrd="0" destOrd="0" presId="urn:microsoft.com/office/officeart/2005/8/layout/vList3#4"/>
    <dgm:cxn modelId="{01D4FC3A-0AE2-4ECD-8775-96D89FD68FEC}" type="presParOf" srcId="{D6384A17-0CA3-4D98-B0C9-527B199977C5}" destId="{340E6278-0C78-44EB-A839-7625FBA9D1DD}" srcOrd="1" destOrd="0" presId="urn:microsoft.com/office/officeart/2005/8/layout/vList3#4"/>
    <dgm:cxn modelId="{90D452B2-2C7C-4068-A893-5B413FBEA3AF}" type="presParOf" srcId="{CB0D5C2A-0E73-45C2-B1F6-88256083BBA8}" destId="{B8CA177B-9DBE-4396-9ED8-779DF5CD629B}" srcOrd="3" destOrd="0" presId="urn:microsoft.com/office/officeart/2005/8/layout/vList3#4"/>
    <dgm:cxn modelId="{CCBF8328-8026-4378-8361-1B82B511B3BD}" type="presParOf" srcId="{CB0D5C2A-0E73-45C2-B1F6-88256083BBA8}" destId="{7742E48D-5E2F-4317-ADE2-2EECBB25B75E}" srcOrd="4" destOrd="0" presId="urn:microsoft.com/office/officeart/2005/8/layout/vList3#4"/>
    <dgm:cxn modelId="{1A2C8A1A-0DC2-4DAD-AEDE-295F1E1A94FB}" type="presParOf" srcId="{7742E48D-5E2F-4317-ADE2-2EECBB25B75E}" destId="{ACF49F37-D148-4EEE-94B7-71D01AC16B57}" srcOrd="0" destOrd="0" presId="urn:microsoft.com/office/officeart/2005/8/layout/vList3#4"/>
    <dgm:cxn modelId="{30FAC8F2-3EB6-4AEB-AF83-FC8CF8B59FF2}" type="presParOf" srcId="{7742E48D-5E2F-4317-ADE2-2EECBB25B75E}" destId="{8F759C9D-C60E-4F92-A2B3-C8B7954EDEE1}" srcOrd="1" destOrd="0" presId="urn:microsoft.com/office/officeart/2005/8/layout/vList3#4"/>
    <dgm:cxn modelId="{ED90021D-6C04-41E1-BB7F-EEB02C8ECAB2}" type="presParOf" srcId="{CB0D5C2A-0E73-45C2-B1F6-88256083BBA8}" destId="{53BACF5B-9D66-484A-8E9F-2F5DAE9D629E}" srcOrd="5" destOrd="0" presId="urn:microsoft.com/office/officeart/2005/8/layout/vList3#4"/>
    <dgm:cxn modelId="{4EC953F8-8072-4B89-B5D8-77AC95FD3364}" type="presParOf" srcId="{CB0D5C2A-0E73-45C2-B1F6-88256083BBA8}" destId="{DB197686-F80C-4CD1-A85D-2BEBB6C146EB}" srcOrd="6" destOrd="0" presId="urn:microsoft.com/office/officeart/2005/8/layout/vList3#4"/>
    <dgm:cxn modelId="{075A2065-FC4A-4BD9-8240-1675C722CE79}" type="presParOf" srcId="{DB197686-F80C-4CD1-A85D-2BEBB6C146EB}" destId="{BE1411F3-BED5-4CAE-9926-085F15FAE5AC}" srcOrd="0" destOrd="0" presId="urn:microsoft.com/office/officeart/2005/8/layout/vList3#4"/>
    <dgm:cxn modelId="{B46E07B0-0FF5-4C6C-803E-DA42A8529BD8}" type="presParOf" srcId="{DB197686-F80C-4CD1-A85D-2BEBB6C146EB}" destId="{C55BBBAF-5A71-43DC-A743-CDE495F55A3B}" srcOrd="1" destOrd="0" presId="urn:microsoft.com/office/officeart/2005/8/layout/vList3#4"/>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33B593-362A-43B3-828C-78706A419772}">
      <dsp:nvSpPr>
        <dsp:cNvPr id="0" name=""/>
        <dsp:cNvSpPr/>
      </dsp:nvSpPr>
      <dsp:spPr>
        <a:xfrm>
          <a:off x="1521327" y="2418"/>
          <a:ext cx="1566133"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100000"/>
            </a:lnSpc>
            <a:spcBef>
              <a:spcPct val="0"/>
            </a:spcBef>
            <a:spcAft>
              <a:spcPct val="35000"/>
            </a:spcAft>
          </a:pPr>
          <a:r>
            <a:rPr lang="kk-KZ" sz="1300" b="1" kern="1200" dirty="0" smtClean="0">
              <a:latin typeface="Times New Roman" pitchFamily="18" charset="0"/>
              <a:cs typeface="Times New Roman" pitchFamily="18" charset="0"/>
            </a:rPr>
            <a:t>Рентген</a:t>
          </a:r>
        </a:p>
        <a:p>
          <a:pPr lvl="0" algn="ctr" defTabSz="577850">
            <a:lnSpc>
              <a:spcPct val="100000"/>
            </a:lnSpc>
            <a:spcBef>
              <a:spcPct val="0"/>
            </a:spcBef>
            <a:spcAft>
              <a:spcPct val="35000"/>
            </a:spcAft>
          </a:pPr>
          <a:r>
            <a:rPr lang="kk-KZ" sz="1300" b="1" kern="1200" dirty="0" smtClean="0">
              <a:latin typeface="Times New Roman" pitchFamily="18" charset="0"/>
              <a:cs typeface="Times New Roman" pitchFamily="18" charset="0"/>
            </a:rPr>
            <a:t>57606/73398</a:t>
          </a:r>
        </a:p>
      </dsp:txBody>
      <dsp:txXfrm>
        <a:off x="1521327" y="2418"/>
        <a:ext cx="1566133" cy="1134542"/>
      </dsp:txXfrm>
    </dsp:sp>
    <dsp:sp modelId="{C4FAAD9B-FD93-444D-89C8-E07993649AD0}">
      <dsp:nvSpPr>
        <dsp:cNvPr id="0" name=""/>
        <dsp:cNvSpPr/>
      </dsp:nvSpPr>
      <dsp:spPr>
        <a:xfrm rot="1800000">
          <a:off x="2969176" y="813771"/>
          <a:ext cx="179176" cy="382908"/>
        </a:xfrm>
        <a:prstGeom prst="rightArrow">
          <a:avLst>
            <a:gd name="adj1" fmla="val 60000"/>
            <a:gd name="adj2" fmla="val 50000"/>
          </a:avLst>
        </a:prstGeom>
        <a:solidFill>
          <a:srgbClr val="008080"/>
        </a:solidFill>
        <a:ln>
          <a:solidFill>
            <a:schemeClr val="accent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800000">
        <a:off x="2969176" y="813771"/>
        <a:ext cx="179176" cy="382908"/>
      </dsp:txXfrm>
    </dsp:sp>
    <dsp:sp modelId="{63E7A8D1-A619-4F2A-A251-C842C8D1507D}">
      <dsp:nvSpPr>
        <dsp:cNvPr id="0" name=""/>
        <dsp:cNvSpPr/>
      </dsp:nvSpPr>
      <dsp:spPr>
        <a:xfrm>
          <a:off x="3079564" y="854223"/>
          <a:ext cx="1400399"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КТ </a:t>
          </a:r>
          <a:r>
            <a:rPr lang="kk-KZ" sz="1400" b="1" kern="1200" dirty="0" smtClean="0">
              <a:latin typeface="Times New Roman" pitchFamily="18" charset="0"/>
              <a:cs typeface="Times New Roman" pitchFamily="18" charset="0"/>
            </a:rPr>
            <a:t>1425/2530</a:t>
          </a:r>
          <a:endParaRPr lang="ru-RU" sz="1300" b="1" kern="1200" dirty="0">
            <a:latin typeface="Times New Roman" pitchFamily="18" charset="0"/>
            <a:cs typeface="Times New Roman" pitchFamily="18" charset="0"/>
          </a:endParaRPr>
        </a:p>
      </dsp:txBody>
      <dsp:txXfrm>
        <a:off x="3079564" y="854223"/>
        <a:ext cx="1400399" cy="1134542"/>
      </dsp:txXfrm>
    </dsp:sp>
    <dsp:sp modelId="{E8667DB7-8966-4945-B37B-6748EBEA9C16}">
      <dsp:nvSpPr>
        <dsp:cNvPr id="0" name=""/>
        <dsp:cNvSpPr/>
      </dsp:nvSpPr>
      <dsp:spPr>
        <a:xfrm rot="5446849">
          <a:off x="3629119" y="2052448"/>
          <a:ext cx="278873" cy="382908"/>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5446849">
        <a:off x="3629119" y="2052448"/>
        <a:ext cx="278873" cy="382908"/>
      </dsp:txXfrm>
    </dsp:sp>
    <dsp:sp modelId="{96513872-F89D-4AB9-8673-71E41BA1BED1}">
      <dsp:nvSpPr>
        <dsp:cNvPr id="0" name=""/>
        <dsp:cNvSpPr/>
      </dsp:nvSpPr>
      <dsp:spPr>
        <a:xfrm>
          <a:off x="3077791" y="2514821"/>
          <a:ext cx="1358682"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УЗИ 9129/16707</a:t>
          </a:r>
          <a:endParaRPr lang="ru-RU" sz="1300" b="1" kern="1200" dirty="0">
            <a:latin typeface="Times New Roman" pitchFamily="18" charset="0"/>
            <a:cs typeface="Times New Roman" pitchFamily="18" charset="0"/>
          </a:endParaRPr>
        </a:p>
      </dsp:txBody>
      <dsp:txXfrm>
        <a:off x="3077791" y="2514821"/>
        <a:ext cx="1358682" cy="1134542"/>
      </dsp:txXfrm>
    </dsp:sp>
    <dsp:sp modelId="{B5D22FCF-9E9F-4240-A00A-AB0BCC6495F0}">
      <dsp:nvSpPr>
        <dsp:cNvPr id="0" name=""/>
        <dsp:cNvSpPr/>
      </dsp:nvSpPr>
      <dsp:spPr>
        <a:xfrm rot="8953165">
          <a:off x="2870539" y="3341511"/>
          <a:ext cx="259326" cy="382908"/>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8953165">
        <a:off x="2870539" y="3341511"/>
        <a:ext cx="259326" cy="382908"/>
      </dsp:txXfrm>
    </dsp:sp>
    <dsp:sp modelId="{1BC89F62-BE8F-4030-92EC-B59AD91E57B6}">
      <dsp:nvSpPr>
        <dsp:cNvPr id="0" name=""/>
        <dsp:cNvSpPr/>
      </dsp:nvSpPr>
      <dsp:spPr>
        <a:xfrm>
          <a:off x="1729079" y="3384951"/>
          <a:ext cx="1134542"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latin typeface="Times New Roman" pitchFamily="18" charset="0"/>
              <a:cs typeface="Times New Roman" pitchFamily="18" charset="0"/>
            </a:rPr>
            <a:t>ФГДС</a:t>
          </a:r>
          <a:r>
            <a:rPr lang="kk-KZ" sz="1300" b="1" kern="1200" dirty="0" smtClean="0">
              <a:latin typeface="Times New Roman" pitchFamily="18" charset="0"/>
              <a:cs typeface="Times New Roman" pitchFamily="18" charset="0"/>
            </a:rPr>
            <a:t> 531/1372</a:t>
          </a:r>
          <a:endParaRPr lang="ru-RU" sz="1300" b="1" kern="1200" dirty="0">
            <a:latin typeface="Times New Roman" pitchFamily="18" charset="0"/>
            <a:cs typeface="Times New Roman" pitchFamily="18" charset="0"/>
          </a:endParaRPr>
        </a:p>
      </dsp:txBody>
      <dsp:txXfrm>
        <a:off x="1729079" y="3384951"/>
        <a:ext cx="1134542" cy="1134542"/>
      </dsp:txXfrm>
    </dsp:sp>
    <dsp:sp modelId="{96185CAB-3529-490C-ABFB-25498AD039F2}">
      <dsp:nvSpPr>
        <dsp:cNvPr id="0" name=""/>
        <dsp:cNvSpPr/>
      </dsp:nvSpPr>
      <dsp:spPr>
        <a:xfrm rot="12564572">
          <a:off x="1515350" y="3382848"/>
          <a:ext cx="221122" cy="382908"/>
        </a:xfrm>
        <a:prstGeom prst="rightArrow">
          <a:avLst>
            <a:gd name="adj1" fmla="val 60000"/>
            <a:gd name="adj2" fmla="val 50000"/>
          </a:avLst>
        </a:prstGeom>
        <a:solidFill>
          <a:srgbClr val="008080"/>
        </a:solidFill>
        <a:ln>
          <a:solidFill>
            <a:schemeClr val="accent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2564572">
        <a:off x="1515350" y="3382848"/>
        <a:ext cx="221122" cy="382908"/>
      </dsp:txXfrm>
    </dsp:sp>
    <dsp:sp modelId="{D1B17BBF-294D-4B58-9D94-BF09139A28D0}">
      <dsp:nvSpPr>
        <dsp:cNvPr id="0" name=""/>
        <dsp:cNvSpPr/>
      </dsp:nvSpPr>
      <dsp:spPr>
        <a:xfrm>
          <a:off x="62641" y="2557833"/>
          <a:ext cx="1532766" cy="113454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ВЭЭГ</a:t>
          </a:r>
        </a:p>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994/590</a:t>
          </a:r>
        </a:p>
      </dsp:txBody>
      <dsp:txXfrm>
        <a:off x="62641" y="2557833"/>
        <a:ext cx="1532766" cy="1134542"/>
      </dsp:txXfrm>
    </dsp:sp>
    <dsp:sp modelId="{992D421D-5F63-4F4F-BE3C-5756770D8F15}">
      <dsp:nvSpPr>
        <dsp:cNvPr id="0" name=""/>
        <dsp:cNvSpPr/>
      </dsp:nvSpPr>
      <dsp:spPr>
        <a:xfrm rot="16246849">
          <a:off x="698171" y="2106310"/>
          <a:ext cx="284257" cy="382908"/>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6246849">
        <a:off x="698171" y="2106310"/>
        <a:ext cx="284257" cy="382908"/>
      </dsp:txXfrm>
    </dsp:sp>
    <dsp:sp modelId="{5E64063C-6511-41BC-A539-7331978F5D5C}">
      <dsp:nvSpPr>
        <dsp:cNvPr id="0" name=""/>
        <dsp:cNvSpPr/>
      </dsp:nvSpPr>
      <dsp:spPr>
        <a:xfrm>
          <a:off x="182367" y="907401"/>
          <a:ext cx="1338578" cy="1114211"/>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kk-KZ" sz="1600" b="1" kern="1200" dirty="0" smtClean="0">
              <a:latin typeface="Times New Roman" pitchFamily="18" charset="0"/>
              <a:cs typeface="Times New Roman" pitchFamily="18" charset="0"/>
            </a:rPr>
            <a:t>МРТ</a:t>
          </a:r>
          <a:r>
            <a:rPr lang="kk-KZ" sz="1400" b="1" kern="1200" dirty="0" smtClean="0">
              <a:latin typeface="Times New Roman" pitchFamily="18" charset="0"/>
              <a:cs typeface="Times New Roman" pitchFamily="18" charset="0"/>
            </a:rPr>
            <a:t> 1243/1964</a:t>
          </a:r>
        </a:p>
      </dsp:txBody>
      <dsp:txXfrm>
        <a:off x="182367" y="907401"/>
        <a:ext cx="1338578" cy="1114211"/>
      </dsp:txXfrm>
    </dsp:sp>
    <dsp:sp modelId="{E36F236A-FF8D-493A-942F-FAF87CC4CBA9}">
      <dsp:nvSpPr>
        <dsp:cNvPr id="0" name=""/>
        <dsp:cNvSpPr/>
      </dsp:nvSpPr>
      <dsp:spPr>
        <a:xfrm rot="19702134">
          <a:off x="1444947" y="846620"/>
          <a:ext cx="198046" cy="382908"/>
        </a:xfrm>
        <a:prstGeom prst="rightArrow">
          <a:avLst>
            <a:gd name="adj1" fmla="val 60000"/>
            <a:gd name="adj2" fmla="val 50000"/>
          </a:avLst>
        </a:prstGeom>
        <a:solidFill>
          <a:srgbClr val="008080"/>
        </a:solidFill>
        <a:ln>
          <a:solidFill>
            <a:srgbClr val="0066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9702134">
        <a:off x="1444947" y="846620"/>
        <a:ext cx="198046" cy="382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E85A3D-D445-492A-AE10-853D9B4520F2}">
      <dsp:nvSpPr>
        <dsp:cNvPr id="0" name=""/>
        <dsp:cNvSpPr/>
      </dsp:nvSpPr>
      <dsp:spPr>
        <a:xfrm>
          <a:off x="2177633" y="-97987"/>
          <a:ext cx="1505220" cy="1220946"/>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itchFamily="18" charset="0"/>
              <a:cs typeface="Times New Roman" pitchFamily="18" charset="0"/>
            </a:rPr>
            <a:t>Биохимия</a:t>
          </a:r>
        </a:p>
        <a:p>
          <a:pPr lvl="0" algn="ctr" defTabSz="533400">
            <a:lnSpc>
              <a:spcPct val="100000"/>
            </a:lnSpc>
            <a:spcBef>
              <a:spcPct val="0"/>
            </a:spcBef>
            <a:spcAft>
              <a:spcPct val="35000"/>
            </a:spcAft>
          </a:pPr>
          <a:r>
            <a:rPr lang="kk-KZ" sz="1200" b="1" i="0" kern="1200" dirty="0" smtClean="0">
              <a:solidFill>
                <a:schemeClr val="tx1"/>
              </a:solidFill>
              <a:latin typeface="Times New Roman" pitchFamily="18" charset="0"/>
              <a:cs typeface="Times New Roman" pitchFamily="18" charset="0"/>
            </a:rPr>
            <a:t>222102/248166</a:t>
          </a:r>
          <a:endParaRPr lang="ru-RU" sz="1100" b="1" i="0" kern="1200" dirty="0" smtClean="0">
            <a:solidFill>
              <a:schemeClr val="tx1"/>
            </a:solidFill>
            <a:latin typeface="Times New Roman" pitchFamily="18" charset="0"/>
            <a:cs typeface="Times New Roman" pitchFamily="18" charset="0"/>
          </a:endParaRPr>
        </a:p>
        <a:p>
          <a:pPr lvl="0" algn="ctr" defTabSz="533400">
            <a:lnSpc>
              <a:spcPct val="90000"/>
            </a:lnSpc>
            <a:spcBef>
              <a:spcPct val="0"/>
            </a:spcBef>
            <a:spcAft>
              <a:spcPct val="35000"/>
            </a:spcAft>
          </a:pPr>
          <a:endParaRPr lang="ru-RU" sz="1300" i="0" kern="1200" dirty="0">
            <a:solidFill>
              <a:schemeClr val="tx1"/>
            </a:solidFill>
          </a:endParaRPr>
        </a:p>
      </dsp:txBody>
      <dsp:txXfrm>
        <a:off x="2177633" y="-97987"/>
        <a:ext cx="1505220" cy="1220946"/>
      </dsp:txXfrm>
    </dsp:sp>
    <dsp:sp modelId="{C1788947-188F-4211-95DB-7B10ABF61457}">
      <dsp:nvSpPr>
        <dsp:cNvPr id="0" name=""/>
        <dsp:cNvSpPr/>
      </dsp:nvSpPr>
      <dsp:spPr>
        <a:xfrm rot="1690641">
          <a:off x="3621562" y="756170"/>
          <a:ext cx="206432"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1690641">
        <a:off x="3621562" y="756170"/>
        <a:ext cx="206432" cy="363874"/>
      </dsp:txXfrm>
    </dsp:sp>
    <dsp:sp modelId="{237F67A8-8EE1-4CFF-95CF-5A68D7791F25}">
      <dsp:nvSpPr>
        <dsp:cNvPr id="0" name=""/>
        <dsp:cNvSpPr/>
      </dsp:nvSpPr>
      <dsp:spPr>
        <a:xfrm>
          <a:off x="3743676" y="821276"/>
          <a:ext cx="1537026" cy="1077272"/>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ts val="0"/>
            </a:spcAft>
          </a:pPr>
          <a:r>
            <a:rPr lang="kk-KZ" sz="1400" b="1" kern="1200" dirty="0" smtClean="0">
              <a:solidFill>
                <a:schemeClr val="tx1"/>
              </a:solidFill>
              <a:latin typeface="Times New Roman" pitchFamily="18" charset="0"/>
              <a:cs typeface="Times New Roman" pitchFamily="18" charset="0"/>
            </a:rPr>
            <a:t>Серология</a:t>
          </a:r>
        </a:p>
        <a:p>
          <a:pPr lvl="0" algn="ctr" defTabSz="622300">
            <a:lnSpc>
              <a:spcPct val="90000"/>
            </a:lnSpc>
            <a:spcBef>
              <a:spcPct val="0"/>
            </a:spcBef>
            <a:spcAft>
              <a:spcPts val="0"/>
            </a:spcAft>
          </a:pPr>
          <a:r>
            <a:rPr lang="kk-KZ" sz="1200" b="1" kern="1200" dirty="0" smtClean="0">
              <a:solidFill>
                <a:schemeClr val="tx1"/>
              </a:solidFill>
              <a:latin typeface="Times New Roman" pitchFamily="18" charset="0"/>
              <a:cs typeface="Times New Roman" pitchFamily="18" charset="0"/>
            </a:rPr>
            <a:t>12301/21514</a:t>
          </a:r>
        </a:p>
        <a:p>
          <a:pPr lvl="0" algn="ctr" defTabSz="622300">
            <a:lnSpc>
              <a:spcPct val="90000"/>
            </a:lnSpc>
            <a:spcBef>
              <a:spcPct val="0"/>
            </a:spcBef>
            <a:spcAft>
              <a:spcPct val="35000"/>
            </a:spcAft>
          </a:pPr>
          <a:endParaRPr lang="ru-RU" sz="1200" b="1" kern="1200" dirty="0">
            <a:solidFill>
              <a:schemeClr val="tx1"/>
            </a:solidFill>
            <a:latin typeface="Times New Roman" pitchFamily="18" charset="0"/>
            <a:cs typeface="Times New Roman" pitchFamily="18" charset="0"/>
          </a:endParaRPr>
        </a:p>
      </dsp:txBody>
      <dsp:txXfrm>
        <a:off x="3743676" y="821276"/>
        <a:ext cx="1537026" cy="1077272"/>
      </dsp:txXfrm>
    </dsp:sp>
    <dsp:sp modelId="{508E9FC9-7EAA-40C2-BD9D-7C848646B2E3}">
      <dsp:nvSpPr>
        <dsp:cNvPr id="0" name=""/>
        <dsp:cNvSpPr/>
      </dsp:nvSpPr>
      <dsp:spPr>
        <a:xfrm rot="4511934">
          <a:off x="4628129" y="1787381"/>
          <a:ext cx="90169"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4511934">
        <a:off x="4628129" y="1787381"/>
        <a:ext cx="90169" cy="363874"/>
      </dsp:txXfrm>
    </dsp:sp>
    <dsp:sp modelId="{3982AD95-9E8E-4B79-9DA5-90B7D3008069}">
      <dsp:nvSpPr>
        <dsp:cNvPr id="0" name=""/>
        <dsp:cNvSpPr/>
      </dsp:nvSpPr>
      <dsp:spPr>
        <a:xfrm>
          <a:off x="4111860" y="2038103"/>
          <a:ext cx="1498967" cy="1286411"/>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Иммунологическая </a:t>
          </a:r>
        </a:p>
        <a:p>
          <a:pPr lvl="0" algn="ctr" defTabSz="48895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10139/20027</a:t>
          </a:r>
          <a:endParaRPr lang="ru-RU" sz="1100" b="1" kern="1200" dirty="0">
            <a:solidFill>
              <a:schemeClr val="tx1"/>
            </a:solidFill>
            <a:latin typeface="Times New Roman" pitchFamily="18" charset="0"/>
            <a:cs typeface="Times New Roman" pitchFamily="18" charset="0"/>
          </a:endParaRPr>
        </a:p>
      </dsp:txBody>
      <dsp:txXfrm>
        <a:off x="4111860" y="2038103"/>
        <a:ext cx="1498967" cy="1286411"/>
      </dsp:txXfrm>
    </dsp:sp>
    <dsp:sp modelId="{6C2CC0A1-9E74-4810-B0DD-1EAEA9543409}">
      <dsp:nvSpPr>
        <dsp:cNvPr id="0" name=""/>
        <dsp:cNvSpPr/>
      </dsp:nvSpPr>
      <dsp:spPr>
        <a:xfrm rot="7617650">
          <a:off x="4349428" y="3113034"/>
          <a:ext cx="100289"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7617650">
        <a:off x="4349428" y="3113034"/>
        <a:ext cx="100289" cy="363874"/>
      </dsp:txXfrm>
    </dsp:sp>
    <dsp:sp modelId="{321B8D73-5156-4EBB-933C-0620D1FCF77A}">
      <dsp:nvSpPr>
        <dsp:cNvPr id="0" name=""/>
        <dsp:cNvSpPr/>
      </dsp:nvSpPr>
      <dsp:spPr>
        <a:xfrm>
          <a:off x="3201050" y="3266828"/>
          <a:ext cx="1471000" cy="1286939"/>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kk-KZ" sz="1200" b="1" kern="1200" dirty="0" smtClean="0">
              <a:solidFill>
                <a:schemeClr val="tx1"/>
              </a:solidFill>
              <a:latin typeface="Times New Roman" pitchFamily="18" charset="0"/>
              <a:cs typeface="Times New Roman" pitchFamily="18" charset="0"/>
            </a:rPr>
            <a:t>Клиническая</a:t>
          </a:r>
          <a:r>
            <a:rPr lang="kk-KZ" sz="1100" b="1" kern="1200" dirty="0" smtClean="0">
              <a:solidFill>
                <a:schemeClr val="tx1"/>
              </a:solidFill>
              <a:latin typeface="Times New Roman" pitchFamily="18" charset="0"/>
              <a:cs typeface="Times New Roman" pitchFamily="18" charset="0"/>
            </a:rPr>
            <a:t> </a:t>
          </a:r>
        </a:p>
        <a:p>
          <a:pPr lvl="0" algn="ctr" defTabSz="53340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100591/114499</a:t>
          </a:r>
        </a:p>
      </dsp:txBody>
      <dsp:txXfrm>
        <a:off x="3201050" y="3266828"/>
        <a:ext cx="1471000" cy="1286939"/>
      </dsp:txXfrm>
    </dsp:sp>
    <dsp:sp modelId="{E782DD0A-39AA-4E2F-A819-A134941BB852}">
      <dsp:nvSpPr>
        <dsp:cNvPr id="0" name=""/>
        <dsp:cNvSpPr/>
      </dsp:nvSpPr>
      <dsp:spPr>
        <a:xfrm rot="10519684">
          <a:off x="2939720" y="3802169"/>
          <a:ext cx="187328"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10519684">
        <a:off x="2939720" y="3802169"/>
        <a:ext cx="187328" cy="363874"/>
      </dsp:txXfrm>
    </dsp:sp>
    <dsp:sp modelId="{2F85E318-B4C0-4867-B86A-EC0C40D78799}">
      <dsp:nvSpPr>
        <dsp:cNvPr id="0" name=""/>
        <dsp:cNvSpPr/>
      </dsp:nvSpPr>
      <dsp:spPr>
        <a:xfrm>
          <a:off x="1403632" y="3388856"/>
          <a:ext cx="1451162" cy="1338280"/>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ts val="0"/>
            </a:spcAft>
          </a:pPr>
          <a:r>
            <a:rPr lang="kk-KZ" sz="1200" b="1" kern="1200" dirty="0" smtClean="0">
              <a:solidFill>
                <a:schemeClr val="tx1"/>
              </a:solidFill>
              <a:latin typeface="Times New Roman" pitchFamily="18" charset="0"/>
              <a:cs typeface="Times New Roman" pitchFamily="18" charset="0"/>
            </a:rPr>
            <a:t>Бак</a:t>
          </a:r>
        </a:p>
        <a:p>
          <a:pPr lvl="0" algn="ctr" defTabSz="533400">
            <a:lnSpc>
              <a:spcPct val="100000"/>
            </a:lnSpc>
            <a:spcBef>
              <a:spcPct val="0"/>
            </a:spcBef>
            <a:spcAft>
              <a:spcPts val="0"/>
            </a:spcAft>
          </a:pPr>
          <a:r>
            <a:rPr lang="kk-KZ" sz="1200" b="1" kern="1200" dirty="0" smtClean="0">
              <a:solidFill>
                <a:schemeClr val="tx1"/>
              </a:solidFill>
              <a:latin typeface="Times New Roman" pitchFamily="18" charset="0"/>
              <a:cs typeface="Times New Roman" pitchFamily="18" charset="0"/>
            </a:rPr>
            <a:t>Лаборатория</a:t>
          </a:r>
        </a:p>
        <a:p>
          <a:pPr lvl="0" algn="ctr" defTabSz="533400">
            <a:lnSpc>
              <a:spcPct val="100000"/>
            </a:lnSpc>
            <a:spcBef>
              <a:spcPct val="0"/>
            </a:spcBef>
            <a:spcAft>
              <a:spcPts val="0"/>
            </a:spcAft>
          </a:pPr>
          <a:r>
            <a:rPr lang="kk-KZ" sz="1200" b="1" kern="1200" dirty="0" smtClean="0">
              <a:solidFill>
                <a:schemeClr val="tx1"/>
              </a:solidFill>
              <a:latin typeface="Times New Roman" pitchFamily="18" charset="0"/>
              <a:cs typeface="Times New Roman" pitchFamily="18" charset="0"/>
            </a:rPr>
            <a:t>86860/92739</a:t>
          </a:r>
          <a:endParaRPr lang="ru-RU" sz="1200" b="1" kern="1200" dirty="0">
            <a:solidFill>
              <a:schemeClr val="tx1"/>
            </a:solidFill>
            <a:latin typeface="Times New Roman" pitchFamily="18" charset="0"/>
            <a:cs typeface="Times New Roman" pitchFamily="18" charset="0"/>
          </a:endParaRPr>
        </a:p>
      </dsp:txBody>
      <dsp:txXfrm>
        <a:off x="1403632" y="3388856"/>
        <a:ext cx="1451162" cy="1338280"/>
      </dsp:txXfrm>
    </dsp:sp>
    <dsp:sp modelId="{944F864A-8A02-4BA4-8AB7-A75C6AAE8CDE}">
      <dsp:nvSpPr>
        <dsp:cNvPr id="0" name=""/>
        <dsp:cNvSpPr/>
      </dsp:nvSpPr>
      <dsp:spPr>
        <a:xfrm rot="13836765">
          <a:off x="1599431" y="3282521"/>
          <a:ext cx="84930"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13836765">
        <a:off x="1599431" y="3282521"/>
        <a:ext cx="84930" cy="363874"/>
      </dsp:txXfrm>
    </dsp:sp>
    <dsp:sp modelId="{C6D87326-702B-41A3-AE0C-C33678ACAD4F}">
      <dsp:nvSpPr>
        <dsp:cNvPr id="0" name=""/>
        <dsp:cNvSpPr/>
      </dsp:nvSpPr>
      <dsp:spPr>
        <a:xfrm>
          <a:off x="429726" y="2162567"/>
          <a:ext cx="1427993" cy="1390258"/>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kk-KZ" sz="1050" b="1" i="0" kern="1200" dirty="0" smtClean="0">
              <a:solidFill>
                <a:schemeClr val="tx1"/>
              </a:solidFill>
              <a:latin typeface="Times New Roman" pitchFamily="18" charset="0"/>
              <a:cs typeface="Times New Roman" pitchFamily="18" charset="0"/>
            </a:rPr>
            <a:t>Коагулограмма</a:t>
          </a:r>
          <a:r>
            <a:rPr lang="kk-KZ" sz="1000" b="1" i="0" kern="1200" dirty="0" smtClean="0">
              <a:solidFill>
                <a:schemeClr val="tx1"/>
              </a:solidFill>
              <a:latin typeface="Times New Roman" pitchFamily="18" charset="0"/>
              <a:cs typeface="Times New Roman" pitchFamily="18" charset="0"/>
            </a:rPr>
            <a:t> </a:t>
          </a:r>
          <a:endParaRPr lang="ru-RU" sz="1000" b="1" i="0"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200" b="1" i="0" kern="1200" dirty="0" smtClean="0">
              <a:solidFill>
                <a:schemeClr val="tx1"/>
              </a:solidFill>
              <a:latin typeface="Times New Roman" pitchFamily="18" charset="0"/>
              <a:cs typeface="Times New Roman" pitchFamily="18" charset="0"/>
            </a:rPr>
            <a:t>12679/19820</a:t>
          </a:r>
          <a:endParaRPr lang="ru-RU" sz="1200" b="1" i="0"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endParaRPr lang="ru-RU" sz="1100" i="0" kern="1200" dirty="0">
            <a:solidFill>
              <a:schemeClr val="tx1"/>
            </a:solidFill>
          </a:endParaRPr>
        </a:p>
      </dsp:txBody>
      <dsp:txXfrm>
        <a:off x="429726" y="2162567"/>
        <a:ext cx="1427993" cy="1390258"/>
      </dsp:txXfrm>
    </dsp:sp>
    <dsp:sp modelId="{8C8BFC98-6B08-4FB8-88CC-759F8B97B891}">
      <dsp:nvSpPr>
        <dsp:cNvPr id="0" name=""/>
        <dsp:cNvSpPr/>
      </dsp:nvSpPr>
      <dsp:spPr>
        <a:xfrm rot="16583805">
          <a:off x="1165927" y="1858469"/>
          <a:ext cx="138844"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16583805">
        <a:off x="1165927" y="1858469"/>
        <a:ext cx="138844" cy="363874"/>
      </dsp:txXfrm>
    </dsp:sp>
    <dsp:sp modelId="{FF5998B4-07FA-47B6-962C-038D9A1F5B38}">
      <dsp:nvSpPr>
        <dsp:cNvPr id="0" name=""/>
        <dsp:cNvSpPr/>
      </dsp:nvSpPr>
      <dsp:spPr>
        <a:xfrm>
          <a:off x="572675" y="622876"/>
          <a:ext cx="1498967" cy="1286411"/>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kk-KZ" sz="1200" b="1" kern="1200" dirty="0" smtClean="0">
              <a:solidFill>
                <a:schemeClr val="tx1"/>
              </a:solidFill>
              <a:latin typeface="Times New Roman" pitchFamily="18" charset="0"/>
              <a:cs typeface="Times New Roman" pitchFamily="18" charset="0"/>
            </a:rPr>
            <a:t>Гематология 380296/399522</a:t>
          </a:r>
          <a:endParaRPr lang="ru-RU" sz="1200" b="1" kern="1200" dirty="0">
            <a:solidFill>
              <a:schemeClr val="tx1"/>
            </a:solidFill>
            <a:latin typeface="Times New Roman" pitchFamily="18" charset="0"/>
            <a:cs typeface="Times New Roman" pitchFamily="18" charset="0"/>
          </a:endParaRPr>
        </a:p>
      </dsp:txBody>
      <dsp:txXfrm>
        <a:off x="572675" y="622876"/>
        <a:ext cx="1498967" cy="1286411"/>
      </dsp:txXfrm>
    </dsp:sp>
    <dsp:sp modelId="{07232810-1FD5-4896-8104-3ECD4F27173D}">
      <dsp:nvSpPr>
        <dsp:cNvPr id="0" name=""/>
        <dsp:cNvSpPr/>
      </dsp:nvSpPr>
      <dsp:spPr>
        <a:xfrm rot="20093448">
          <a:off x="2037396" y="708009"/>
          <a:ext cx="174782"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a:p>
      </dsp:txBody>
      <dsp:txXfrm rot="20093448">
        <a:off x="2037396" y="708009"/>
        <a:ext cx="174782" cy="36387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592664-8C58-4755-A4A7-57DB23809D37}">
      <dsp:nvSpPr>
        <dsp:cNvPr id="0" name=""/>
        <dsp:cNvSpPr/>
      </dsp:nvSpPr>
      <dsp:spPr>
        <a:xfrm rot="10800000">
          <a:off x="380974" y="59063"/>
          <a:ext cx="4575587" cy="2093545"/>
        </a:xfrm>
        <a:prstGeom prst="homePlate">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ru-RU" sz="1050" b="1" kern="1200" dirty="0" err="1" smtClean="0">
              <a:solidFill>
                <a:schemeClr val="accent1">
                  <a:lumMod val="50000"/>
                </a:schemeClr>
              </a:solidFill>
              <a:latin typeface="Times New Roman" pitchFamily="18" charset="0"/>
              <a:cs typeface="Times New Roman" pitchFamily="18" charset="0"/>
            </a:rPr>
            <a:t>НЦПДх</a:t>
          </a:r>
          <a:r>
            <a:rPr lang="ru-RU" sz="1050" b="1" kern="1200" dirty="0" smtClean="0">
              <a:solidFill>
                <a:schemeClr val="accent1">
                  <a:lumMod val="50000"/>
                </a:schemeClr>
              </a:solidFill>
              <a:latin typeface="Times New Roman" pitchFamily="18" charset="0"/>
              <a:cs typeface="Times New Roman" pitchFamily="18" charset="0"/>
            </a:rPr>
            <a:t> </a:t>
          </a:r>
          <a:r>
            <a:rPr lang="ru-RU" sz="1050" b="1" kern="1200" dirty="0" err="1" smtClean="0">
              <a:solidFill>
                <a:schemeClr val="accent1">
                  <a:lumMod val="50000"/>
                </a:schemeClr>
              </a:solidFill>
              <a:latin typeface="Times New Roman" pitchFamily="18" charset="0"/>
              <a:cs typeface="Times New Roman" pitchFamily="18" charset="0"/>
            </a:rPr>
            <a:t>г.Алматы</a:t>
          </a:r>
          <a:endParaRPr lang="ru-RU" sz="1050" b="1" kern="1200" dirty="0" smtClean="0">
            <a:solidFill>
              <a:schemeClr val="accent1">
                <a:lumMod val="50000"/>
              </a:schemeClr>
            </a:solidFill>
            <a:latin typeface="Times New Roman" pitchFamily="18" charset="0"/>
            <a:cs typeface="Times New Roman" pitchFamily="18" charset="0"/>
          </a:endParaRP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Хирургические для детей – 55/53</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Гематологические для детей – 84/130</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Урологические для детей -70/40</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Онкологические для детей – 184/179</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Педиатрические для детей – 75/71</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Из них ревматология – 16/19</a:t>
          </a:r>
          <a:endParaRPr lang="ru-RU" sz="100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Кардиохирургические для детей -32/23 </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Пульмонологияческие для детей- 40/24</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Транспатология для детей -7/5</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ОПН- 0/2</a:t>
          </a:r>
          <a:endParaRPr lang="ru-RU" sz="1000" b="1" kern="1200" dirty="0">
            <a:solidFill>
              <a:schemeClr val="tx1"/>
            </a:solidFill>
            <a:latin typeface="Times New Roman" pitchFamily="18" charset="0"/>
            <a:cs typeface="Times New Roman" pitchFamily="18" charset="0"/>
          </a:endParaRPr>
        </a:p>
      </dsp:txBody>
      <dsp:txXfrm rot="10800000">
        <a:off x="380974" y="59063"/>
        <a:ext cx="4575587" cy="2093545"/>
      </dsp:txXfrm>
    </dsp:sp>
    <dsp:sp modelId="{67F4F7BA-DC73-4CF7-92D2-1FA1DB1B7499}">
      <dsp:nvSpPr>
        <dsp:cNvPr id="0" name=""/>
        <dsp:cNvSpPr/>
      </dsp:nvSpPr>
      <dsp:spPr>
        <a:xfrm>
          <a:off x="215823" y="335806"/>
          <a:ext cx="1428123" cy="1423883"/>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61ECBA-01C4-4726-84BF-30B830FE1142}">
      <dsp:nvSpPr>
        <dsp:cNvPr id="0" name=""/>
        <dsp:cNvSpPr/>
      </dsp:nvSpPr>
      <dsp:spPr>
        <a:xfrm rot="10800000">
          <a:off x="0" y="2421891"/>
          <a:ext cx="4935575" cy="1718695"/>
        </a:xfrm>
        <a:prstGeom prst="homePlate">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ru-RU" sz="1050" b="1" kern="1200" dirty="0" smtClean="0">
              <a:solidFill>
                <a:schemeClr val="accent1">
                  <a:lumMod val="50000"/>
                </a:schemeClr>
              </a:solidFill>
              <a:latin typeface="Times New Roman" pitchFamily="18" charset="0"/>
              <a:cs typeface="Times New Roman" pitchFamily="18" charset="0"/>
            </a:rPr>
            <a:t>РДКБ имени С</a:t>
          </a:r>
          <a:r>
            <a:rPr lang="kk-KZ" sz="1050" b="1" kern="1200" dirty="0" smtClean="0">
              <a:solidFill>
                <a:schemeClr val="accent1">
                  <a:lumMod val="50000"/>
                </a:schemeClr>
              </a:solidFill>
              <a:latin typeface="Times New Roman" pitchFamily="18" charset="0"/>
              <a:cs typeface="Times New Roman" pitchFamily="18" charset="0"/>
            </a:rPr>
            <a:t>.Д.Асфендиарова г.Алматы</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Нефрологические для детей -29/11</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Урологические для детей -6/2</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Отолорингологические для детей-69/26</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 Члх -7/1</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Аллерголог -6/1</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Неврология- 4/5</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Ортопедия-6/3</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Хирургические для детей -2/0</a:t>
          </a:r>
          <a:endParaRPr lang="ru-RU" sz="1050" b="1" kern="1200" dirty="0">
            <a:solidFill>
              <a:schemeClr val="tx1"/>
            </a:solidFill>
            <a:latin typeface="Times New Roman" pitchFamily="18" charset="0"/>
            <a:cs typeface="Times New Roman" pitchFamily="18" charset="0"/>
          </a:endParaRPr>
        </a:p>
      </dsp:txBody>
      <dsp:txXfrm rot="10800000">
        <a:off x="0" y="2421891"/>
        <a:ext cx="4935575" cy="1718695"/>
      </dsp:txXfrm>
    </dsp:sp>
    <dsp:sp modelId="{35758D48-0B83-4E99-841D-243DA1FC5793}">
      <dsp:nvSpPr>
        <dsp:cNvPr id="0" name=""/>
        <dsp:cNvSpPr/>
      </dsp:nvSpPr>
      <dsp:spPr>
        <a:xfrm>
          <a:off x="128840" y="2626628"/>
          <a:ext cx="1311373" cy="1384895"/>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4D7ED0-3B2E-439B-97A9-6931CC6BF41D}">
      <dsp:nvSpPr>
        <dsp:cNvPr id="0" name=""/>
        <dsp:cNvSpPr/>
      </dsp:nvSpPr>
      <dsp:spPr>
        <a:xfrm rot="10800000">
          <a:off x="830307" y="4779521"/>
          <a:ext cx="4129980" cy="649028"/>
        </a:xfrm>
        <a:prstGeom prst="homePlate">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kk-KZ" sz="1050" b="1" kern="1200" dirty="0" smtClean="0">
              <a:solidFill>
                <a:schemeClr val="accent1">
                  <a:lumMod val="50000"/>
                </a:schemeClr>
              </a:solidFill>
              <a:latin typeface="Times New Roman" pitchFamily="18" charset="0"/>
              <a:cs typeface="Times New Roman" pitchFamily="18" charset="0"/>
            </a:rPr>
            <a:t>ННЦХ имени А.Н.Сызганова г.Алматы </a:t>
          </a:r>
        </a:p>
        <a:p>
          <a:pPr lvl="0" algn="ctr" defTabSz="466725">
            <a:lnSpc>
              <a:spcPct val="10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Хирургические-54/21</a:t>
          </a:r>
          <a:endParaRPr lang="ru-RU" sz="1100" b="1" kern="1200" dirty="0" smtClean="0">
            <a:solidFill>
              <a:schemeClr val="tx1"/>
            </a:solidFill>
            <a:latin typeface="Times New Roman" pitchFamily="18" charset="0"/>
            <a:cs typeface="Times New Roman" pitchFamily="18" charset="0"/>
          </a:endParaRPr>
        </a:p>
        <a:p>
          <a:pPr lvl="0" algn="ctr" defTabSz="466725">
            <a:lnSpc>
              <a:spcPct val="10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Сосудистая хирургия -3/1</a:t>
          </a:r>
          <a:endParaRPr lang="ru-RU" sz="1100" b="1" kern="1200" dirty="0" smtClean="0">
            <a:solidFill>
              <a:schemeClr val="tx1"/>
            </a:solidFill>
            <a:latin typeface="Times New Roman" pitchFamily="18" charset="0"/>
            <a:cs typeface="Times New Roman" pitchFamily="18" charset="0"/>
          </a:endParaRPr>
        </a:p>
      </dsp:txBody>
      <dsp:txXfrm rot="10800000">
        <a:off x="830307" y="4779521"/>
        <a:ext cx="4129980" cy="649028"/>
      </dsp:txXfrm>
    </dsp:sp>
    <dsp:sp modelId="{99DD5FC6-26BA-4E68-9C6D-3E0AF898A55F}">
      <dsp:nvSpPr>
        <dsp:cNvPr id="0" name=""/>
        <dsp:cNvSpPr/>
      </dsp:nvSpPr>
      <dsp:spPr>
        <a:xfrm>
          <a:off x="322447" y="4486333"/>
          <a:ext cx="1447233" cy="1235404"/>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E25B57-B41C-4CB1-B8A2-604192468028}">
      <dsp:nvSpPr>
        <dsp:cNvPr id="0" name=""/>
        <dsp:cNvSpPr/>
      </dsp:nvSpPr>
      <dsp:spPr>
        <a:xfrm rot="10800000">
          <a:off x="405079" y="0"/>
          <a:ext cx="3826156" cy="2679501"/>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38100" rIns="71120" bIns="38100" numCol="1" spcCol="1270" anchor="ctr" anchorCtr="0">
          <a:noAutofit/>
        </a:bodyPr>
        <a:lstStyle/>
        <a:p>
          <a:pPr lvl="0" algn="ctr" defTabSz="444500">
            <a:lnSpc>
              <a:spcPct val="90000"/>
            </a:lnSpc>
            <a:spcBef>
              <a:spcPct val="0"/>
            </a:spcBef>
            <a:spcAft>
              <a:spcPct val="35000"/>
            </a:spcAft>
          </a:pPr>
          <a:r>
            <a:rPr lang="kk-KZ" sz="1000" b="1" kern="1200" dirty="0" smtClean="0">
              <a:solidFill>
                <a:schemeClr val="accent1">
                  <a:lumMod val="50000"/>
                </a:schemeClr>
              </a:solidFill>
              <a:latin typeface="Times New Roman" pitchFamily="18" charset="0"/>
              <a:cs typeface="Times New Roman" pitchFamily="18" charset="0"/>
            </a:rPr>
            <a:t>КФ </a:t>
          </a:r>
          <a:r>
            <a:rPr lang="en-US" sz="1000" b="1" kern="1200" dirty="0" smtClean="0">
              <a:solidFill>
                <a:schemeClr val="accent1">
                  <a:lumMod val="50000"/>
                </a:schemeClr>
              </a:solidFill>
              <a:latin typeface="Times New Roman" pitchFamily="18" charset="0"/>
              <a:cs typeface="Times New Roman" pitchFamily="18" charset="0"/>
            </a:rPr>
            <a:t>UMC </a:t>
          </a:r>
          <a:r>
            <a:rPr lang="kk-KZ" sz="1000" b="1" kern="1200" dirty="0" smtClean="0">
              <a:solidFill>
                <a:schemeClr val="accent1">
                  <a:lumMod val="50000"/>
                </a:schemeClr>
              </a:solidFill>
              <a:latin typeface="Times New Roman" pitchFamily="18" charset="0"/>
              <a:cs typeface="Times New Roman" pitchFamily="18" charset="0"/>
            </a:rPr>
            <a:t> г.Нур-Султан</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Нефрологические для детей-62/57</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Онкологические для детей -27/12</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Хирургические для детей-60/55</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Неврологические для детей -50/45</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Ортопедические для детей-51/55</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Урологические для детей -38/44</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Ревмоталагические для детей-122/100</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Хирургические для новорожденных-5/2 </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Гастроэнтерологгическое для детей -30/21</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Эндокринологические для детей- 24/18</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Гематологичесие  для детей -3/2</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Трансплантология для детей -2/4</a:t>
          </a:r>
          <a:endParaRPr lang="ru-RU" sz="1000" kern="1200" dirty="0">
            <a:latin typeface="Times New Roman" pitchFamily="18" charset="0"/>
            <a:cs typeface="Times New Roman" pitchFamily="18" charset="0"/>
          </a:endParaRPr>
        </a:p>
      </dsp:txBody>
      <dsp:txXfrm rot="10800000">
        <a:off x="405079" y="0"/>
        <a:ext cx="3826156" cy="2679501"/>
      </dsp:txXfrm>
    </dsp:sp>
    <dsp:sp modelId="{8B4F118B-FD2E-4384-B07D-F6FF8E965CDD}">
      <dsp:nvSpPr>
        <dsp:cNvPr id="0" name=""/>
        <dsp:cNvSpPr/>
      </dsp:nvSpPr>
      <dsp:spPr>
        <a:xfrm>
          <a:off x="192236" y="810372"/>
          <a:ext cx="1148536" cy="1191091"/>
        </a:xfrm>
        <a:prstGeom prst="ellipse">
          <a:avLst/>
        </a:prstGeom>
        <a:blipFill rotWithShape="0">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E6278-0C78-44EB-A839-7625FBA9D1DD}">
      <dsp:nvSpPr>
        <dsp:cNvPr id="0" name=""/>
        <dsp:cNvSpPr/>
      </dsp:nvSpPr>
      <dsp:spPr>
        <a:xfrm rot="10800000">
          <a:off x="431308" y="3042256"/>
          <a:ext cx="3794330" cy="828963"/>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latin typeface="Times New Roman" pitchFamily="18" charset="0"/>
              <a:cs typeface="Times New Roman" pitchFamily="18" charset="0"/>
            </a:rPr>
            <a:t>ННКЦ г.Нур-Султан</a:t>
          </a:r>
        </a:p>
        <a:p>
          <a:pPr lvl="0" algn="ctr" defTabSz="488950">
            <a:lnSpc>
              <a:spcPct val="9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Кардиология  для детей – 66/66</a:t>
          </a:r>
        </a:p>
        <a:p>
          <a:pPr lvl="0" algn="ctr" defTabSz="488950">
            <a:lnSpc>
              <a:spcPct val="9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Кардиохирургия  для детей –32/19</a:t>
          </a:r>
          <a:endParaRPr lang="kk-KZ" sz="1100" b="1" kern="1200" dirty="0" smtClean="0">
            <a:solidFill>
              <a:schemeClr val="accent1"/>
            </a:solidFill>
          </a:endParaRPr>
        </a:p>
      </dsp:txBody>
      <dsp:txXfrm rot="10800000">
        <a:off x="431308" y="3042256"/>
        <a:ext cx="3794330" cy="828963"/>
      </dsp:txXfrm>
    </dsp:sp>
    <dsp:sp modelId="{416F57DD-BCC5-48D8-A2D3-94FE8C76E079}">
      <dsp:nvSpPr>
        <dsp:cNvPr id="0" name=""/>
        <dsp:cNvSpPr/>
      </dsp:nvSpPr>
      <dsp:spPr>
        <a:xfrm>
          <a:off x="75956" y="3058663"/>
          <a:ext cx="1032684" cy="801738"/>
        </a:xfrm>
        <a:prstGeom prst="ellipse">
          <a:avLst/>
        </a:prstGeom>
        <a:blipFill rotWithShape="0">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F759C9D-C60E-4F92-A2B3-C8B7954EDEE1}">
      <dsp:nvSpPr>
        <dsp:cNvPr id="0" name=""/>
        <dsp:cNvSpPr/>
      </dsp:nvSpPr>
      <dsp:spPr>
        <a:xfrm rot="10800000">
          <a:off x="572471" y="4352607"/>
          <a:ext cx="3674208" cy="344448"/>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latin typeface="Times New Roman" pitchFamily="18" charset="0"/>
              <a:cs typeface="Times New Roman" pitchFamily="18" charset="0"/>
            </a:rPr>
            <a:t>НЦН г.Нур-Султан</a:t>
          </a:r>
        </a:p>
        <a:p>
          <a:pPr lvl="0" algn="ctr" defTabSz="488950">
            <a:lnSpc>
              <a:spcPct val="90000"/>
            </a:lnSpc>
            <a:spcBef>
              <a:spcPct val="0"/>
            </a:spcBef>
            <a:spcAft>
              <a:spcPct val="35000"/>
            </a:spcAft>
          </a:pPr>
          <a:r>
            <a:rPr lang="kk-KZ" sz="1100" b="1" kern="1200" dirty="0" smtClean="0">
              <a:latin typeface="Times New Roman" pitchFamily="18" charset="0"/>
              <a:cs typeface="Times New Roman" pitchFamily="18" charset="0"/>
            </a:rPr>
            <a:t>     Нейрохирургические для детей -22/27</a:t>
          </a:r>
          <a:endParaRPr lang="ru-RU" sz="1100" kern="1200" dirty="0">
            <a:solidFill>
              <a:schemeClr val="accent1">
                <a:lumMod val="50000"/>
              </a:schemeClr>
            </a:solidFill>
            <a:latin typeface="Times New Roman" pitchFamily="18" charset="0"/>
            <a:cs typeface="Times New Roman" pitchFamily="18" charset="0"/>
          </a:endParaRPr>
        </a:p>
      </dsp:txBody>
      <dsp:txXfrm rot="10800000">
        <a:off x="572471" y="4352607"/>
        <a:ext cx="3674208" cy="344448"/>
      </dsp:txXfrm>
    </dsp:sp>
    <dsp:sp modelId="{ACF49F37-D148-4EEE-94B7-71D01AC16B57}">
      <dsp:nvSpPr>
        <dsp:cNvPr id="0" name=""/>
        <dsp:cNvSpPr/>
      </dsp:nvSpPr>
      <dsp:spPr>
        <a:xfrm>
          <a:off x="153418" y="4014016"/>
          <a:ext cx="1028082" cy="981085"/>
        </a:xfrm>
        <a:prstGeom prst="ellipse">
          <a:avLst/>
        </a:prstGeom>
        <a:blipFill rotWithShape="0">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55BBBAF-5A71-43DC-A743-CDE495F55A3B}">
      <dsp:nvSpPr>
        <dsp:cNvPr id="0" name=""/>
        <dsp:cNvSpPr/>
      </dsp:nvSpPr>
      <dsp:spPr>
        <a:xfrm rot="10800000">
          <a:off x="611165" y="5250583"/>
          <a:ext cx="3674208" cy="563033"/>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34290" rIns="64008" bIns="34290" numCol="1" spcCol="1270" anchor="ctr" anchorCtr="0">
          <a:noAutofit/>
        </a:bodyPr>
        <a:lstStyle/>
        <a:p>
          <a:pPr lvl="0" algn="ctr" defTabSz="400050">
            <a:lnSpc>
              <a:spcPct val="90000"/>
            </a:lnSpc>
            <a:spcBef>
              <a:spcPct val="0"/>
            </a:spcBef>
            <a:spcAft>
              <a:spcPct val="35000"/>
            </a:spcAft>
          </a:pPr>
          <a:r>
            <a:rPr lang="kk-KZ" sz="900" b="1" kern="1200" dirty="0" smtClean="0">
              <a:solidFill>
                <a:schemeClr val="accent1">
                  <a:lumMod val="50000"/>
                </a:schemeClr>
              </a:solidFill>
              <a:latin typeface="Times New Roman" pitchFamily="18" charset="0"/>
              <a:cs typeface="Times New Roman" pitchFamily="18" charset="0"/>
            </a:rPr>
            <a:t>ННМЦ г.Нур-Султан</a:t>
          </a:r>
        </a:p>
        <a:p>
          <a:pPr lvl="0" algn="ctr" defTabSz="400050">
            <a:lnSpc>
              <a:spcPct val="90000"/>
            </a:lnSpc>
            <a:spcBef>
              <a:spcPct val="0"/>
            </a:spcBef>
            <a:spcAft>
              <a:spcPct val="35000"/>
            </a:spcAft>
          </a:pPr>
          <a:r>
            <a:rPr lang="kk-KZ" sz="900" b="1" kern="1200" dirty="0" smtClean="0">
              <a:solidFill>
                <a:schemeClr val="tx1"/>
              </a:solidFill>
              <a:latin typeface="Times New Roman" pitchFamily="18" charset="0"/>
              <a:cs typeface="Times New Roman" pitchFamily="18" charset="0"/>
            </a:rPr>
            <a:t>Кардиохирургические для детей – 5/0</a:t>
          </a:r>
        </a:p>
        <a:p>
          <a:pPr lvl="0" algn="ctr" defTabSz="400050">
            <a:lnSpc>
              <a:spcPct val="90000"/>
            </a:lnSpc>
            <a:spcBef>
              <a:spcPct val="0"/>
            </a:spcBef>
            <a:spcAft>
              <a:spcPct val="35000"/>
            </a:spcAft>
          </a:pPr>
          <a:r>
            <a:rPr lang="kk-KZ" sz="900" b="1" kern="1200" dirty="0" smtClean="0">
              <a:solidFill>
                <a:schemeClr val="tx1"/>
              </a:solidFill>
              <a:latin typeface="Times New Roman" pitchFamily="18" charset="0"/>
              <a:cs typeface="Times New Roman" pitchFamily="18" charset="0"/>
            </a:rPr>
            <a:t>Кардиологическое для детей- 14/10</a:t>
          </a:r>
          <a:endParaRPr lang="ru-RU" sz="900" kern="1200" dirty="0">
            <a:solidFill>
              <a:schemeClr val="tx1"/>
            </a:solidFill>
            <a:latin typeface="Times New Roman" pitchFamily="18" charset="0"/>
            <a:cs typeface="Times New Roman" pitchFamily="18" charset="0"/>
          </a:endParaRPr>
        </a:p>
      </dsp:txBody>
      <dsp:txXfrm rot="10800000">
        <a:off x="611165" y="5250583"/>
        <a:ext cx="3674208" cy="563033"/>
      </dsp:txXfrm>
    </dsp:sp>
    <dsp:sp modelId="{BE1411F3-BED5-4CAE-9926-085F15FAE5AC}">
      <dsp:nvSpPr>
        <dsp:cNvPr id="0" name=""/>
        <dsp:cNvSpPr/>
      </dsp:nvSpPr>
      <dsp:spPr>
        <a:xfrm>
          <a:off x="138171" y="5054437"/>
          <a:ext cx="1099968" cy="931939"/>
        </a:xfrm>
        <a:prstGeom prst="ellipse">
          <a:avLst/>
        </a:prstGeom>
        <a:blipFill rotWithShape="0">
          <a:blip xmlns:r="http://schemas.openxmlformats.org/officeDocument/2006/relationships" r:embed="rId4"/>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0.97917</cdr:y>
    </cdr:to>
    <cdr:sp macro="" textlink="">
      <cdr:nvSpPr>
        <cdr:cNvPr id="2" name="Прямоугольник 1"/>
        <cdr:cNvSpPr/>
      </cdr:nvSpPr>
      <cdr:spPr>
        <a:xfrm xmlns:a="http://schemas.openxmlformats.org/drawingml/2006/main">
          <a:off x="0" y="0"/>
          <a:ext cx="4392488" cy="338437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84870" cy="502755"/>
          </a:xfrm>
          <a:prstGeom prst="rect">
            <a:avLst/>
          </a:prstGeom>
        </p:spPr>
        <p:txBody>
          <a:bodyPr vert="horz" lIns="92446" tIns="46223" rIns="92446" bIns="46223" rtlCol="0"/>
          <a:lstStyle>
            <a:lvl1pPr algn="l">
              <a:defRPr sz="1200"/>
            </a:lvl1pPr>
          </a:lstStyle>
          <a:p>
            <a:endParaRPr lang="ru-RU"/>
          </a:p>
        </p:txBody>
      </p:sp>
      <p:sp>
        <p:nvSpPr>
          <p:cNvPr id="3" name="Дата 2"/>
          <p:cNvSpPr>
            <a:spLocks noGrp="1"/>
          </p:cNvSpPr>
          <p:nvPr>
            <p:ph type="dt" idx="1"/>
          </p:nvPr>
        </p:nvSpPr>
        <p:spPr>
          <a:xfrm>
            <a:off x="3901699" y="0"/>
            <a:ext cx="2984870" cy="502755"/>
          </a:xfrm>
          <a:prstGeom prst="rect">
            <a:avLst/>
          </a:prstGeom>
        </p:spPr>
        <p:txBody>
          <a:bodyPr vert="horz" lIns="92446" tIns="46223" rIns="92446" bIns="46223" rtlCol="0"/>
          <a:lstStyle>
            <a:lvl1pPr algn="r">
              <a:defRPr sz="1200"/>
            </a:lvl1pPr>
          </a:lstStyle>
          <a:p>
            <a:fld id="{559A8F56-7D13-4EE2-85A7-C5D2366F53BE}" type="datetimeFigureOut">
              <a:rPr lang="ru-RU" smtClean="0"/>
              <a:pPr/>
              <a:t>16.02.2024</a:t>
            </a:fld>
            <a:endParaRPr lang="ru-RU"/>
          </a:p>
        </p:txBody>
      </p:sp>
      <p:sp>
        <p:nvSpPr>
          <p:cNvPr id="4" name="Образ слайда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46" tIns="46223" rIns="92446" bIns="46223" rtlCol="0" anchor="ctr"/>
          <a:lstStyle/>
          <a:p>
            <a:endParaRPr lang="ru-RU"/>
          </a:p>
        </p:txBody>
      </p:sp>
      <p:sp>
        <p:nvSpPr>
          <p:cNvPr id="5" name="Заметки 4"/>
          <p:cNvSpPr>
            <a:spLocks noGrp="1"/>
          </p:cNvSpPr>
          <p:nvPr>
            <p:ph type="body" sz="quarter" idx="3"/>
          </p:nvPr>
        </p:nvSpPr>
        <p:spPr>
          <a:xfrm>
            <a:off x="688817" y="4822269"/>
            <a:ext cx="5510530" cy="3945493"/>
          </a:xfrm>
          <a:prstGeom prst="rect">
            <a:avLst/>
          </a:prstGeom>
        </p:spPr>
        <p:txBody>
          <a:bodyPr vert="horz" lIns="92446" tIns="46223" rIns="92446" bIns="46223"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517547"/>
            <a:ext cx="2984870" cy="502754"/>
          </a:xfrm>
          <a:prstGeom prst="rect">
            <a:avLst/>
          </a:prstGeom>
        </p:spPr>
        <p:txBody>
          <a:bodyPr vert="horz" lIns="92446" tIns="46223" rIns="92446" bIns="46223" rtlCol="0" anchor="b"/>
          <a:lstStyle>
            <a:lvl1pPr algn="l">
              <a:defRPr sz="1200"/>
            </a:lvl1pPr>
          </a:lstStyle>
          <a:p>
            <a:endParaRPr lang="ru-RU"/>
          </a:p>
        </p:txBody>
      </p:sp>
      <p:sp>
        <p:nvSpPr>
          <p:cNvPr id="7" name="Номер слайда 6"/>
          <p:cNvSpPr>
            <a:spLocks noGrp="1"/>
          </p:cNvSpPr>
          <p:nvPr>
            <p:ph type="sldNum" sz="quarter" idx="5"/>
          </p:nvPr>
        </p:nvSpPr>
        <p:spPr>
          <a:xfrm>
            <a:off x="3901699" y="9517547"/>
            <a:ext cx="2984870" cy="502754"/>
          </a:xfrm>
          <a:prstGeom prst="rect">
            <a:avLst/>
          </a:prstGeom>
        </p:spPr>
        <p:txBody>
          <a:bodyPr vert="horz" lIns="92446" tIns="46223" rIns="92446" bIns="46223" rtlCol="0" anchor="b"/>
          <a:lstStyle>
            <a:lvl1pPr algn="r">
              <a:defRPr sz="1200"/>
            </a:lvl1pPr>
          </a:lstStyle>
          <a:p>
            <a:fld id="{2B16DF3B-93B6-44B8-AF84-01BFD8F21624}" type="slidenum">
              <a:rPr lang="ru-RU" smtClean="0"/>
              <a:pPr/>
              <a:t>‹#›</a:t>
            </a:fld>
            <a:endParaRPr lang="ru-RU"/>
          </a:p>
        </p:txBody>
      </p:sp>
    </p:spTree>
    <p:extLst>
      <p:ext uri="{BB962C8B-B14F-4D97-AF65-F5344CB8AC3E}">
        <p14:creationId xmlns:p14="http://schemas.microsoft.com/office/powerpoint/2010/main" xmlns="" val="1594560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91A2BF4E-3FCE-4A72-A54C-5D9617DC07F2}" type="slidenum">
              <a:rPr lang="ru-RU" smtClean="0"/>
              <a:pPr/>
              <a:t>1</a:t>
            </a:fld>
            <a:endParaRPr lang="ru-RU" dirty="0"/>
          </a:p>
        </p:txBody>
      </p:sp>
    </p:spTree>
    <p:extLst>
      <p:ext uri="{BB962C8B-B14F-4D97-AF65-F5344CB8AC3E}">
        <p14:creationId xmlns:p14="http://schemas.microsoft.com/office/powerpoint/2010/main" xmlns="" val="4210032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10</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11</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12</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13</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14</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15</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16</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17</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18</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19</a:t>
            </a:fld>
            <a:endParaRPr lang="ru-RU"/>
          </a:p>
        </p:txBody>
      </p:sp>
    </p:spTree>
    <p:extLst>
      <p:ext uri="{BB962C8B-B14F-4D97-AF65-F5344CB8AC3E}">
        <p14:creationId xmlns:p14="http://schemas.microsoft.com/office/powerpoint/2010/main" xmlns="" val="297354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solidFill>
                  <a:prstClr val="black"/>
                </a:solidFill>
              </a:rPr>
              <a:pPr/>
              <a:t>2</a:t>
            </a:fld>
            <a:endParaRPr lang="ru-RU">
              <a:solidFill>
                <a:prstClr val="black"/>
              </a:solidFill>
            </a:endParaRPr>
          </a:p>
        </p:txBody>
      </p:sp>
    </p:spTree>
    <p:extLst>
      <p:ext uri="{BB962C8B-B14F-4D97-AF65-F5344CB8AC3E}">
        <p14:creationId xmlns:p14="http://schemas.microsoft.com/office/powerpoint/2010/main" xmlns="" val="2896360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21</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22</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23</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24</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25</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26</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27</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28</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29</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30</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31</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32</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33</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4</a:t>
            </a:fld>
            <a:endParaRPr lang="ru-RU"/>
          </a:p>
        </p:txBody>
      </p:sp>
    </p:spTree>
    <p:extLst>
      <p:ext uri="{BB962C8B-B14F-4D97-AF65-F5344CB8AC3E}">
        <p14:creationId xmlns:p14="http://schemas.microsoft.com/office/powerpoint/2010/main" xmlns="" val="473521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5</a:t>
            </a:fld>
            <a:endParaRPr lang="ru-RU"/>
          </a:p>
        </p:txBody>
      </p:sp>
    </p:spTree>
    <p:extLst>
      <p:ext uri="{BB962C8B-B14F-4D97-AF65-F5344CB8AC3E}">
        <p14:creationId xmlns:p14="http://schemas.microsoft.com/office/powerpoint/2010/main" xmlns="" val="2851670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6</a:t>
            </a:fld>
            <a:endParaRPr lang="ru-RU"/>
          </a:p>
        </p:txBody>
      </p:sp>
    </p:spTree>
    <p:extLst>
      <p:ext uri="{BB962C8B-B14F-4D97-AF65-F5344CB8AC3E}">
        <p14:creationId xmlns:p14="http://schemas.microsoft.com/office/powerpoint/2010/main" xmlns="" val="297354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7</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8</a:t>
            </a:fld>
            <a:endParaRPr lang="ru-RU"/>
          </a:p>
        </p:txBody>
      </p:sp>
    </p:spTree>
    <p:extLst>
      <p:ext uri="{BB962C8B-B14F-4D97-AF65-F5344CB8AC3E}">
        <p14:creationId xmlns:p14="http://schemas.microsoft.com/office/powerpoint/2010/main" xmlns="" val="289636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9</a:t>
            </a:fld>
            <a:endParaRPr lang="ru-RU"/>
          </a:p>
        </p:txBody>
      </p:sp>
    </p:spTree>
    <p:extLst>
      <p:ext uri="{BB962C8B-B14F-4D97-AF65-F5344CB8AC3E}">
        <p14:creationId xmlns:p14="http://schemas.microsoft.com/office/powerpoint/2010/main" xmlns="" val="289636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55511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3183853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476431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B2556BD-DFFC-423A-A92A-B372AE8C05C3}" type="datetime1">
              <a:rPr lang="ru-RU" smtClean="0"/>
              <a:pPr/>
              <a:t>16.02.2024</a:t>
            </a:fld>
            <a:endParaRPr lang="en-US"/>
          </a:p>
        </p:txBody>
      </p:sp>
      <p:sp>
        <p:nvSpPr>
          <p:cNvPr id="4" name="Holder 4"/>
          <p:cNvSpPr>
            <a:spLocks noGrp="1"/>
          </p:cNvSpPr>
          <p:nvPr>
            <p:ph type="sldNum" sz="quarter" idx="7"/>
          </p:nvPr>
        </p:nvSpPr>
        <p:spPr/>
        <p:txBody>
          <a:bodyPr lIns="0" tIns="0" rIns="0" bIns="0"/>
          <a:lstStyle>
            <a:lvl1pPr>
              <a:defRPr sz="2133" b="0" i="0">
                <a:solidFill>
                  <a:srgbClr val="5D8CC8"/>
                </a:solidFill>
                <a:latin typeface="Arial"/>
                <a:cs typeface="Arial"/>
              </a:defRPr>
            </a:lvl1pPr>
          </a:lstStyle>
          <a:p>
            <a:pPr marL="18098">
              <a:spcBef>
                <a:spcPts val="243"/>
              </a:spcBef>
            </a:pPr>
            <a:fld id="{81D60167-4931-47E6-BA6A-407CBD079E47}" type="slidenum">
              <a:rPr lang="ru-RU" spc="24" smtClean="0"/>
              <a:pPr marL="18098">
                <a:spcBef>
                  <a:spcPts val="243"/>
                </a:spcBef>
              </a:pPr>
              <a:t>‹#›</a:t>
            </a:fld>
            <a:endParaRPr lang="ru-RU" spc="24" dirty="0"/>
          </a:p>
        </p:txBody>
      </p:sp>
    </p:spTree>
    <p:extLst>
      <p:ext uri="{BB962C8B-B14F-4D97-AF65-F5344CB8AC3E}">
        <p14:creationId xmlns:p14="http://schemas.microsoft.com/office/powerpoint/2010/main" xmlns="" val="363759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100472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228894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3766032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42423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182519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5603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345713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02579B1-C102-4523-AA5D-3C4EA4CC0EF1}"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359040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579B1-C102-4523-AA5D-3C4EA4CC0EF1}" type="datetimeFigureOut">
              <a:rPr lang="ru-RU" smtClean="0"/>
              <a:pPr/>
              <a:t>16.02.2024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95646-0C93-4EE9-A9B2-517B0745DB9B}" type="slidenum">
              <a:rPr lang="ru-RU" smtClean="0"/>
              <a:pPr/>
              <a:t>‹#›</a:t>
            </a:fld>
            <a:endParaRPr lang="ru-RU"/>
          </a:p>
        </p:txBody>
      </p:sp>
    </p:spTree>
    <p:extLst>
      <p:ext uri="{BB962C8B-B14F-4D97-AF65-F5344CB8AC3E}">
        <p14:creationId xmlns:p14="http://schemas.microsoft.com/office/powerpoint/2010/main" xmlns="" val="4040669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jpeg"/><Relationship Id="rId7"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1.jpeg"/><Relationship Id="rId4" Type="http://schemas.openxmlformats.org/officeDocument/2006/relationships/hyperlink" Target="https://ru.wikipedia.org/wiki/%D0%9A%D0%BE%D0%BC%D0%B1%D1%83%D1%81%D1%82%D0%B8%D0%BE%D0%BB%D0%BE%D0%B3%D0%B8%D1%8F" TargetMode="External"/><Relationship Id="rId9"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3.pn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chart" Target="../charts/chart8.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2.pn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4.jpeg"/><Relationship Id="rId7"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8.jpeg"/><Relationship Id="rId7"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4.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jpe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133947" y="5324586"/>
            <a:ext cx="5822264" cy="516531"/>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10702506" y="3055643"/>
            <a:ext cx="1489493" cy="2767187"/>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1"/>
          <p:cNvSpPr>
            <a:spLocks noGrp="1"/>
          </p:cNvSpPr>
          <p:nvPr>
            <p:ph type="ctrTitle"/>
          </p:nvPr>
        </p:nvSpPr>
        <p:spPr>
          <a:xfrm>
            <a:off x="546100" y="3067777"/>
            <a:ext cx="10144906" cy="1588127"/>
          </a:xfrm>
          <a:noFill/>
        </p:spPr>
        <p:txBody>
          <a:bodyPr wrap="square" rtlCol="0">
            <a:spAutoFit/>
          </a:bodyPr>
          <a:lstStyle/>
          <a:p>
            <a:r>
              <a:rPr lang="ru-RU" sz="3600" b="1" dirty="0" smtClean="0">
                <a:solidFill>
                  <a:schemeClr val="accent1">
                    <a:lumMod val="75000"/>
                  </a:schemeClr>
                </a:solidFill>
                <a:latin typeface="Times New Roman" pitchFamily="18" charset="0"/>
                <a:ea typeface="Segoe UI Black" pitchFamily="34" charset="0"/>
                <a:cs typeface="Times New Roman" pitchFamily="18" charset="0"/>
              </a:rPr>
              <a:t>ГКП на ПХВ «Городская  детская </a:t>
            </a:r>
            <a:br>
              <a:rPr lang="ru-RU" sz="3600" b="1" dirty="0" smtClean="0">
                <a:solidFill>
                  <a:schemeClr val="accent1">
                    <a:lumMod val="75000"/>
                  </a:schemeClr>
                </a:solidFill>
                <a:latin typeface="Times New Roman" pitchFamily="18" charset="0"/>
                <a:ea typeface="Segoe UI Black" pitchFamily="34" charset="0"/>
                <a:cs typeface="Times New Roman" pitchFamily="18" charset="0"/>
              </a:rPr>
            </a:br>
            <a:r>
              <a:rPr lang="ru-RU" sz="3600" b="1" dirty="0" smtClean="0">
                <a:solidFill>
                  <a:schemeClr val="accent1">
                    <a:lumMod val="75000"/>
                  </a:schemeClr>
                </a:solidFill>
                <a:latin typeface="Times New Roman" pitchFamily="18" charset="0"/>
                <a:ea typeface="Segoe UI Black" pitchFamily="34" charset="0"/>
                <a:cs typeface="Times New Roman" pitchFamily="18" charset="0"/>
              </a:rPr>
              <a:t>клиническая больница» </a:t>
            </a:r>
            <a:br>
              <a:rPr lang="ru-RU" sz="3600" b="1" dirty="0" smtClean="0">
                <a:solidFill>
                  <a:schemeClr val="accent1">
                    <a:lumMod val="75000"/>
                  </a:schemeClr>
                </a:solidFill>
                <a:latin typeface="Times New Roman" pitchFamily="18" charset="0"/>
                <a:ea typeface="Segoe UI Black" pitchFamily="34" charset="0"/>
                <a:cs typeface="Times New Roman" pitchFamily="18" charset="0"/>
              </a:rPr>
            </a:br>
            <a:r>
              <a:rPr lang="ru-RU" sz="3600" b="1" dirty="0" smtClean="0">
                <a:solidFill>
                  <a:schemeClr val="accent1">
                    <a:lumMod val="75000"/>
                  </a:schemeClr>
                </a:solidFill>
                <a:latin typeface="Times New Roman" pitchFamily="18" charset="0"/>
                <a:ea typeface="Segoe UI Black" pitchFamily="34" charset="0"/>
                <a:cs typeface="Times New Roman" pitchFamily="18" charset="0"/>
              </a:rPr>
              <a:t>УЗ г.Шымкент</a:t>
            </a:r>
            <a:endParaRPr lang="ru-RU" sz="3600" b="1" dirty="0">
              <a:solidFill>
                <a:srgbClr val="12A1B3"/>
              </a:solidFill>
              <a:latin typeface="Arial" panose="020B0604020202020204" pitchFamily="34" charset="0"/>
              <a:cs typeface="Arial" panose="020B0604020202020204" pitchFamily="34" charset="0"/>
            </a:endParaRPr>
          </a:p>
        </p:txBody>
      </p:sp>
      <p:cxnSp>
        <p:nvCxnSpPr>
          <p:cNvPr id="8" name="Прямая соединительная линия 7"/>
          <p:cNvCxnSpPr/>
          <p:nvPr/>
        </p:nvCxnSpPr>
        <p:spPr>
          <a:xfrm flipV="1">
            <a:off x="4968816" y="2686746"/>
            <a:ext cx="0" cy="603849"/>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4957315" y="4702450"/>
            <a:ext cx="0" cy="603849"/>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4957315" y="5306299"/>
            <a:ext cx="5745192" cy="0"/>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4968816" y="2686746"/>
            <a:ext cx="5745192" cy="0"/>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10702507" y="2686746"/>
            <a:ext cx="0" cy="2619553"/>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pic>
        <p:nvPicPr>
          <p:cNvPr id="13" name="Рисунок 12" descr="красный черный.jpg"/>
          <p:cNvPicPr>
            <a:picLocks noChangeAspect="1"/>
          </p:cNvPicPr>
          <p:nvPr/>
        </p:nvPicPr>
        <p:blipFill>
          <a:blip r:embed="rId3" cstate="print"/>
          <a:stretch>
            <a:fillRect/>
          </a:stretch>
        </p:blipFill>
        <p:spPr>
          <a:xfrm>
            <a:off x="9582151" y="211836"/>
            <a:ext cx="1210704" cy="1211299"/>
          </a:xfrm>
          <a:prstGeom prst="rect">
            <a:avLst/>
          </a:prstGeom>
        </p:spPr>
      </p:pic>
      <p:pic>
        <p:nvPicPr>
          <p:cNvPr id="14" name="Рисунок 13" descr="Без названия.png"/>
          <p:cNvPicPr>
            <a:picLocks noChangeAspect="1"/>
          </p:cNvPicPr>
          <p:nvPr/>
        </p:nvPicPr>
        <p:blipFill>
          <a:blip r:embed="rId4" cstate="print"/>
          <a:stretch>
            <a:fillRect/>
          </a:stretch>
        </p:blipFill>
        <p:spPr>
          <a:xfrm>
            <a:off x="1162050" y="247650"/>
            <a:ext cx="1438275" cy="1438275"/>
          </a:xfrm>
          <a:prstGeom prst="rect">
            <a:avLst/>
          </a:prstGeom>
        </p:spPr>
      </p:pic>
    </p:spTree>
    <p:extLst>
      <p:ext uri="{BB962C8B-B14F-4D97-AF65-F5344CB8AC3E}">
        <p14:creationId xmlns:p14="http://schemas.microsoft.com/office/powerpoint/2010/main" xmlns="" val="3001807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1"/>
            <a:ext cx="9084774" cy="514350"/>
          </a:xfrm>
          <a:prstGeom prst="rect">
            <a:avLst/>
          </a:prstGeom>
          <a:solidFill>
            <a:srgbClr val="3D6E76"/>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000" b="1" dirty="0" smtClean="0">
                <a:latin typeface="Times New Roman" pitchFamily="18" charset="0"/>
                <a:cs typeface="Times New Roman" pitchFamily="18" charset="0"/>
              </a:rPr>
              <a:t>Параклиническая служба за 12 месяцев  2022/2023 год</a:t>
            </a:r>
            <a:endParaRPr lang="ru-RU" sz="20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33400"/>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49050" y="6249079"/>
            <a:ext cx="571500" cy="399371"/>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0" name="Схема 19"/>
          <p:cNvGraphicFramePr/>
          <p:nvPr/>
        </p:nvGraphicFramePr>
        <p:xfrm>
          <a:off x="553269" y="1482725"/>
          <a:ext cx="4542606"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Схема 20"/>
          <p:cNvGraphicFramePr/>
          <p:nvPr/>
        </p:nvGraphicFramePr>
        <p:xfrm>
          <a:off x="5457825" y="1447801"/>
          <a:ext cx="5895975" cy="46291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TextBox 26"/>
          <p:cNvSpPr txBox="1"/>
          <p:nvPr/>
        </p:nvSpPr>
        <p:spPr>
          <a:xfrm>
            <a:off x="6991350" y="771352"/>
            <a:ext cx="3333750" cy="564722"/>
          </a:xfrm>
          <a:prstGeom prst="rect">
            <a:avLst/>
          </a:prstGeom>
          <a:solidFill>
            <a:srgbClr val="12A1B3"/>
          </a:solidFill>
        </p:spPr>
        <p:txBody>
          <a:bodyPr wrap="square" lIns="71579" tIns="35790" rIns="71579" bIns="35790" rtlCol="0">
            <a:spAutoFit/>
          </a:bodyPr>
          <a:lstStyle/>
          <a:p>
            <a:pPr lvl="0" algn="ctr"/>
            <a:r>
              <a:rPr lang="ru-RU" sz="1600" b="1" dirty="0" smtClean="0">
                <a:solidFill>
                  <a:schemeClr val="bg1"/>
                </a:solidFill>
                <a:latin typeface="Times New Roman" pitchFamily="18" charset="0"/>
                <a:cs typeface="Times New Roman" pitchFamily="18" charset="0"/>
              </a:rPr>
              <a:t>Лаборатория</a:t>
            </a:r>
          </a:p>
          <a:p>
            <a:pPr lvl="0" algn="ctr"/>
            <a:r>
              <a:rPr lang="ru-RU" sz="1600" b="1" dirty="0" smtClean="0">
                <a:solidFill>
                  <a:schemeClr val="bg1"/>
                </a:solidFill>
                <a:latin typeface="Times New Roman" pitchFamily="18" charset="0"/>
                <a:cs typeface="Times New Roman" pitchFamily="18" charset="0"/>
              </a:rPr>
              <a:t>2022/2023</a:t>
            </a:r>
            <a:endParaRPr lang="ru-RU" sz="1600" dirty="0" smtClean="0">
              <a:solidFill>
                <a:schemeClr val="bg1"/>
              </a:solidFill>
            </a:endParaRPr>
          </a:p>
        </p:txBody>
      </p:sp>
      <p:sp>
        <p:nvSpPr>
          <p:cNvPr id="28" name="TextBox 27"/>
          <p:cNvSpPr txBox="1"/>
          <p:nvPr/>
        </p:nvSpPr>
        <p:spPr>
          <a:xfrm>
            <a:off x="1028700" y="809451"/>
            <a:ext cx="3267076" cy="564722"/>
          </a:xfrm>
          <a:prstGeom prst="rect">
            <a:avLst/>
          </a:prstGeom>
          <a:solidFill>
            <a:srgbClr val="12A1B3"/>
          </a:solidFill>
        </p:spPr>
        <p:txBody>
          <a:bodyPr wrap="square" lIns="71579" tIns="35790" rIns="71579" bIns="35790" rtlCol="0">
            <a:spAutoFit/>
          </a:bodyPr>
          <a:lstStyle/>
          <a:p>
            <a:pPr lvl="0" algn="ctr"/>
            <a:r>
              <a:rPr lang="ru-RU" sz="1600" b="1" dirty="0" smtClean="0">
                <a:solidFill>
                  <a:schemeClr val="bg1"/>
                </a:solidFill>
                <a:latin typeface="Times New Roman" pitchFamily="18" charset="0"/>
                <a:cs typeface="Times New Roman" pitchFamily="18" charset="0"/>
              </a:rPr>
              <a:t>Функциональная диагностика</a:t>
            </a:r>
          </a:p>
          <a:p>
            <a:pPr lvl="0" algn="ctr"/>
            <a:r>
              <a:rPr lang="ru-RU" sz="1600" b="1" dirty="0" smtClean="0">
                <a:solidFill>
                  <a:schemeClr val="bg1"/>
                </a:solidFill>
                <a:latin typeface="Times New Roman" pitchFamily="18" charset="0"/>
                <a:cs typeface="Times New Roman" pitchFamily="18" charset="0"/>
              </a:rPr>
              <a:t>2022/2023 </a:t>
            </a:r>
            <a:endParaRPr lang="ru-RU" sz="1600" dirty="0" smtClean="0">
              <a:solidFill>
                <a:schemeClr val="bg1"/>
              </a:solidFill>
            </a:endParaRPr>
          </a:p>
        </p:txBody>
      </p:sp>
      <p:pic>
        <p:nvPicPr>
          <p:cNvPr id="15" name="Рисунок 14" descr="красный черный.jpg"/>
          <p:cNvPicPr>
            <a:picLocks noChangeAspect="1"/>
          </p:cNvPicPr>
          <p:nvPr/>
        </p:nvPicPr>
        <p:blipFill>
          <a:blip r:embed="rId13" cstate="print"/>
          <a:stretch>
            <a:fillRect/>
          </a:stretch>
        </p:blipFill>
        <p:spPr>
          <a:xfrm>
            <a:off x="11565944" y="0"/>
            <a:ext cx="626056" cy="626364"/>
          </a:xfrm>
          <a:prstGeom prst="rect">
            <a:avLst/>
          </a:prstGeom>
        </p:spPr>
      </p:pic>
      <p:pic>
        <p:nvPicPr>
          <p:cNvPr id="17" name="Рисунок 16" descr="Без названия.png"/>
          <p:cNvPicPr>
            <a:picLocks noChangeAspect="1"/>
          </p:cNvPicPr>
          <p:nvPr/>
        </p:nvPicPr>
        <p:blipFill>
          <a:blip r:embed="rId14" cstate="print"/>
          <a:stretch>
            <a:fillRect/>
          </a:stretch>
        </p:blipFill>
        <p:spPr>
          <a:xfrm>
            <a:off x="0" y="0"/>
            <a:ext cx="666750" cy="63817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Неонатальная</a:t>
            </a:r>
            <a:r>
              <a:rPr lang="ru-RU" sz="2400" b="1" dirty="0" smtClean="0">
                <a:latin typeface="Times New Roman" pitchFamily="18" charset="0"/>
                <a:cs typeface="Times New Roman" pitchFamily="18" charset="0"/>
              </a:rPr>
              <a:t> хирургия</a:t>
            </a:r>
            <a:endParaRPr lang="ru-RU" sz="24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6134778"/>
            <a:ext cx="676274" cy="551771"/>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10</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13" name="Диаграмма 12"/>
          <p:cNvGraphicFramePr/>
          <p:nvPr>
            <p:extLst>
              <p:ext uri="{D42A27DB-BD31-4B8C-83A1-F6EECF244321}">
                <p14:modId xmlns:p14="http://schemas.microsoft.com/office/powerpoint/2010/main" xmlns="" val="3642404144"/>
              </p:ext>
            </p:extLst>
          </p:nvPr>
        </p:nvGraphicFramePr>
        <p:xfrm>
          <a:off x="179511" y="764703"/>
          <a:ext cx="4192463" cy="4340697"/>
        </p:xfrm>
        <a:graphic>
          <a:graphicData uri="http://schemas.openxmlformats.org/drawingml/2006/chart">
            <c:chart xmlns:c="http://schemas.openxmlformats.org/drawingml/2006/chart" xmlns:r="http://schemas.openxmlformats.org/officeDocument/2006/relationships" r:id="rId3"/>
          </a:graphicData>
        </a:graphic>
      </p:graphicFrame>
      <p:sp>
        <p:nvSpPr>
          <p:cNvPr id="17" name="Прямоугольник 16"/>
          <p:cNvSpPr/>
          <p:nvPr/>
        </p:nvSpPr>
        <p:spPr>
          <a:xfrm>
            <a:off x="216348" y="5153769"/>
            <a:ext cx="3808163" cy="1015663"/>
          </a:xfrm>
          <a:prstGeom prst="rect">
            <a:avLst/>
          </a:prstGeom>
        </p:spPr>
        <p:txBody>
          <a:bodyPr wrap="square">
            <a:spAutoFit/>
          </a:bodyPr>
          <a:lstStyle/>
          <a:p>
            <a:r>
              <a:rPr lang="ru-RU" sz="1200" b="1" dirty="0" smtClean="0">
                <a:latin typeface="Times New Roman" pitchFamily="18" charset="0"/>
                <a:cs typeface="Times New Roman" pitchFamily="18" charset="0"/>
              </a:rPr>
              <a:t>Основные  причины смертности в </a:t>
            </a:r>
            <a:r>
              <a:rPr lang="ru-RU" sz="1200" b="1" dirty="0" err="1" smtClean="0">
                <a:latin typeface="Times New Roman" pitchFamily="18" charset="0"/>
                <a:cs typeface="Times New Roman" pitchFamily="18" charset="0"/>
              </a:rPr>
              <a:t>неонатальном</a:t>
            </a:r>
            <a:r>
              <a:rPr lang="ru-RU" sz="1200" b="1" dirty="0" smtClean="0">
                <a:latin typeface="Times New Roman" pitchFamily="18" charset="0"/>
                <a:cs typeface="Times New Roman" pitchFamily="18" charset="0"/>
              </a:rPr>
              <a:t> периоде: врожденные пороки развития. Как видно из таблицы, идет </a:t>
            </a:r>
            <a:r>
              <a:rPr lang="kk-KZ" sz="1200" b="1" dirty="0" smtClean="0">
                <a:latin typeface="Times New Roman" pitchFamily="18" charset="0"/>
                <a:cs typeface="Times New Roman" pitchFamily="18" charset="0"/>
              </a:rPr>
              <a:t>повышение </a:t>
            </a:r>
            <a:r>
              <a:rPr lang="ru-RU" sz="1200" b="1" dirty="0" smtClean="0">
                <a:latin typeface="Times New Roman" pitchFamily="18" charset="0"/>
                <a:cs typeface="Times New Roman" pitchFamily="18" charset="0"/>
              </a:rPr>
              <a:t>ВПР: в 2023г-107, в 2022г -86. Летальность после операции  составила (20,3%).</a:t>
            </a:r>
            <a:endParaRPr lang="ru-RU" sz="1200" b="1" dirty="0">
              <a:latin typeface="Times New Roman" pitchFamily="18" charset="0"/>
              <a:cs typeface="Times New Roman" pitchFamily="18" charset="0"/>
            </a:endParaRPr>
          </a:p>
        </p:txBody>
      </p:sp>
      <p:graphicFrame>
        <p:nvGraphicFramePr>
          <p:cNvPr id="20" name="Таблица 19"/>
          <p:cNvGraphicFramePr>
            <a:graphicFrameLocks noGrp="1"/>
          </p:cNvGraphicFramePr>
          <p:nvPr>
            <p:extLst>
              <p:ext uri="{D42A27DB-BD31-4B8C-83A1-F6EECF244321}">
                <p14:modId xmlns:p14="http://schemas.microsoft.com/office/powerpoint/2010/main" xmlns="" val="4276089292"/>
              </p:ext>
            </p:extLst>
          </p:nvPr>
        </p:nvGraphicFramePr>
        <p:xfrm>
          <a:off x="4572769" y="1058507"/>
          <a:ext cx="6695307" cy="5532793"/>
        </p:xfrm>
        <a:graphic>
          <a:graphicData uri="http://schemas.openxmlformats.org/drawingml/2006/table">
            <a:tbl>
              <a:tblPr/>
              <a:tblGrid>
                <a:gridCol w="2716937"/>
                <a:gridCol w="543386"/>
                <a:gridCol w="543386"/>
                <a:gridCol w="506963"/>
                <a:gridCol w="733733"/>
                <a:gridCol w="917165"/>
                <a:gridCol w="733737"/>
              </a:tblGrid>
              <a:tr h="164871">
                <a:tc rowSpan="2">
                  <a:txBody>
                    <a:bodyPr/>
                    <a:lstStyle/>
                    <a:p>
                      <a:pPr algn="ctr">
                        <a:spcAft>
                          <a:spcPts val="0"/>
                        </a:spcAft>
                      </a:pPr>
                      <a:r>
                        <a:rPr lang="ru-RU" sz="1050" b="1" dirty="0">
                          <a:latin typeface="Times New Roman" pitchFamily="18" charset="0"/>
                          <a:ea typeface="Times New Roman"/>
                          <a:cs typeface="Times New Roman" pitchFamily="18" charset="0"/>
                        </a:rPr>
                        <a:t>Наименование </a:t>
                      </a:r>
                      <a:endParaRPr lang="ru-RU" sz="105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latin typeface="Times New Roman" pitchFamily="18" charset="0"/>
                          <a:ea typeface="Times New Roman"/>
                          <a:cs typeface="Times New Roman" pitchFamily="18" charset="0"/>
                        </a:rPr>
                        <a:t>Всего</a:t>
                      </a:r>
                      <a:endParaRPr lang="ru-RU" sz="100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1000" b="1">
                          <a:latin typeface="Times New Roman" pitchFamily="18" charset="0"/>
                          <a:ea typeface="Times New Roman"/>
                          <a:cs typeface="Times New Roman" pitchFamily="18" charset="0"/>
                        </a:rPr>
                        <a:t>Оперировано</a:t>
                      </a:r>
                      <a:endParaRPr lang="ru-RU" sz="100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1000" b="1">
                          <a:latin typeface="Times New Roman" pitchFamily="18" charset="0"/>
                          <a:ea typeface="Times New Roman"/>
                          <a:cs typeface="Times New Roman" pitchFamily="18" charset="0"/>
                        </a:rPr>
                        <a:t>Летальный       исход</a:t>
                      </a:r>
                      <a:endParaRPr lang="ru-RU" sz="100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57375">
                <a:tc vMerge="1">
                  <a:txBody>
                    <a:bodyPr/>
                    <a:lstStyle/>
                    <a:p>
                      <a:endParaRPr lang="ru-RU"/>
                    </a:p>
                  </a:txBody>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244">
                <a:tc>
                  <a:txBody>
                    <a:bodyPr/>
                    <a:lstStyle/>
                    <a:p>
                      <a:pPr marL="0" lvl="0" indent="0" algn="l">
                        <a:spcAft>
                          <a:spcPts val="0"/>
                        </a:spcAft>
                      </a:pPr>
                      <a:r>
                        <a:rPr lang="ru-RU" sz="1050" b="1" dirty="0">
                          <a:latin typeface="Times New Roman" pitchFamily="18" charset="0"/>
                          <a:ea typeface="Times New Roman"/>
                          <a:cs typeface="Times New Roman" pitchFamily="18" charset="0"/>
                        </a:rPr>
                        <a:t>1.ВПР ЦНС </a:t>
                      </a:r>
                      <a:endParaRPr lang="ru-RU" sz="105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244">
                <a:tc>
                  <a:txBody>
                    <a:bodyPr/>
                    <a:lstStyle/>
                    <a:p>
                      <a:pPr algn="l">
                        <a:spcAft>
                          <a:spcPts val="0"/>
                        </a:spcAft>
                      </a:pPr>
                      <a:r>
                        <a:rPr kumimoji="0" lang="kk-KZ" sz="1050" b="1" kern="1200" dirty="0" smtClean="0">
                          <a:solidFill>
                            <a:schemeClr val="tx1"/>
                          </a:solidFill>
                          <a:latin typeface="Times New Roman" pitchFamily="18" charset="0"/>
                          <a:ea typeface="+mn-ea"/>
                          <a:cs typeface="Times New Roman" pitchFamily="18" charset="0"/>
                        </a:rPr>
                        <a:t>2.ВПР ЧЛО</a:t>
                      </a:r>
                      <a:endParaRPr lang="ru-RU" sz="105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799">
                <a:tc>
                  <a:txBody>
                    <a:bodyPr/>
                    <a:lstStyle/>
                    <a:p>
                      <a:pPr algn="l">
                        <a:spcAft>
                          <a:spcPts val="0"/>
                        </a:spcAft>
                      </a:pPr>
                      <a:r>
                        <a:rPr kumimoji="0" lang="ru-RU" sz="1050" b="1" kern="1200" dirty="0" smtClean="0">
                          <a:solidFill>
                            <a:schemeClr val="tx1"/>
                          </a:solidFill>
                          <a:latin typeface="Times New Roman" pitchFamily="18" charset="0"/>
                          <a:ea typeface="+mn-ea"/>
                          <a:cs typeface="Times New Roman" pitchFamily="18" charset="0"/>
                        </a:rPr>
                        <a:t>3.Врожденная диафрагмальная грыжа</a:t>
                      </a:r>
                      <a:endParaRPr lang="ru-RU" sz="105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4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4.ВПР </a:t>
                      </a:r>
                      <a:r>
                        <a:rPr lang="ru-RU" sz="1050" b="1" dirty="0" err="1" smtClean="0">
                          <a:latin typeface="Times New Roman" pitchFamily="18" charset="0"/>
                          <a:ea typeface="Times New Roman"/>
                          <a:cs typeface="Times New Roman" pitchFamily="18" charset="0"/>
                        </a:rPr>
                        <a:t>бронхо-легочной</a:t>
                      </a:r>
                      <a:r>
                        <a:rPr lang="ru-RU" sz="1050" b="1" dirty="0" smtClean="0">
                          <a:latin typeface="Times New Roman" pitchFamily="18" charset="0"/>
                          <a:ea typeface="Times New Roman"/>
                          <a:cs typeface="Times New Roman" pitchFamily="18" charset="0"/>
                        </a:rPr>
                        <a:t> системы (КАПРЛ, секвестр)</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 </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319">
                <a:tc>
                  <a:txBody>
                    <a:bodyPr/>
                    <a:lstStyle/>
                    <a:p>
                      <a:pPr marL="0" marR="0" indent="0" algn="l" defTabSz="914400" rtl="0" eaLnBrk="1" fontAlgn="auto" latinLnBrk="0" hangingPunct="1">
                        <a:lnSpc>
                          <a:spcPct val="100000"/>
                        </a:lnSpc>
                        <a:spcBef>
                          <a:spcPts val="0"/>
                        </a:spcBef>
                        <a:spcAft>
                          <a:spcPts val="0"/>
                        </a:spcAft>
                        <a:buClrTx/>
                        <a:buSzTx/>
                        <a:buFontTx/>
                        <a:buNone/>
                        <a:tabLst>
                          <a:tab pos="2991485" algn="r"/>
                        </a:tabLst>
                        <a:defRPr/>
                      </a:pPr>
                      <a:r>
                        <a:rPr lang="ru-RU" sz="1050" b="1" dirty="0" smtClean="0">
                          <a:latin typeface="Times New Roman" pitchFamily="18" charset="0"/>
                          <a:ea typeface="Times New Roman"/>
                          <a:cs typeface="Times New Roman" pitchFamily="18" charset="0"/>
                        </a:rPr>
                        <a:t>5.ВПР Атрезия пищевода </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80975" algn="l"/>
                          <a:tab pos="246380" algn="ctr"/>
                        </a:tabLs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4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50" b="1" spc="0" dirty="0" smtClean="0">
                          <a:latin typeface="Times New Roman" pitchFamily="18" charset="0"/>
                          <a:ea typeface="Times New Roman"/>
                          <a:cs typeface="Times New Roman" pitchFamily="18" charset="0"/>
                        </a:rPr>
                        <a:t>6. Врожденная высокая кишечная  непроходимость</a:t>
                      </a:r>
                      <a:endParaRPr lang="ru-RU" sz="1050" b="1" spc="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4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7.Врожденная низкая кишечная непроходимость</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12</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8.ВПР</a:t>
                      </a:r>
                      <a:r>
                        <a:rPr lang="ru-RU" sz="1050" b="1" baseline="0" dirty="0" smtClean="0">
                          <a:latin typeface="Times New Roman" pitchFamily="18" charset="0"/>
                          <a:ea typeface="Times New Roman"/>
                          <a:cs typeface="Times New Roman" pitchFamily="18" charset="0"/>
                        </a:rPr>
                        <a:t> </a:t>
                      </a:r>
                      <a:r>
                        <a:rPr lang="ru-RU" sz="1050" b="1" dirty="0" smtClean="0">
                          <a:latin typeface="Times New Roman" pitchFamily="18" charset="0"/>
                          <a:ea typeface="Times New Roman"/>
                          <a:cs typeface="Times New Roman" pitchFamily="18" charset="0"/>
                        </a:rPr>
                        <a:t>мочевыделительной системы</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197">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9. Врожденные пороки развития передней брюшной стенки</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11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10. ВПР сосудистые </a:t>
                      </a:r>
                      <a:r>
                        <a:rPr lang="ru-RU" sz="1050" b="1" dirty="0" err="1" smtClean="0">
                          <a:latin typeface="Times New Roman" pitchFamily="18" charset="0"/>
                          <a:ea typeface="Times New Roman"/>
                          <a:cs typeface="Times New Roman" pitchFamily="18" charset="0"/>
                        </a:rPr>
                        <a:t>мальформации</a:t>
                      </a:r>
                      <a:r>
                        <a:rPr lang="ru-RU" sz="1050" b="1" dirty="0" smtClean="0">
                          <a:latin typeface="Times New Roman" pitchFamily="18" charset="0"/>
                          <a:ea typeface="Times New Roman"/>
                          <a:cs typeface="Times New Roman" pitchFamily="18" charset="0"/>
                        </a:rPr>
                        <a:t> </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1</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737">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11. Врожденные объемные образования</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5</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7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12. ВПР желчено выделительной системы.</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799">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13. ВПР костно-суставной системы</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751">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50" b="1" dirty="0" smtClean="0">
                          <a:latin typeface="Times New Roman" pitchFamily="18" charset="0"/>
                          <a:ea typeface="Times New Roman"/>
                          <a:cs typeface="Times New Roman" pitchFamily="18" charset="0"/>
                        </a:rPr>
                        <a:t>15. Редкие формы ВПР (расшифровать)</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sz="2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8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latin typeface="Times New Roman" pitchFamily="18" charset="0"/>
                          <a:ea typeface="Times New Roman"/>
                          <a:cs typeface="Times New Roman" pitchFamily="18" charset="0"/>
                        </a:rPr>
                        <a:t>II.</a:t>
                      </a:r>
                      <a:r>
                        <a:rPr lang="ru-RU" sz="1000" b="1" dirty="0" smtClean="0">
                          <a:latin typeface="Times New Roman" pitchFamily="18" charset="0"/>
                          <a:ea typeface="Times New Roman"/>
                          <a:cs typeface="Times New Roman" pitchFamily="18" charset="0"/>
                        </a:rPr>
                        <a:t>Хирургические заболевания периода                         </a:t>
                      </a:r>
                      <a:r>
                        <a:rPr lang="ru-RU" sz="1000" b="1" baseline="0" dirty="0" smtClean="0">
                          <a:latin typeface="Times New Roman" pitchFamily="18" charset="0"/>
                          <a:ea typeface="Times New Roman"/>
                          <a:cs typeface="Times New Roman" pitchFamily="18" charset="0"/>
                        </a:rPr>
                        <a:t> </a:t>
                      </a:r>
                      <a:r>
                        <a:rPr lang="ru-RU" sz="1000" b="1" dirty="0" smtClean="0">
                          <a:latin typeface="Times New Roman" pitchFamily="18" charset="0"/>
                          <a:ea typeface="Times New Roman"/>
                          <a:cs typeface="Times New Roman" pitchFamily="18" charset="0"/>
                        </a:rPr>
                        <a:t>новорожденности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17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8</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8</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latin typeface="Times New Roman" pitchFamily="18" charset="0"/>
                          <a:ea typeface="Times New Roman"/>
                          <a:cs typeface="Times New Roman" pitchFamily="18" charset="0"/>
                        </a:rPr>
                        <a:t>III. </a:t>
                      </a:r>
                      <a:r>
                        <a:rPr lang="ru-RU" sz="1000" b="1" dirty="0" smtClean="0">
                          <a:latin typeface="Times New Roman" pitchFamily="18" charset="0"/>
                          <a:ea typeface="Times New Roman"/>
                          <a:cs typeface="Times New Roman" pitchFamily="18" charset="0"/>
                        </a:rPr>
                        <a:t>Родовые травмы</a:t>
                      </a:r>
                      <a:endParaRPr lang="ru-RU" sz="10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488">
                <a:tc>
                  <a:txBody>
                    <a:bodyPr/>
                    <a:lstStyle/>
                    <a:p>
                      <a:pPr algn="l">
                        <a:spcAft>
                          <a:spcPts val="0"/>
                        </a:spcAft>
                      </a:pPr>
                      <a:r>
                        <a:rPr lang="en-US" sz="1050" b="1" dirty="0">
                          <a:latin typeface="Times New Roman" pitchFamily="18" charset="0"/>
                          <a:ea typeface="Times New Roman"/>
                          <a:cs typeface="Times New Roman" pitchFamily="18" charset="0"/>
                        </a:rPr>
                        <a:t>IV</a:t>
                      </a:r>
                      <a:r>
                        <a:rPr lang="ru-RU" sz="1050" b="1" dirty="0">
                          <a:latin typeface="Times New Roman" pitchFamily="18" charset="0"/>
                          <a:ea typeface="Times New Roman"/>
                          <a:cs typeface="Times New Roman" pitchFamily="18" charset="0"/>
                        </a:rPr>
                        <a:t>. Гнойно-воспалительные заболевания новорожденных</a:t>
                      </a:r>
                      <a:endParaRPr lang="ru-RU" sz="1050" dirty="0">
                        <a:latin typeface="Times New Roman" pitchFamily="18" charset="0"/>
                        <a:ea typeface="Times New Roman"/>
                        <a:cs typeface="Times New Roman" pitchFamily="18" charset="0"/>
                      </a:endParaRPr>
                    </a:p>
                  </a:txBody>
                  <a:tcPr marL="114300" marR="114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19</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kk-KZ" sz="1050" b="1" dirty="0" smtClean="0">
                          <a:latin typeface="Times New Roman" pitchFamily="18" charset="0"/>
                          <a:ea typeface="Times New Roman"/>
                          <a:cs typeface="Times New Roman" pitchFamily="18" charset="0"/>
                        </a:rPr>
                        <a:t>39</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19</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39</a:t>
                      </a:r>
                      <a:endParaRPr lang="kk-KZ"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714">
                <a:tc>
                  <a:txBody>
                    <a:bodyPr/>
                    <a:lstStyle/>
                    <a:p>
                      <a:pPr indent="114300" algn="ctr">
                        <a:spcAft>
                          <a:spcPts val="0"/>
                        </a:spcAft>
                      </a:pPr>
                      <a:r>
                        <a:rPr lang="ru-RU" sz="1100" b="1" dirty="0">
                          <a:latin typeface="Times New Roman" pitchFamily="18" charset="0"/>
                          <a:ea typeface="Times New Roman"/>
                          <a:cs typeface="Times New Roman" pitchFamily="18" charset="0"/>
                        </a:rPr>
                        <a:t>ВСЕГО</a:t>
                      </a:r>
                      <a:endParaRPr lang="ru-RU" sz="11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50" b="1" dirty="0" smtClean="0">
                          <a:latin typeface="Times New Roman" pitchFamily="18" charset="0"/>
                          <a:ea typeface="Times New Roman"/>
                          <a:cs typeface="Times New Roman" pitchFamily="18" charset="0"/>
                        </a:rPr>
                        <a:t>86</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kk-KZ" sz="1050" b="1" dirty="0" smtClean="0">
                          <a:latin typeface="Times New Roman" pitchFamily="18" charset="0"/>
                          <a:ea typeface="Times New Roman"/>
                          <a:cs typeface="Times New Roman" pitchFamily="18" charset="0"/>
                        </a:rPr>
                        <a:t>107</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84</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103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23</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50" b="1" dirty="0" smtClean="0">
                          <a:latin typeface="Times New Roman" pitchFamily="18" charset="0"/>
                          <a:ea typeface="Times New Roman"/>
                          <a:cs typeface="Times New Roman" pitchFamily="18" charset="0"/>
                        </a:rPr>
                        <a:t>21</a:t>
                      </a:r>
                      <a:endParaRPr lang="ru-RU" sz="105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 name="TextBox 20"/>
          <p:cNvSpPr txBox="1"/>
          <p:nvPr/>
        </p:nvSpPr>
        <p:spPr>
          <a:xfrm>
            <a:off x="5219114" y="580851"/>
            <a:ext cx="5417031" cy="441611"/>
          </a:xfrm>
          <a:prstGeom prst="rect">
            <a:avLst/>
          </a:prstGeom>
          <a:solidFill>
            <a:srgbClr val="12A1B3"/>
          </a:solidFill>
        </p:spPr>
        <p:txBody>
          <a:bodyPr wrap="square" lIns="71579" tIns="35790" rIns="71579" bIns="35790" rtlCol="0">
            <a:spAutoFit/>
          </a:bodyPr>
          <a:lstStyle/>
          <a:p>
            <a:pPr algn="ctr"/>
            <a:r>
              <a:rPr lang="ru-RU" sz="2400" b="1" dirty="0" smtClean="0">
                <a:latin typeface="Times New Roman" pitchFamily="18" charset="0"/>
                <a:ea typeface="Times New Roman" pitchFamily="18" charset="0"/>
                <a:cs typeface="Times New Roman" pitchFamily="18" charset="0"/>
              </a:rPr>
              <a:t> </a:t>
            </a:r>
            <a:r>
              <a:rPr lang="ru-RU" b="1" dirty="0" smtClean="0">
                <a:solidFill>
                  <a:schemeClr val="bg1"/>
                </a:solidFill>
                <a:latin typeface="Times New Roman" pitchFamily="18" charset="0"/>
                <a:ea typeface="Times New Roman" pitchFamily="18" charset="0"/>
                <a:cs typeface="Times New Roman" pitchFamily="18" charset="0"/>
              </a:rPr>
              <a:t>Отчет по нозологиям </a:t>
            </a:r>
            <a:r>
              <a:rPr lang="ru-RU" b="1" dirty="0" smtClean="0">
                <a:solidFill>
                  <a:schemeClr val="bg1"/>
                </a:solidFill>
                <a:latin typeface="Times New Roman" pitchFamily="18" charset="0"/>
                <a:cs typeface="Times New Roman" pitchFamily="18" charset="0"/>
              </a:rPr>
              <a:t>за 12 месяцев </a:t>
            </a:r>
            <a:endParaRPr lang="kk-KZ" sz="2400" b="1" dirty="0" smtClean="0">
              <a:solidFill>
                <a:schemeClr val="bg1"/>
              </a:solidFill>
              <a:latin typeface="Times New Roman" pitchFamily="18" charset="0"/>
              <a:cs typeface="Times New Roman" pitchFamily="18" charset="0"/>
            </a:endParaRPr>
          </a:p>
        </p:txBody>
      </p:sp>
      <p:pic>
        <p:nvPicPr>
          <p:cNvPr id="15" name="Рисунок 14" descr="красный черный.jpg"/>
          <p:cNvPicPr>
            <a:picLocks noChangeAspect="1"/>
          </p:cNvPicPr>
          <p:nvPr/>
        </p:nvPicPr>
        <p:blipFill>
          <a:blip r:embed="rId4" cstate="print"/>
          <a:stretch>
            <a:fillRect/>
          </a:stretch>
        </p:blipFill>
        <p:spPr>
          <a:xfrm>
            <a:off x="11430001" y="0"/>
            <a:ext cx="762000" cy="762374"/>
          </a:xfrm>
          <a:prstGeom prst="rect">
            <a:avLst/>
          </a:prstGeom>
        </p:spPr>
      </p:pic>
      <p:pic>
        <p:nvPicPr>
          <p:cNvPr id="18" name="Рисунок 17" descr="Без названия.png"/>
          <p:cNvPicPr>
            <a:picLocks noChangeAspect="1"/>
          </p:cNvPicPr>
          <p:nvPr/>
        </p:nvPicPr>
        <p:blipFill>
          <a:blip r:embed="rId5" cstate="print"/>
          <a:stretch>
            <a:fillRect/>
          </a:stretch>
        </p:blipFill>
        <p:spPr>
          <a:xfrm>
            <a:off x="0" y="0"/>
            <a:ext cx="657225" cy="65722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err="1" smtClean="0">
                <a:solidFill>
                  <a:schemeClr val="bg1"/>
                </a:solidFill>
                <a:latin typeface="Times New Roman" pitchFamily="18" charset="0"/>
                <a:cs typeface="Times New Roman" pitchFamily="18" charset="0"/>
              </a:rPr>
              <a:t>Омфалоцеле</a:t>
            </a:r>
            <a:r>
              <a:rPr lang="ru-RU" sz="2400" b="1" dirty="0" smtClean="0">
                <a:solidFill>
                  <a:schemeClr val="bg1"/>
                </a:solidFill>
                <a:latin typeface="Times New Roman" pitchFamily="18" charset="0"/>
                <a:cs typeface="Times New Roman" pitchFamily="18" charset="0"/>
              </a:rPr>
              <a:t> больших размеров</a:t>
            </a: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72851" y="62871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11</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5" name="Содержимое 3" descr="10.jpeg"/>
          <p:cNvPicPr>
            <a:picLocks noGrp="1" noChangeAspect="1"/>
          </p:cNvPicPr>
          <p:nvPr>
            <p:ph idx="1"/>
          </p:nvPr>
        </p:nvPicPr>
        <p:blipFill>
          <a:blip r:embed="rId3" cstate="print"/>
          <a:stretch>
            <a:fillRect/>
          </a:stretch>
        </p:blipFill>
        <p:spPr>
          <a:xfrm>
            <a:off x="1390328" y="1280196"/>
            <a:ext cx="2736304" cy="3096343"/>
          </a:xfrm>
        </p:spPr>
      </p:pic>
      <p:pic>
        <p:nvPicPr>
          <p:cNvPr id="19" name="Рисунок 18" descr="11.jpeg"/>
          <p:cNvPicPr>
            <a:picLocks noChangeAspect="1"/>
          </p:cNvPicPr>
          <p:nvPr/>
        </p:nvPicPr>
        <p:blipFill>
          <a:blip r:embed="rId4" cstate="print"/>
          <a:stretch>
            <a:fillRect/>
          </a:stretch>
        </p:blipFill>
        <p:spPr>
          <a:xfrm>
            <a:off x="4670698" y="1280195"/>
            <a:ext cx="2771800" cy="3096344"/>
          </a:xfrm>
          <a:prstGeom prst="rect">
            <a:avLst/>
          </a:prstGeom>
        </p:spPr>
      </p:pic>
      <p:pic>
        <p:nvPicPr>
          <p:cNvPr id="24" name="Рисунок 23" descr="12.jpeg"/>
          <p:cNvPicPr>
            <a:picLocks noChangeAspect="1"/>
          </p:cNvPicPr>
          <p:nvPr/>
        </p:nvPicPr>
        <p:blipFill>
          <a:blip r:embed="rId5" cstate="print"/>
          <a:stretch>
            <a:fillRect/>
          </a:stretch>
        </p:blipFill>
        <p:spPr>
          <a:xfrm>
            <a:off x="8001422" y="1289720"/>
            <a:ext cx="2556792" cy="3096344"/>
          </a:xfrm>
          <a:prstGeom prst="rect">
            <a:avLst/>
          </a:prstGeom>
        </p:spPr>
      </p:pic>
      <p:pic>
        <p:nvPicPr>
          <p:cNvPr id="25" name="Рисунок 24" descr="14.jpeg"/>
          <p:cNvPicPr>
            <a:picLocks noChangeAspect="1"/>
          </p:cNvPicPr>
          <p:nvPr/>
        </p:nvPicPr>
        <p:blipFill>
          <a:blip r:embed="rId6" cstate="print"/>
          <a:stretch>
            <a:fillRect/>
          </a:stretch>
        </p:blipFill>
        <p:spPr>
          <a:xfrm>
            <a:off x="1769418" y="4628753"/>
            <a:ext cx="3528392" cy="1944216"/>
          </a:xfrm>
          <a:prstGeom prst="rect">
            <a:avLst/>
          </a:prstGeom>
        </p:spPr>
      </p:pic>
      <p:pic>
        <p:nvPicPr>
          <p:cNvPr id="26" name="Рисунок 25" descr="15.jpeg"/>
          <p:cNvPicPr>
            <a:picLocks noChangeAspect="1"/>
          </p:cNvPicPr>
          <p:nvPr/>
        </p:nvPicPr>
        <p:blipFill>
          <a:blip r:embed="rId7" cstate="print"/>
          <a:stretch>
            <a:fillRect/>
          </a:stretch>
        </p:blipFill>
        <p:spPr>
          <a:xfrm>
            <a:off x="6231632" y="4619228"/>
            <a:ext cx="3600400" cy="1944216"/>
          </a:xfrm>
          <a:prstGeom prst="rect">
            <a:avLst/>
          </a:prstGeom>
        </p:spPr>
      </p:pic>
      <p:pic>
        <p:nvPicPr>
          <p:cNvPr id="17" name="Рисунок 16" descr="красный черный.jpg"/>
          <p:cNvPicPr>
            <a:picLocks noChangeAspect="1"/>
          </p:cNvPicPr>
          <p:nvPr/>
        </p:nvPicPr>
        <p:blipFill>
          <a:blip r:embed="rId8" cstate="print"/>
          <a:stretch>
            <a:fillRect/>
          </a:stretch>
        </p:blipFill>
        <p:spPr>
          <a:xfrm>
            <a:off x="11534775" y="0"/>
            <a:ext cx="657225" cy="657548"/>
          </a:xfrm>
          <a:prstGeom prst="rect">
            <a:avLst/>
          </a:prstGeom>
        </p:spPr>
      </p:pic>
      <p:pic>
        <p:nvPicPr>
          <p:cNvPr id="18" name="Рисунок 17" descr="Без названия.png"/>
          <p:cNvPicPr>
            <a:picLocks noChangeAspect="1"/>
          </p:cNvPicPr>
          <p:nvPr/>
        </p:nvPicPr>
        <p:blipFill>
          <a:blip r:embed="rId9" cstate="print"/>
          <a:stretch>
            <a:fillRect/>
          </a:stretch>
        </p:blipFill>
        <p:spPr>
          <a:xfrm>
            <a:off x="0" y="0"/>
            <a:ext cx="628650" cy="62865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445246" y="635817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solidFill>
                  <a:schemeClr val="bg1"/>
                </a:solidFill>
                <a:latin typeface="Times New Roman" pitchFamily="18" charset="0"/>
                <a:cs typeface="Times New Roman" pitchFamily="18" charset="0"/>
              </a:rPr>
              <a:t>Тератома крестцово-копчиковой области</a:t>
            </a: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06176" y="62490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20" name="Содержимое 3" descr="20.jpeg"/>
          <p:cNvPicPr>
            <a:picLocks noGrp="1" noChangeAspect="1"/>
          </p:cNvPicPr>
          <p:nvPr>
            <p:ph idx="1"/>
          </p:nvPr>
        </p:nvPicPr>
        <p:blipFill>
          <a:blip r:embed="rId3" cstate="print"/>
          <a:stretch>
            <a:fillRect/>
          </a:stretch>
        </p:blipFill>
        <p:spPr>
          <a:xfrm>
            <a:off x="2031925" y="1038647"/>
            <a:ext cx="3711649" cy="2657053"/>
          </a:xfrm>
        </p:spPr>
      </p:pic>
      <p:pic>
        <p:nvPicPr>
          <p:cNvPr id="21" name="Рисунок 20" descr="21.jpeg"/>
          <p:cNvPicPr>
            <a:picLocks noChangeAspect="1"/>
          </p:cNvPicPr>
          <p:nvPr/>
        </p:nvPicPr>
        <p:blipFill>
          <a:blip r:embed="rId4" cstate="print"/>
          <a:stretch>
            <a:fillRect/>
          </a:stretch>
        </p:blipFill>
        <p:spPr>
          <a:xfrm>
            <a:off x="5981700" y="1057697"/>
            <a:ext cx="3609925" cy="2647528"/>
          </a:xfrm>
          <a:prstGeom prst="rect">
            <a:avLst/>
          </a:prstGeom>
        </p:spPr>
      </p:pic>
      <p:pic>
        <p:nvPicPr>
          <p:cNvPr id="27" name="Рисунок 26" descr="22.jpeg"/>
          <p:cNvPicPr>
            <a:picLocks noChangeAspect="1"/>
          </p:cNvPicPr>
          <p:nvPr/>
        </p:nvPicPr>
        <p:blipFill>
          <a:blip r:embed="rId5" cstate="print"/>
          <a:stretch>
            <a:fillRect/>
          </a:stretch>
        </p:blipFill>
        <p:spPr>
          <a:xfrm>
            <a:off x="2030785" y="3920480"/>
            <a:ext cx="3674690" cy="2420888"/>
          </a:xfrm>
          <a:prstGeom prst="rect">
            <a:avLst/>
          </a:prstGeom>
        </p:spPr>
      </p:pic>
      <p:pic>
        <p:nvPicPr>
          <p:cNvPr id="28" name="Рисунок 27" descr="24.jpeg"/>
          <p:cNvPicPr>
            <a:picLocks noChangeAspect="1"/>
          </p:cNvPicPr>
          <p:nvPr/>
        </p:nvPicPr>
        <p:blipFill>
          <a:blip r:embed="rId6" cstate="print"/>
          <a:stretch>
            <a:fillRect/>
          </a:stretch>
        </p:blipFill>
        <p:spPr>
          <a:xfrm>
            <a:off x="6010275" y="3882380"/>
            <a:ext cx="3658691" cy="2448272"/>
          </a:xfrm>
          <a:prstGeom prst="rect">
            <a:avLst/>
          </a:prstGeom>
        </p:spPr>
      </p:pic>
      <p:pic>
        <p:nvPicPr>
          <p:cNvPr id="15" name="Рисунок 14" descr="красный черный.jpg"/>
          <p:cNvPicPr>
            <a:picLocks noChangeAspect="1"/>
          </p:cNvPicPr>
          <p:nvPr/>
        </p:nvPicPr>
        <p:blipFill>
          <a:blip r:embed="rId7" cstate="print"/>
          <a:stretch>
            <a:fillRect/>
          </a:stretch>
        </p:blipFill>
        <p:spPr>
          <a:xfrm>
            <a:off x="11544619" y="0"/>
            <a:ext cx="647381" cy="647700"/>
          </a:xfrm>
          <a:prstGeom prst="rect">
            <a:avLst/>
          </a:prstGeom>
        </p:spPr>
      </p:pic>
      <p:pic>
        <p:nvPicPr>
          <p:cNvPr id="17" name="Рисунок 16" descr="Без названия.png"/>
          <p:cNvPicPr>
            <a:picLocks noChangeAspect="1"/>
          </p:cNvPicPr>
          <p:nvPr/>
        </p:nvPicPr>
        <p:blipFill>
          <a:blip r:embed="rId8" cstate="print"/>
          <a:stretch>
            <a:fillRect/>
          </a:stretch>
        </p:blipFill>
        <p:spPr>
          <a:xfrm>
            <a:off x="0" y="0"/>
            <a:ext cx="714375" cy="71437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000" b="1" dirty="0" smtClean="0">
                <a:solidFill>
                  <a:schemeClr val="bg1"/>
                </a:solidFill>
                <a:latin typeface="Times New Roman" pitchFamily="18" charset="0"/>
                <a:cs typeface="Times New Roman" pitchFamily="18" charset="0"/>
              </a:rPr>
              <a:t>Образование кишечника с заворотом и некрозом тонкой   кишки</a:t>
            </a:r>
            <a:endParaRPr lang="ru-RU" sz="20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87126" y="620145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7" name="Содержимое 3" descr="40.jpeg"/>
          <p:cNvPicPr>
            <a:picLocks noGrp="1" noChangeAspect="1"/>
          </p:cNvPicPr>
          <p:nvPr>
            <p:ph idx="1"/>
          </p:nvPr>
        </p:nvPicPr>
        <p:blipFill>
          <a:blip r:embed="rId3" cstate="print"/>
          <a:stretch>
            <a:fillRect/>
          </a:stretch>
        </p:blipFill>
        <p:spPr>
          <a:xfrm>
            <a:off x="1064940" y="2123728"/>
            <a:ext cx="3407115" cy="2232248"/>
          </a:xfrm>
        </p:spPr>
      </p:pic>
      <p:pic>
        <p:nvPicPr>
          <p:cNvPr id="19" name="Рисунок 18" descr="41.jpeg"/>
          <p:cNvPicPr>
            <a:picLocks noChangeAspect="1"/>
          </p:cNvPicPr>
          <p:nvPr/>
        </p:nvPicPr>
        <p:blipFill>
          <a:blip r:embed="rId4" cstate="print"/>
          <a:stretch>
            <a:fillRect/>
          </a:stretch>
        </p:blipFill>
        <p:spPr>
          <a:xfrm>
            <a:off x="7894365" y="2114550"/>
            <a:ext cx="3407115" cy="2232248"/>
          </a:xfrm>
          <a:prstGeom prst="rect">
            <a:avLst/>
          </a:prstGeom>
        </p:spPr>
      </p:pic>
      <p:pic>
        <p:nvPicPr>
          <p:cNvPr id="24" name="Рисунок 23" descr="45.jpeg"/>
          <p:cNvPicPr>
            <a:picLocks noChangeAspect="1"/>
          </p:cNvPicPr>
          <p:nvPr/>
        </p:nvPicPr>
        <p:blipFill>
          <a:blip r:embed="rId5" cstate="print"/>
          <a:stretch>
            <a:fillRect/>
          </a:stretch>
        </p:blipFill>
        <p:spPr>
          <a:xfrm>
            <a:off x="4792588" y="1422301"/>
            <a:ext cx="2733768" cy="3456384"/>
          </a:xfrm>
          <a:prstGeom prst="rect">
            <a:avLst/>
          </a:prstGeom>
        </p:spPr>
      </p:pic>
      <p:sp>
        <p:nvSpPr>
          <p:cNvPr id="26" name="TextBox 25"/>
          <p:cNvSpPr txBox="1"/>
          <p:nvPr/>
        </p:nvSpPr>
        <p:spPr>
          <a:xfrm>
            <a:off x="4352340" y="4952826"/>
            <a:ext cx="3791536" cy="349278"/>
          </a:xfrm>
          <a:prstGeom prst="rect">
            <a:avLst/>
          </a:prstGeom>
          <a:solidFill>
            <a:srgbClr val="12A1B3"/>
          </a:solidFill>
        </p:spPr>
        <p:txBody>
          <a:bodyPr wrap="square" lIns="71579" tIns="35790" rIns="71579" bIns="35790" rtlCol="0">
            <a:spAutoFit/>
          </a:bodyPr>
          <a:lstStyle/>
          <a:p>
            <a:pPr lvl="0" algn="ctr">
              <a:spcBef>
                <a:spcPct val="0"/>
              </a:spcBef>
            </a:pPr>
            <a:r>
              <a:rPr lang="ru-RU" b="1" dirty="0" smtClean="0">
                <a:solidFill>
                  <a:schemeClr val="bg1"/>
                </a:solidFill>
                <a:latin typeface="Times New Roman" pitchFamily="18" charset="0"/>
                <a:cs typeface="Times New Roman" pitchFamily="18" charset="0"/>
              </a:rPr>
              <a:t>некротический энтероколит</a:t>
            </a:r>
            <a:endParaRPr lang="ru-RU" b="1" dirty="0">
              <a:solidFill>
                <a:schemeClr val="bg1"/>
              </a:solidFill>
              <a:latin typeface="Times New Roman" pitchFamily="18" charset="0"/>
              <a:cs typeface="Times New Roman" pitchFamily="18" charset="0"/>
            </a:endParaRPr>
          </a:p>
        </p:txBody>
      </p:sp>
      <p:pic>
        <p:nvPicPr>
          <p:cNvPr id="15" name="Рисунок 14" descr="красный черный.jpg"/>
          <p:cNvPicPr>
            <a:picLocks noChangeAspect="1"/>
          </p:cNvPicPr>
          <p:nvPr/>
        </p:nvPicPr>
        <p:blipFill>
          <a:blip r:embed="rId6" cstate="print"/>
          <a:stretch>
            <a:fillRect/>
          </a:stretch>
        </p:blipFill>
        <p:spPr>
          <a:xfrm>
            <a:off x="11477625" y="-1"/>
            <a:ext cx="714375" cy="714725"/>
          </a:xfrm>
          <a:prstGeom prst="rect">
            <a:avLst/>
          </a:prstGeom>
        </p:spPr>
      </p:pic>
      <p:pic>
        <p:nvPicPr>
          <p:cNvPr id="18" name="Рисунок 17" descr="Без названия.png"/>
          <p:cNvPicPr>
            <a:picLocks noChangeAspect="1"/>
          </p:cNvPicPr>
          <p:nvPr/>
        </p:nvPicPr>
        <p:blipFill>
          <a:blip r:embed="rId7" cstate="print"/>
          <a:stretch>
            <a:fillRect/>
          </a:stretch>
        </p:blipFill>
        <p:spPr>
          <a:xfrm>
            <a:off x="0" y="1"/>
            <a:ext cx="771525" cy="68580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0"/>
            <a:ext cx="9084774" cy="536897"/>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58551" y="620145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7" name="Рисунок 16" descr="изо6.jpg"/>
          <p:cNvPicPr>
            <a:picLocks noChangeAspect="1"/>
          </p:cNvPicPr>
          <p:nvPr/>
        </p:nvPicPr>
        <p:blipFill>
          <a:blip r:embed="rId3" cstate="print"/>
          <a:stretch>
            <a:fillRect/>
          </a:stretch>
        </p:blipFill>
        <p:spPr>
          <a:xfrm>
            <a:off x="209550" y="847725"/>
            <a:ext cx="2390775" cy="2409825"/>
          </a:xfrm>
          <a:prstGeom prst="rect">
            <a:avLst/>
          </a:prstGeom>
        </p:spPr>
      </p:pic>
      <p:pic>
        <p:nvPicPr>
          <p:cNvPr id="24" name="Рисунок 23" descr="изо5.jpg"/>
          <p:cNvPicPr>
            <a:picLocks noChangeAspect="1"/>
          </p:cNvPicPr>
          <p:nvPr/>
        </p:nvPicPr>
        <p:blipFill>
          <a:blip r:embed="rId4" cstate="print"/>
          <a:stretch>
            <a:fillRect/>
          </a:stretch>
        </p:blipFill>
        <p:spPr>
          <a:xfrm>
            <a:off x="190500" y="3343275"/>
            <a:ext cx="2409825" cy="2438399"/>
          </a:xfrm>
          <a:prstGeom prst="rect">
            <a:avLst/>
          </a:prstGeom>
        </p:spPr>
      </p:pic>
      <p:pic>
        <p:nvPicPr>
          <p:cNvPr id="26" name="Рисунок 25" descr="изо 1.jpg"/>
          <p:cNvPicPr>
            <a:picLocks noChangeAspect="1"/>
          </p:cNvPicPr>
          <p:nvPr/>
        </p:nvPicPr>
        <p:blipFill>
          <a:blip r:embed="rId5" cstate="print"/>
          <a:stretch>
            <a:fillRect/>
          </a:stretch>
        </p:blipFill>
        <p:spPr>
          <a:xfrm>
            <a:off x="2702480" y="809625"/>
            <a:ext cx="3098245" cy="4981576"/>
          </a:xfrm>
          <a:prstGeom prst="rect">
            <a:avLst/>
          </a:prstGeom>
        </p:spPr>
      </p:pic>
      <p:pic>
        <p:nvPicPr>
          <p:cNvPr id="29" name="Рисунок 28" descr="изо2.jpg"/>
          <p:cNvPicPr>
            <a:picLocks noChangeAspect="1"/>
          </p:cNvPicPr>
          <p:nvPr/>
        </p:nvPicPr>
        <p:blipFill>
          <a:blip r:embed="rId6" cstate="print"/>
          <a:stretch>
            <a:fillRect/>
          </a:stretch>
        </p:blipFill>
        <p:spPr>
          <a:xfrm>
            <a:off x="5892106" y="809625"/>
            <a:ext cx="3128070" cy="5000625"/>
          </a:xfrm>
          <a:prstGeom prst="rect">
            <a:avLst/>
          </a:prstGeom>
        </p:spPr>
      </p:pic>
      <p:pic>
        <p:nvPicPr>
          <p:cNvPr id="30" name="Рисунок 29" descr="изо3.jpg"/>
          <p:cNvPicPr>
            <a:picLocks noChangeAspect="1"/>
          </p:cNvPicPr>
          <p:nvPr/>
        </p:nvPicPr>
        <p:blipFill>
          <a:blip r:embed="rId7" cstate="print"/>
          <a:stretch>
            <a:fillRect/>
          </a:stretch>
        </p:blipFill>
        <p:spPr>
          <a:xfrm>
            <a:off x="9077325" y="800099"/>
            <a:ext cx="2916500" cy="5067301"/>
          </a:xfrm>
          <a:prstGeom prst="rect">
            <a:avLst/>
          </a:prstGeom>
        </p:spPr>
      </p:pic>
      <p:pic>
        <p:nvPicPr>
          <p:cNvPr id="15" name="Рисунок 14" descr="красный черный.jpg"/>
          <p:cNvPicPr>
            <a:picLocks noChangeAspect="1"/>
          </p:cNvPicPr>
          <p:nvPr/>
        </p:nvPicPr>
        <p:blipFill>
          <a:blip r:embed="rId8" cstate="print"/>
          <a:stretch>
            <a:fillRect/>
          </a:stretch>
        </p:blipFill>
        <p:spPr>
          <a:xfrm>
            <a:off x="11391901" y="0"/>
            <a:ext cx="800100" cy="800492"/>
          </a:xfrm>
          <a:prstGeom prst="rect">
            <a:avLst/>
          </a:prstGeom>
        </p:spPr>
      </p:pic>
      <p:pic>
        <p:nvPicPr>
          <p:cNvPr id="18" name="Рисунок 17" descr="Без названия.png"/>
          <p:cNvPicPr>
            <a:picLocks noChangeAspect="1"/>
          </p:cNvPicPr>
          <p:nvPr/>
        </p:nvPicPr>
        <p:blipFill>
          <a:blip r:embed="rId9" cstate="print"/>
          <a:stretch>
            <a:fillRect/>
          </a:stretch>
        </p:blipFill>
        <p:spPr>
          <a:xfrm>
            <a:off x="0" y="0"/>
            <a:ext cx="666750" cy="66675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20451" y="62300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5" name="Рисунок 14" descr="череп.jpg"/>
          <p:cNvPicPr>
            <a:picLocks noChangeAspect="1"/>
          </p:cNvPicPr>
          <p:nvPr/>
        </p:nvPicPr>
        <p:blipFill>
          <a:blip r:embed="rId3" cstate="print"/>
          <a:stretch>
            <a:fillRect/>
          </a:stretch>
        </p:blipFill>
        <p:spPr>
          <a:xfrm>
            <a:off x="419099" y="761999"/>
            <a:ext cx="2924175" cy="5248275"/>
          </a:xfrm>
          <a:prstGeom prst="rect">
            <a:avLst/>
          </a:prstGeom>
        </p:spPr>
      </p:pic>
      <p:pic>
        <p:nvPicPr>
          <p:cNvPr id="19" name="Рисунок 18" descr="череп 3.jpg"/>
          <p:cNvPicPr>
            <a:picLocks noChangeAspect="1"/>
          </p:cNvPicPr>
          <p:nvPr/>
        </p:nvPicPr>
        <p:blipFill>
          <a:blip r:embed="rId4" cstate="print"/>
          <a:stretch>
            <a:fillRect/>
          </a:stretch>
        </p:blipFill>
        <p:spPr>
          <a:xfrm>
            <a:off x="3900488" y="771525"/>
            <a:ext cx="3405188" cy="5276850"/>
          </a:xfrm>
          <a:prstGeom prst="rect">
            <a:avLst/>
          </a:prstGeom>
        </p:spPr>
      </p:pic>
      <p:pic>
        <p:nvPicPr>
          <p:cNvPr id="20" name="Рисунок 19" descr="череп 4.jpg"/>
          <p:cNvPicPr>
            <a:picLocks noChangeAspect="1"/>
          </p:cNvPicPr>
          <p:nvPr/>
        </p:nvPicPr>
        <p:blipFill>
          <a:blip r:embed="rId5" cstate="print"/>
          <a:stretch>
            <a:fillRect/>
          </a:stretch>
        </p:blipFill>
        <p:spPr>
          <a:xfrm>
            <a:off x="7843838" y="771525"/>
            <a:ext cx="3557588" cy="5248274"/>
          </a:xfrm>
          <a:prstGeom prst="rect">
            <a:avLst/>
          </a:prstGeom>
        </p:spPr>
      </p:pic>
      <p:pic>
        <p:nvPicPr>
          <p:cNvPr id="13" name="Рисунок 12" descr="красный черный.jpg"/>
          <p:cNvPicPr>
            <a:picLocks noChangeAspect="1"/>
          </p:cNvPicPr>
          <p:nvPr/>
        </p:nvPicPr>
        <p:blipFill>
          <a:blip r:embed="rId6" cstate="print"/>
          <a:stretch>
            <a:fillRect/>
          </a:stretch>
        </p:blipFill>
        <p:spPr>
          <a:xfrm>
            <a:off x="11439525" y="-1"/>
            <a:ext cx="752475" cy="752845"/>
          </a:xfrm>
          <a:prstGeom prst="rect">
            <a:avLst/>
          </a:prstGeom>
        </p:spPr>
      </p:pic>
      <p:pic>
        <p:nvPicPr>
          <p:cNvPr id="17" name="Рисунок 16" descr="Без названия.png"/>
          <p:cNvPicPr>
            <a:picLocks noChangeAspect="1"/>
          </p:cNvPicPr>
          <p:nvPr/>
        </p:nvPicPr>
        <p:blipFill>
          <a:blip r:embed="rId7" cstate="print"/>
          <a:stretch>
            <a:fillRect/>
          </a:stretch>
        </p:blipFill>
        <p:spPr>
          <a:xfrm>
            <a:off x="0" y="0"/>
            <a:ext cx="628650" cy="62865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10926" y="62205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3" name="Рисунок 12" descr="дтп 4.jpg"/>
          <p:cNvPicPr>
            <a:picLocks noChangeAspect="1"/>
          </p:cNvPicPr>
          <p:nvPr/>
        </p:nvPicPr>
        <p:blipFill>
          <a:blip r:embed="rId3" cstate="print"/>
          <a:stretch>
            <a:fillRect/>
          </a:stretch>
        </p:blipFill>
        <p:spPr>
          <a:xfrm>
            <a:off x="142876" y="762000"/>
            <a:ext cx="2085974" cy="4533899"/>
          </a:xfrm>
          <a:prstGeom prst="rect">
            <a:avLst/>
          </a:prstGeom>
        </p:spPr>
      </p:pic>
      <p:pic>
        <p:nvPicPr>
          <p:cNvPr id="17" name="Рисунок 16" descr="дтп5.jpg"/>
          <p:cNvPicPr>
            <a:picLocks noChangeAspect="1"/>
          </p:cNvPicPr>
          <p:nvPr/>
        </p:nvPicPr>
        <p:blipFill>
          <a:blip r:embed="rId4" cstate="print"/>
          <a:stretch>
            <a:fillRect/>
          </a:stretch>
        </p:blipFill>
        <p:spPr>
          <a:xfrm>
            <a:off x="2447926" y="762001"/>
            <a:ext cx="2390774" cy="4524374"/>
          </a:xfrm>
          <a:prstGeom prst="rect">
            <a:avLst/>
          </a:prstGeom>
        </p:spPr>
      </p:pic>
      <p:pic>
        <p:nvPicPr>
          <p:cNvPr id="21" name="Рисунок 20" descr="дтп.jpg"/>
          <p:cNvPicPr>
            <a:picLocks noChangeAspect="1"/>
          </p:cNvPicPr>
          <p:nvPr/>
        </p:nvPicPr>
        <p:blipFill>
          <a:blip r:embed="rId5" cstate="print"/>
          <a:stretch>
            <a:fillRect/>
          </a:stretch>
        </p:blipFill>
        <p:spPr>
          <a:xfrm>
            <a:off x="5010150" y="752475"/>
            <a:ext cx="2305050" cy="4533900"/>
          </a:xfrm>
          <a:prstGeom prst="rect">
            <a:avLst/>
          </a:prstGeom>
        </p:spPr>
      </p:pic>
      <p:pic>
        <p:nvPicPr>
          <p:cNvPr id="24" name="Рисунок 23" descr="дтп1.jpg"/>
          <p:cNvPicPr>
            <a:picLocks noChangeAspect="1"/>
          </p:cNvPicPr>
          <p:nvPr/>
        </p:nvPicPr>
        <p:blipFill>
          <a:blip r:embed="rId6" cstate="print"/>
          <a:stretch>
            <a:fillRect/>
          </a:stretch>
        </p:blipFill>
        <p:spPr>
          <a:xfrm>
            <a:off x="7477125" y="752475"/>
            <a:ext cx="2200275" cy="4543425"/>
          </a:xfrm>
          <a:prstGeom prst="rect">
            <a:avLst/>
          </a:prstGeom>
        </p:spPr>
      </p:pic>
      <p:pic>
        <p:nvPicPr>
          <p:cNvPr id="25" name="Рисунок 24" descr="дтп 8.jpg"/>
          <p:cNvPicPr>
            <a:picLocks noChangeAspect="1"/>
          </p:cNvPicPr>
          <p:nvPr/>
        </p:nvPicPr>
        <p:blipFill>
          <a:blip r:embed="rId7" cstate="print"/>
          <a:stretch>
            <a:fillRect/>
          </a:stretch>
        </p:blipFill>
        <p:spPr>
          <a:xfrm>
            <a:off x="9791699" y="704851"/>
            <a:ext cx="2219325" cy="4571999"/>
          </a:xfrm>
          <a:prstGeom prst="rect">
            <a:avLst/>
          </a:prstGeom>
        </p:spPr>
      </p:pic>
      <p:pic>
        <p:nvPicPr>
          <p:cNvPr id="15" name="Рисунок 14" descr="красный черный.jpg"/>
          <p:cNvPicPr>
            <a:picLocks noChangeAspect="1"/>
          </p:cNvPicPr>
          <p:nvPr/>
        </p:nvPicPr>
        <p:blipFill>
          <a:blip r:embed="rId8" cstate="print"/>
          <a:stretch>
            <a:fillRect/>
          </a:stretch>
        </p:blipFill>
        <p:spPr>
          <a:xfrm>
            <a:off x="11497016" y="0"/>
            <a:ext cx="694984" cy="695325"/>
          </a:xfrm>
          <a:prstGeom prst="rect">
            <a:avLst/>
          </a:prstGeom>
        </p:spPr>
      </p:pic>
      <p:pic>
        <p:nvPicPr>
          <p:cNvPr id="18" name="Рисунок 17" descr="Без названия.png"/>
          <p:cNvPicPr>
            <a:picLocks noChangeAspect="1"/>
          </p:cNvPicPr>
          <p:nvPr/>
        </p:nvPicPr>
        <p:blipFill>
          <a:blip r:embed="rId9" cstate="print"/>
          <a:stretch>
            <a:fillRect/>
          </a:stretch>
        </p:blipFill>
        <p:spPr>
          <a:xfrm>
            <a:off x="0" y="0"/>
            <a:ext cx="733425" cy="73342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ожог .jpg"/>
          <p:cNvPicPr>
            <a:picLocks noChangeAspect="1"/>
          </p:cNvPicPr>
          <p:nvPr/>
        </p:nvPicPr>
        <p:blipFill>
          <a:blip r:embed="rId3" cstate="print"/>
          <a:stretch>
            <a:fillRect/>
          </a:stretch>
        </p:blipFill>
        <p:spPr>
          <a:xfrm>
            <a:off x="8760857" y="666750"/>
            <a:ext cx="3090386" cy="5762625"/>
          </a:xfrm>
          <a:prstGeom prst="rect">
            <a:avLst/>
          </a:prstGeom>
        </p:spPr>
      </p:pic>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01426" y="62586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5" name="Рисунок 14" descr="ожог 2.jpg"/>
          <p:cNvPicPr>
            <a:picLocks noChangeAspect="1"/>
          </p:cNvPicPr>
          <p:nvPr/>
        </p:nvPicPr>
        <p:blipFill>
          <a:blip r:embed="rId4" cstate="print"/>
          <a:stretch>
            <a:fillRect/>
          </a:stretch>
        </p:blipFill>
        <p:spPr>
          <a:xfrm>
            <a:off x="302657" y="809624"/>
            <a:ext cx="2935843" cy="5762625"/>
          </a:xfrm>
          <a:prstGeom prst="rect">
            <a:avLst/>
          </a:prstGeom>
        </p:spPr>
      </p:pic>
      <p:pic>
        <p:nvPicPr>
          <p:cNvPr id="20" name="Рисунок 19" descr="ожог 3.jpg"/>
          <p:cNvPicPr>
            <a:picLocks noChangeAspect="1"/>
          </p:cNvPicPr>
          <p:nvPr/>
        </p:nvPicPr>
        <p:blipFill>
          <a:blip r:embed="rId5" cstate="print"/>
          <a:stretch>
            <a:fillRect/>
          </a:stretch>
        </p:blipFill>
        <p:spPr>
          <a:xfrm>
            <a:off x="3286125" y="1472565"/>
            <a:ext cx="5434521" cy="3928110"/>
          </a:xfrm>
          <a:prstGeom prst="rect">
            <a:avLst/>
          </a:prstGeom>
        </p:spPr>
      </p:pic>
      <p:pic>
        <p:nvPicPr>
          <p:cNvPr id="13" name="Рисунок 12" descr="красный черный.jpg"/>
          <p:cNvPicPr>
            <a:picLocks noChangeAspect="1"/>
          </p:cNvPicPr>
          <p:nvPr/>
        </p:nvPicPr>
        <p:blipFill>
          <a:blip r:embed="rId6" cstate="print"/>
          <a:stretch>
            <a:fillRect/>
          </a:stretch>
        </p:blipFill>
        <p:spPr>
          <a:xfrm>
            <a:off x="11410950" y="0"/>
            <a:ext cx="781050" cy="578739"/>
          </a:xfrm>
          <a:prstGeom prst="rect">
            <a:avLst/>
          </a:prstGeom>
        </p:spPr>
      </p:pic>
      <p:pic>
        <p:nvPicPr>
          <p:cNvPr id="17" name="Рисунок 16" descr="Без названия.png"/>
          <p:cNvPicPr>
            <a:picLocks noChangeAspect="1"/>
          </p:cNvPicPr>
          <p:nvPr/>
        </p:nvPicPr>
        <p:blipFill>
          <a:blip r:embed="rId7" cstate="print"/>
          <a:stretch>
            <a:fillRect/>
          </a:stretch>
        </p:blipFill>
        <p:spPr>
          <a:xfrm>
            <a:off x="0" y="0"/>
            <a:ext cx="609600" cy="60960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38125" y="630927"/>
            <a:ext cx="11258551" cy="27599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000" b="1" dirty="0" smtClean="0">
                <a:solidFill>
                  <a:schemeClr val="bg1"/>
                </a:solidFill>
                <a:latin typeface="Times New Roman" pitchFamily="18" charset="0"/>
                <a:cs typeface="Times New Roman" pitchFamily="18" charset="0"/>
              </a:rPr>
              <a:t>Проводимые виды операции</a:t>
            </a:r>
            <a:endParaRPr lang="kk-KZ" sz="2000" b="1" dirty="0" smtClean="0">
              <a:solidFill>
                <a:schemeClr val="bg1"/>
              </a:solidFill>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15700" y="6115050"/>
            <a:ext cx="723900" cy="499939"/>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18</a:t>
            </a:r>
          </a:p>
          <a:p>
            <a:pPr algn="ct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Прямоугольник 30"/>
          <p:cNvSpPr/>
          <p:nvPr/>
        </p:nvSpPr>
        <p:spPr>
          <a:xfrm>
            <a:off x="530256" y="1990724"/>
            <a:ext cx="5594319" cy="4676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000" b="1" u="sng" dirty="0" smtClean="0">
                <a:solidFill>
                  <a:schemeClr val="tx1"/>
                </a:solidFill>
                <a:latin typeface="Times New Roman" pitchFamily="18" charset="0"/>
                <a:cs typeface="Times New Roman" pitchFamily="18" charset="0"/>
              </a:rPr>
              <a:t>В </a:t>
            </a:r>
            <a:r>
              <a:rPr lang="ru-RU" sz="1000" b="1" u="sng" dirty="0" smtClean="0">
                <a:solidFill>
                  <a:schemeClr val="tx1"/>
                </a:solidFill>
                <a:latin typeface="Times New Roman" pitchFamily="18" charset="0"/>
                <a:cs typeface="Times New Roman" pitchFamily="18" charset="0"/>
              </a:rPr>
              <a:t> </a:t>
            </a:r>
            <a:r>
              <a:rPr lang="ru-RU" sz="1000" b="1" u="sng" dirty="0" err="1" smtClean="0">
                <a:solidFill>
                  <a:schemeClr val="tx1"/>
                </a:solidFill>
                <a:latin typeface="Times New Roman" pitchFamily="18" charset="0"/>
                <a:cs typeface="Times New Roman" pitchFamily="18" charset="0"/>
              </a:rPr>
              <a:t>ангиохирургии</a:t>
            </a:r>
            <a:r>
              <a:rPr lang="ru-RU" sz="1000" b="1" u="sng" dirty="0" smtClean="0">
                <a:solidFill>
                  <a:schemeClr val="tx1"/>
                </a:solidFill>
                <a:latin typeface="Times New Roman" pitchFamily="18" charset="0"/>
                <a:cs typeface="Times New Roman" pitchFamily="18" charset="0"/>
              </a:rPr>
              <a:t>:</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Рентгенэндоваскулярная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эмболизация</a:t>
            </a:r>
            <a:r>
              <a:rPr lang="ru-RU" sz="1000" b="1" dirty="0" smtClean="0">
                <a:solidFill>
                  <a:schemeClr val="tx1"/>
                </a:solidFill>
                <a:latin typeface="Times New Roman" pitchFamily="18" charset="0"/>
                <a:cs typeface="Times New Roman" pitchFamily="18" charset="0"/>
              </a:rPr>
              <a:t>, пункционная </a:t>
            </a:r>
            <a:r>
              <a:rPr lang="ru-RU" sz="1000" b="1" dirty="0" err="1" smtClean="0">
                <a:solidFill>
                  <a:schemeClr val="tx1"/>
                </a:solidFill>
                <a:latin typeface="Times New Roman" pitchFamily="18" charset="0"/>
                <a:cs typeface="Times New Roman" pitchFamily="18" charset="0"/>
              </a:rPr>
              <a:t>склероэмболизация</a:t>
            </a:r>
            <a:r>
              <a:rPr lang="ru-RU" sz="1000" b="1" dirty="0" smtClean="0">
                <a:solidFill>
                  <a:schemeClr val="tx1"/>
                </a:solidFill>
                <a:latin typeface="Times New Roman" pitchFamily="18" charset="0"/>
                <a:cs typeface="Times New Roman" pitchFamily="18" charset="0"/>
              </a:rPr>
              <a:t> под контролем ангиографии</a:t>
            </a:r>
          </a:p>
          <a:p>
            <a:r>
              <a:rPr lang="ru-RU" sz="1000" b="1" dirty="0" smtClean="0">
                <a:solidFill>
                  <a:schemeClr val="tx1"/>
                </a:solidFill>
                <a:latin typeface="Times New Roman" pitchFamily="18" charset="0"/>
                <a:cs typeface="Times New Roman" pitchFamily="18" charset="0"/>
              </a:rPr>
              <a:t>Удаление </a:t>
            </a:r>
            <a:r>
              <a:rPr lang="ru-RU" sz="1000" b="1" dirty="0" err="1" smtClean="0">
                <a:solidFill>
                  <a:schemeClr val="tx1"/>
                </a:solidFill>
                <a:latin typeface="Times New Roman" pitchFamily="18" charset="0"/>
                <a:cs typeface="Times New Roman" pitchFamily="18" charset="0"/>
              </a:rPr>
              <a:t>гемангиомы</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ангиофибромы</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ангиопапиломы</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Баллонная </a:t>
            </a:r>
            <a:r>
              <a:rPr lang="ru-RU" sz="1000" b="1" dirty="0" err="1" smtClean="0">
                <a:solidFill>
                  <a:schemeClr val="tx1"/>
                </a:solidFill>
                <a:latin typeface="Times New Roman" pitchFamily="18" charset="0"/>
                <a:cs typeface="Times New Roman" pitchFamily="18" charset="0"/>
              </a:rPr>
              <a:t>вальвулопластика</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Зондирование полостей сердца.</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урологии: </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Операция по Росс</a:t>
            </a:r>
            <a:r>
              <a:rPr lang="kk-KZ" sz="1000" b="1" dirty="0" smtClean="0">
                <a:solidFill>
                  <a:schemeClr val="tx1"/>
                </a:solidFill>
                <a:latin typeface="Times New Roman" pitchFamily="18" charset="0"/>
                <a:cs typeface="Times New Roman" pitchFamily="18" charset="0"/>
              </a:rPr>
              <a:t>е </a:t>
            </a:r>
            <a:r>
              <a:rPr lang="ru-RU" sz="1000" b="1" dirty="0" smtClean="0">
                <a:solidFill>
                  <a:schemeClr val="tx1"/>
                </a:solidFill>
                <a:latin typeface="Times New Roman" pitchFamily="18" charset="0"/>
                <a:cs typeface="Times New Roman" pitchFamily="18" charset="0"/>
              </a:rPr>
              <a:t> при </a:t>
            </a:r>
            <a:r>
              <a:rPr lang="ru-RU" sz="1000" b="1" dirty="0" err="1" smtClean="0">
                <a:solidFill>
                  <a:schemeClr val="tx1"/>
                </a:solidFill>
                <a:latin typeface="Times New Roman" pitchFamily="18" charset="0"/>
                <a:cs typeface="Times New Roman" pitchFamily="18" charset="0"/>
              </a:rPr>
              <a:t>гидроцеле</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Устранение </a:t>
            </a:r>
            <a:r>
              <a:rPr lang="ru-RU" sz="1000" b="1" dirty="0" err="1" smtClean="0">
                <a:solidFill>
                  <a:schemeClr val="tx1"/>
                </a:solidFill>
                <a:latin typeface="Times New Roman" pitchFamily="18" charset="0"/>
                <a:cs typeface="Times New Roman" pitchFamily="18" charset="0"/>
              </a:rPr>
              <a:t>варикоцеле</a:t>
            </a:r>
            <a:r>
              <a:rPr lang="kk-KZ"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перекрута</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яичк</a:t>
            </a:r>
            <a:r>
              <a:rPr lang="kk-KZ" sz="1000" b="1" dirty="0" smtClean="0">
                <a:solidFill>
                  <a:schemeClr val="tx1"/>
                </a:solidFill>
                <a:latin typeface="Times New Roman" pitchFamily="18" charset="0"/>
                <a:cs typeface="Times New Roman" pitchFamily="18" charset="0"/>
              </a:rPr>
              <a:t>а </a:t>
            </a:r>
            <a:r>
              <a:rPr lang="ru-RU" sz="1000" b="1" dirty="0" smtClean="0">
                <a:solidFill>
                  <a:schemeClr val="tx1"/>
                </a:solidFill>
                <a:latin typeface="Times New Roman" pitchFamily="18" charset="0"/>
                <a:cs typeface="Times New Roman" pitchFamily="18" charset="0"/>
              </a:rPr>
              <a:t>(традиционно, </a:t>
            </a:r>
            <a:r>
              <a:rPr lang="ru-RU" sz="1000" b="1" dirty="0" err="1" smtClean="0">
                <a:solidFill>
                  <a:schemeClr val="tx1"/>
                </a:solidFill>
                <a:latin typeface="Times New Roman" pitchFamily="18" charset="0"/>
                <a:cs typeface="Times New Roman" pitchFamily="18" charset="0"/>
              </a:rPr>
              <a:t>лапароскопическ</a:t>
            </a:r>
            <a:r>
              <a:rPr lang="kk-KZ" sz="1000" b="1" dirty="0" smtClean="0">
                <a:solidFill>
                  <a:schemeClr val="tx1"/>
                </a:solidFill>
                <a:latin typeface="Times New Roman" pitchFamily="18" charset="0"/>
                <a:cs typeface="Times New Roman" pitchFamily="18" charset="0"/>
              </a:rPr>
              <a:t>и</a:t>
            </a:r>
            <a:r>
              <a:rPr lang="ru-RU" sz="1000" b="1" dirty="0" smtClean="0">
                <a:solidFill>
                  <a:schemeClr val="tx1"/>
                </a:solidFill>
                <a:latin typeface="Times New Roman" pitchFamily="18" charset="0"/>
                <a:cs typeface="Times New Roman" pitchFamily="18" charset="0"/>
              </a:rPr>
              <a:t>).</a:t>
            </a:r>
          </a:p>
          <a:p>
            <a:r>
              <a:rPr lang="ru-RU" sz="1000" b="1" dirty="0" err="1" smtClean="0">
                <a:solidFill>
                  <a:schemeClr val="tx1"/>
                </a:solidFill>
                <a:latin typeface="Times New Roman" pitchFamily="18" charset="0"/>
                <a:cs typeface="Times New Roman" pitchFamily="18" charset="0"/>
              </a:rPr>
              <a:t>Орхидопексия</a:t>
            </a:r>
            <a:r>
              <a:rPr lang="ru-RU" sz="1000" b="1" dirty="0" smtClean="0">
                <a:solidFill>
                  <a:schemeClr val="tx1"/>
                </a:solidFill>
                <a:latin typeface="Times New Roman" pitchFamily="18" charset="0"/>
                <a:cs typeface="Times New Roman" pitchFamily="18" charset="0"/>
              </a:rPr>
              <a:t> по </a:t>
            </a:r>
            <a:r>
              <a:rPr lang="ru-RU" sz="1000" b="1" dirty="0" err="1" smtClean="0">
                <a:solidFill>
                  <a:schemeClr val="tx1"/>
                </a:solidFill>
                <a:latin typeface="Times New Roman" pitchFamily="18" charset="0"/>
                <a:cs typeface="Times New Roman" pitchFamily="18" charset="0"/>
              </a:rPr>
              <a:t>Шемахеру</a:t>
            </a:r>
            <a:r>
              <a:rPr lang="ru-RU" sz="1000" b="1" dirty="0" smtClean="0">
                <a:solidFill>
                  <a:schemeClr val="tx1"/>
                </a:solidFill>
                <a:latin typeface="Times New Roman" pitchFamily="18" charset="0"/>
                <a:cs typeface="Times New Roman" pitchFamily="18" charset="0"/>
              </a:rPr>
              <a:t>, Соколову.</a:t>
            </a:r>
          </a:p>
          <a:p>
            <a:r>
              <a:rPr lang="ru-RU" sz="1000" b="1" dirty="0" smtClean="0">
                <a:solidFill>
                  <a:schemeClr val="tx1"/>
                </a:solidFill>
                <a:latin typeface="Times New Roman" pitchFamily="18" charset="0"/>
                <a:cs typeface="Times New Roman" pitchFamily="18" charset="0"/>
              </a:rPr>
              <a:t>Устранение гипоспадии, пластика уретры.</a:t>
            </a:r>
          </a:p>
          <a:p>
            <a:r>
              <a:rPr lang="ru-RU" sz="1000" b="1" dirty="0" err="1" smtClean="0">
                <a:solidFill>
                  <a:schemeClr val="tx1"/>
                </a:solidFill>
                <a:latin typeface="Times New Roman" pitchFamily="18" charset="0"/>
                <a:cs typeface="Times New Roman" pitchFamily="18" charset="0"/>
              </a:rPr>
              <a:t>Реконструктивн</a:t>
            </a:r>
            <a:r>
              <a:rPr lang="kk-KZ" sz="1000" b="1" dirty="0" smtClean="0">
                <a:solidFill>
                  <a:schemeClr val="tx1"/>
                </a:solidFill>
                <a:latin typeface="Times New Roman" pitchFamily="18" charset="0"/>
                <a:cs typeface="Times New Roman" pitchFamily="18" charset="0"/>
              </a:rPr>
              <a:t>ы</a:t>
            </a:r>
            <a:r>
              <a:rPr lang="ru-RU" sz="1000" b="1" dirty="0" smtClean="0">
                <a:solidFill>
                  <a:schemeClr val="tx1"/>
                </a:solidFill>
                <a:latin typeface="Times New Roman" pitchFamily="18" charset="0"/>
                <a:cs typeface="Times New Roman" pitchFamily="18" charset="0"/>
              </a:rPr>
              <a:t>е </a:t>
            </a:r>
            <a:r>
              <a:rPr lang="ru-RU" sz="1000" b="1" dirty="0" err="1" smtClean="0">
                <a:solidFill>
                  <a:schemeClr val="tx1"/>
                </a:solidFill>
                <a:latin typeface="Times New Roman" pitchFamily="18" charset="0"/>
                <a:cs typeface="Times New Roman" pitchFamily="18" charset="0"/>
              </a:rPr>
              <a:t>операци</a:t>
            </a:r>
            <a:r>
              <a:rPr lang="kk-KZ" sz="1000" b="1" dirty="0" smtClean="0">
                <a:solidFill>
                  <a:schemeClr val="tx1"/>
                </a:solidFill>
                <a:latin typeface="Times New Roman" pitchFamily="18" charset="0"/>
                <a:cs typeface="Times New Roman" pitchFamily="18" charset="0"/>
              </a:rPr>
              <a:t>и</a:t>
            </a:r>
            <a:r>
              <a:rPr lang="ru-RU" sz="1000" b="1" dirty="0" smtClean="0">
                <a:solidFill>
                  <a:schemeClr val="tx1"/>
                </a:solidFill>
                <a:latin typeface="Times New Roman" pitchFamily="18" charset="0"/>
                <a:cs typeface="Times New Roman" pitchFamily="18" charset="0"/>
              </a:rPr>
              <a:t> при скрытом половом члене.</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хирургии: </a:t>
            </a:r>
            <a:endParaRPr lang="ru-RU" sz="1000" b="1" dirty="0" smtClean="0">
              <a:solidFill>
                <a:schemeClr val="tx1"/>
              </a:solidFill>
              <a:latin typeface="Times New Roman" pitchFamily="18" charset="0"/>
              <a:cs typeface="Times New Roman" pitchFamily="18" charset="0"/>
            </a:endParaRPr>
          </a:p>
          <a:p>
            <a:r>
              <a:rPr lang="ru-RU" sz="1000" b="1" dirty="0" err="1" smtClean="0">
                <a:solidFill>
                  <a:schemeClr val="tx1"/>
                </a:solidFill>
                <a:latin typeface="Times New Roman" pitchFamily="18" charset="0"/>
                <a:cs typeface="Times New Roman" pitchFamily="18" charset="0"/>
              </a:rPr>
              <a:t>Аппендэктомия</a:t>
            </a:r>
            <a:r>
              <a:rPr lang="ru-RU" sz="1000" b="1" dirty="0" smtClean="0">
                <a:solidFill>
                  <a:schemeClr val="tx1"/>
                </a:solidFill>
                <a:latin typeface="Times New Roman" pitchFamily="18" charset="0"/>
                <a:cs typeface="Times New Roman" pitchFamily="18" charset="0"/>
              </a:rPr>
              <a:t> (традиционно, </a:t>
            </a:r>
            <a:r>
              <a:rPr lang="ru-RU" sz="1000" b="1" dirty="0" err="1" smtClean="0">
                <a:solidFill>
                  <a:schemeClr val="tx1"/>
                </a:solidFill>
                <a:latin typeface="Times New Roman" pitchFamily="18" charset="0"/>
                <a:cs typeface="Times New Roman" pitchFamily="18" charset="0"/>
              </a:rPr>
              <a:t>лапароскопический</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Лапаротомия при кишечной непроходимости, перитоните и травм</a:t>
            </a:r>
            <a:r>
              <a:rPr lang="kk-KZ" sz="1000" b="1" dirty="0" smtClean="0">
                <a:solidFill>
                  <a:schemeClr val="tx1"/>
                </a:solidFill>
                <a:latin typeface="Times New Roman" pitchFamily="18" charset="0"/>
                <a:cs typeface="Times New Roman" pitchFamily="18" charset="0"/>
              </a:rPr>
              <a:t>ах </a:t>
            </a:r>
            <a:r>
              <a:rPr lang="ru-RU" sz="1000" b="1" dirty="0" smtClean="0">
                <a:solidFill>
                  <a:schemeClr val="tx1"/>
                </a:solidFill>
                <a:latin typeface="Times New Roman" pitchFamily="18" charset="0"/>
                <a:cs typeface="Times New Roman" pitchFamily="18" charset="0"/>
              </a:rPr>
              <a:t> органов брюшной полости.</a:t>
            </a:r>
          </a:p>
          <a:p>
            <a:r>
              <a:rPr lang="ru-RU" sz="1000" b="1" dirty="0" err="1" smtClean="0">
                <a:solidFill>
                  <a:schemeClr val="tx1"/>
                </a:solidFill>
                <a:latin typeface="Times New Roman" pitchFamily="18" charset="0"/>
                <a:cs typeface="Times New Roman" pitchFamily="18" charset="0"/>
              </a:rPr>
              <a:t>Лапароскопическ</a:t>
            </a:r>
            <a:r>
              <a:rPr lang="kk-KZ" sz="1000" b="1" dirty="0" smtClean="0">
                <a:solidFill>
                  <a:schemeClr val="tx1"/>
                </a:solidFill>
                <a:latin typeface="Times New Roman" pitchFamily="18" charset="0"/>
                <a:cs typeface="Times New Roman" pitchFamily="18" charset="0"/>
              </a:rPr>
              <a:t>ая </a:t>
            </a:r>
            <a:r>
              <a:rPr lang="ru-RU" sz="1000" b="1" dirty="0" err="1" smtClean="0">
                <a:solidFill>
                  <a:schemeClr val="tx1"/>
                </a:solidFill>
                <a:latin typeface="Times New Roman" pitchFamily="18" charset="0"/>
                <a:cs typeface="Times New Roman" pitchFamily="18" charset="0"/>
              </a:rPr>
              <a:t>дивертикулэктомия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ушивание</a:t>
            </a:r>
            <a:r>
              <a:rPr lang="ru-RU" sz="1000" b="1" dirty="0" smtClean="0">
                <a:solidFill>
                  <a:schemeClr val="tx1"/>
                </a:solidFill>
                <a:latin typeface="Times New Roman" pitchFamily="18" charset="0"/>
                <a:cs typeface="Times New Roman" pitchFamily="18" charset="0"/>
              </a:rPr>
              <a:t> язвы 12 перстной кишки.</a:t>
            </a:r>
          </a:p>
          <a:p>
            <a:r>
              <a:rPr lang="ru-RU" sz="1000" b="1" dirty="0" err="1" smtClean="0">
                <a:solidFill>
                  <a:schemeClr val="tx1"/>
                </a:solidFill>
                <a:latin typeface="Times New Roman" pitchFamily="18" charset="0"/>
                <a:cs typeface="Times New Roman" pitchFamily="18" charset="0"/>
              </a:rPr>
              <a:t>Лапароскопический</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адгезиолизис</a:t>
            </a:r>
            <a:r>
              <a:rPr lang="ru-RU" sz="1000" b="1" dirty="0" smtClean="0">
                <a:solidFill>
                  <a:schemeClr val="tx1"/>
                </a:solidFill>
                <a:latin typeface="Times New Roman" pitchFamily="18" charset="0"/>
                <a:cs typeface="Times New Roman" pitchFamily="18" charset="0"/>
              </a:rPr>
              <a:t> при спаечной кишечной непроходимости.</a:t>
            </a:r>
          </a:p>
          <a:p>
            <a:r>
              <a:rPr lang="ru-RU" sz="1000" b="1" dirty="0" err="1" smtClean="0">
                <a:solidFill>
                  <a:schemeClr val="tx1"/>
                </a:solidFill>
                <a:latin typeface="Times New Roman" pitchFamily="18" charset="0"/>
                <a:cs typeface="Times New Roman" pitchFamily="18" charset="0"/>
              </a:rPr>
              <a:t>Грыжесечение</a:t>
            </a:r>
            <a:r>
              <a:rPr lang="ru-RU" sz="1000" b="1" dirty="0" smtClean="0">
                <a:solidFill>
                  <a:schemeClr val="tx1"/>
                </a:solidFill>
                <a:latin typeface="Times New Roman" pitchFamily="18" charset="0"/>
                <a:cs typeface="Times New Roman" pitchFamily="18" charset="0"/>
              </a:rPr>
              <a:t> по Дюамелю, Мартынову и </a:t>
            </a:r>
            <a:r>
              <a:rPr lang="ru-RU" sz="1000" b="1" dirty="0" err="1" smtClean="0">
                <a:solidFill>
                  <a:schemeClr val="tx1"/>
                </a:solidFill>
                <a:latin typeface="Times New Roman" pitchFamily="18" charset="0"/>
                <a:cs typeface="Times New Roman" pitchFamily="18" charset="0"/>
              </a:rPr>
              <a:t>лапароскопическая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герниография</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Лапаротомия. </a:t>
            </a:r>
            <a:r>
              <a:rPr lang="ru-RU" sz="1000" b="1" dirty="0" err="1" smtClean="0">
                <a:solidFill>
                  <a:schemeClr val="tx1"/>
                </a:solidFill>
                <a:latin typeface="Times New Roman" pitchFamily="18" charset="0"/>
                <a:cs typeface="Times New Roman" pitchFamily="18" charset="0"/>
              </a:rPr>
              <a:t>Эхинококкэктомия</a:t>
            </a:r>
            <a:r>
              <a:rPr lang="ru-RU" sz="1000" b="1" dirty="0" smtClean="0">
                <a:solidFill>
                  <a:schemeClr val="tx1"/>
                </a:solidFill>
                <a:latin typeface="Times New Roman" pitchFamily="18" charset="0"/>
                <a:cs typeface="Times New Roman" pitchFamily="18" charset="0"/>
              </a:rPr>
              <a:t> печени.</a:t>
            </a:r>
          </a:p>
          <a:p>
            <a:r>
              <a:rPr lang="ru-RU" sz="1000" b="1" dirty="0" smtClean="0">
                <a:solidFill>
                  <a:schemeClr val="tx1"/>
                </a:solidFill>
                <a:latin typeface="Times New Roman" pitchFamily="18" charset="0"/>
                <a:cs typeface="Times New Roman" pitchFamily="18" charset="0"/>
              </a:rPr>
              <a:t>Удаление доброкачественных </a:t>
            </a:r>
            <a:r>
              <a:rPr lang="ru-RU" sz="1000" b="1" dirty="0" err="1" smtClean="0">
                <a:solidFill>
                  <a:schemeClr val="tx1"/>
                </a:solidFill>
                <a:latin typeface="Times New Roman" pitchFamily="18" charset="0"/>
                <a:cs typeface="Times New Roman" pitchFamily="18" charset="0"/>
              </a:rPr>
              <a:t>образовани</a:t>
            </a:r>
            <a:r>
              <a:rPr lang="kk-KZ" sz="1000" b="1" dirty="0" smtClean="0">
                <a:solidFill>
                  <a:schemeClr val="tx1"/>
                </a:solidFill>
                <a:latin typeface="Times New Roman" pitchFamily="18" charset="0"/>
                <a:cs typeface="Times New Roman" pitchFamily="18" charset="0"/>
              </a:rPr>
              <a:t>й </a:t>
            </a:r>
            <a:r>
              <a:rPr lang="ru-RU" sz="1000" b="1" dirty="0" smtClean="0">
                <a:solidFill>
                  <a:schemeClr val="tx1"/>
                </a:solidFill>
                <a:latin typeface="Times New Roman" pitchFamily="18" charset="0"/>
                <a:cs typeface="Times New Roman" pitchFamily="18" charset="0"/>
              </a:rPr>
              <a:t> кожи и </a:t>
            </a:r>
            <a:r>
              <a:rPr lang="ru-RU" sz="1000" b="1" dirty="0" err="1" smtClean="0">
                <a:solidFill>
                  <a:schemeClr val="tx1"/>
                </a:solidFill>
                <a:latin typeface="Times New Roman" pitchFamily="18" charset="0"/>
                <a:cs typeface="Times New Roman" pitchFamily="18" charset="0"/>
              </a:rPr>
              <a:t>подкожн</a:t>
            </a:r>
            <a:r>
              <a:rPr lang="kk-KZ" sz="1000" b="1" dirty="0" smtClean="0">
                <a:solidFill>
                  <a:schemeClr val="tx1"/>
                </a:solidFill>
                <a:latin typeface="Times New Roman" pitchFamily="18" charset="0"/>
                <a:cs typeface="Times New Roman" pitchFamily="18" charset="0"/>
              </a:rPr>
              <a:t>о</a:t>
            </a:r>
            <a:r>
              <a:rPr lang="ru-RU" sz="1000" b="1" dirty="0" smtClean="0">
                <a:solidFill>
                  <a:schemeClr val="tx1"/>
                </a:solidFill>
                <a:latin typeface="Times New Roman" pitchFamily="18" charset="0"/>
                <a:cs typeface="Times New Roman" pitchFamily="18" charset="0"/>
              </a:rPr>
              <a:t>жировой клетчатки.</a:t>
            </a:r>
          </a:p>
          <a:p>
            <a:r>
              <a:rPr lang="ru-RU" sz="1000" b="1" dirty="0" smtClean="0">
                <a:solidFill>
                  <a:schemeClr val="tx1"/>
                </a:solidFill>
                <a:latin typeface="Times New Roman" pitchFamily="18" charset="0"/>
                <a:cs typeface="Times New Roman" pitchFamily="18" charset="0"/>
              </a:rPr>
              <a:t>Вскрытие гнойничков различных </a:t>
            </a:r>
            <a:r>
              <a:rPr lang="ru-RU" sz="1000" b="1" dirty="0" err="1" smtClean="0">
                <a:solidFill>
                  <a:schemeClr val="tx1"/>
                </a:solidFill>
                <a:latin typeface="Times New Roman" pitchFamily="18" charset="0"/>
                <a:cs typeface="Times New Roman" pitchFamily="18" charset="0"/>
              </a:rPr>
              <a:t>локализаци</a:t>
            </a:r>
            <a:r>
              <a:rPr lang="kk-KZ" sz="1000" b="1" dirty="0" smtClean="0">
                <a:solidFill>
                  <a:schemeClr val="tx1"/>
                </a:solidFill>
                <a:latin typeface="Times New Roman" pitchFamily="18" charset="0"/>
                <a:cs typeface="Times New Roman" pitchFamily="18" charset="0"/>
              </a:rPr>
              <a:t>й.</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Выведение и закрытие </a:t>
            </a:r>
            <a:r>
              <a:rPr lang="ru-RU" sz="1000" b="1" dirty="0" err="1" smtClean="0">
                <a:solidFill>
                  <a:schemeClr val="tx1"/>
                </a:solidFill>
                <a:latin typeface="Times New Roman" pitchFamily="18" charset="0"/>
                <a:cs typeface="Times New Roman" pitchFamily="18" charset="0"/>
              </a:rPr>
              <a:t>илео</a:t>
            </a:r>
            <a:r>
              <a:rPr lang="kk-KZ" sz="1000" b="1" dirty="0" smtClean="0">
                <a:solidFill>
                  <a:schemeClr val="tx1"/>
                </a:solidFill>
                <a:latin typeface="Times New Roman" pitchFamily="18" charset="0"/>
                <a:cs typeface="Times New Roman" pitchFamily="18" charset="0"/>
              </a:rPr>
              <a:t>-</a:t>
            </a:r>
            <a:r>
              <a:rPr lang="ru-RU" sz="1000" b="1" dirty="0" smtClean="0">
                <a:solidFill>
                  <a:schemeClr val="tx1"/>
                </a:solidFill>
                <a:latin typeface="Times New Roman" pitchFamily="18" charset="0"/>
                <a:cs typeface="Times New Roman" pitchFamily="18" charset="0"/>
              </a:rPr>
              <a:t> и </a:t>
            </a:r>
            <a:r>
              <a:rPr lang="ru-RU" sz="1000" b="1" dirty="0" err="1" smtClean="0">
                <a:solidFill>
                  <a:schemeClr val="tx1"/>
                </a:solidFill>
                <a:latin typeface="Times New Roman" pitchFamily="18" charset="0"/>
                <a:cs typeface="Times New Roman" pitchFamily="18" charset="0"/>
              </a:rPr>
              <a:t>колостом</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Наложение </a:t>
            </a:r>
            <a:r>
              <a:rPr lang="ru-RU" sz="1000" b="1" dirty="0" err="1" smtClean="0">
                <a:solidFill>
                  <a:schemeClr val="tx1"/>
                </a:solidFill>
                <a:latin typeface="Times New Roman" pitchFamily="18" charset="0"/>
                <a:cs typeface="Times New Roman" pitchFamily="18" charset="0"/>
              </a:rPr>
              <a:t>гастростомы</a:t>
            </a:r>
            <a:r>
              <a:rPr lang="ru-RU" sz="1000" b="1" dirty="0" smtClean="0">
                <a:solidFill>
                  <a:schemeClr val="tx1"/>
                </a:solidFill>
                <a:latin typeface="Times New Roman" pitchFamily="18" charset="0"/>
                <a:cs typeface="Times New Roman" pitchFamily="18" charset="0"/>
              </a:rPr>
              <a:t> по </a:t>
            </a:r>
            <a:r>
              <a:rPr lang="ru-RU" sz="1000" b="1" dirty="0" err="1" smtClean="0">
                <a:solidFill>
                  <a:schemeClr val="tx1"/>
                </a:solidFill>
                <a:latin typeface="Times New Roman" pitchFamily="18" charset="0"/>
                <a:cs typeface="Times New Roman" pitchFamily="18" charset="0"/>
              </a:rPr>
              <a:t>Кадеру</a:t>
            </a:r>
            <a:r>
              <a:rPr lang="ru-RU" sz="1000" b="1" dirty="0" smtClean="0">
                <a:solidFill>
                  <a:schemeClr val="tx1"/>
                </a:solidFill>
                <a:latin typeface="Times New Roman" pitchFamily="18" charset="0"/>
                <a:cs typeface="Times New Roman" pitchFamily="18" charset="0"/>
              </a:rPr>
              <a:t>.</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торакальной хирургии:</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Торакотомия при абсцессе легкого, эхинококка легкого.</a:t>
            </a:r>
          </a:p>
          <a:p>
            <a:r>
              <a:rPr lang="ru-RU" sz="1000" b="1" dirty="0" err="1" smtClean="0">
                <a:solidFill>
                  <a:schemeClr val="tx1"/>
                </a:solidFill>
                <a:latin typeface="Times New Roman" pitchFamily="18" charset="0"/>
                <a:cs typeface="Times New Roman" pitchFamily="18" charset="0"/>
              </a:rPr>
              <a:t>Торакоцентез</a:t>
            </a:r>
            <a:r>
              <a:rPr lang="ru-RU" sz="1000" b="1" dirty="0" smtClean="0">
                <a:solidFill>
                  <a:schemeClr val="tx1"/>
                </a:solidFill>
                <a:latin typeface="Times New Roman" pitchFamily="18" charset="0"/>
                <a:cs typeface="Times New Roman" pitchFamily="18" charset="0"/>
              </a:rPr>
              <a:t> и дренирование плевральной полости.</a:t>
            </a:r>
          </a:p>
          <a:p>
            <a:r>
              <a:rPr lang="ru-RU" sz="1000" b="1" dirty="0" err="1" smtClean="0">
                <a:solidFill>
                  <a:schemeClr val="tx1"/>
                </a:solidFill>
                <a:latin typeface="Times New Roman" pitchFamily="18" charset="0"/>
                <a:cs typeface="Times New Roman" pitchFamily="18" charset="0"/>
              </a:rPr>
              <a:t>Торакоскопическая</a:t>
            </a:r>
            <a:r>
              <a:rPr lang="ru-RU" sz="1000" b="1" dirty="0" smtClean="0">
                <a:solidFill>
                  <a:schemeClr val="tx1"/>
                </a:solidFill>
                <a:latin typeface="Times New Roman" pitchFamily="18" charset="0"/>
                <a:cs typeface="Times New Roman" pitchFamily="18" charset="0"/>
              </a:rPr>
              <a:t> санация плевральной полости.</a:t>
            </a:r>
          </a:p>
          <a:p>
            <a:r>
              <a:rPr lang="ru-RU" sz="1000" b="1" dirty="0" err="1" smtClean="0">
                <a:solidFill>
                  <a:schemeClr val="tx1"/>
                </a:solidFill>
                <a:latin typeface="Times New Roman" pitchFamily="18" charset="0"/>
                <a:cs typeface="Times New Roman" pitchFamily="18" charset="0"/>
              </a:rPr>
              <a:t>Бужирование</a:t>
            </a:r>
            <a:r>
              <a:rPr lang="ru-RU" sz="1000" b="1" dirty="0" smtClean="0">
                <a:solidFill>
                  <a:schemeClr val="tx1"/>
                </a:solidFill>
                <a:latin typeface="Times New Roman" pitchFamily="18" charset="0"/>
                <a:cs typeface="Times New Roman" pitchFamily="18" charset="0"/>
              </a:rPr>
              <a:t> пищевода по </a:t>
            </a:r>
            <a:r>
              <a:rPr lang="kk-KZ" sz="1000" b="1" dirty="0" smtClean="0">
                <a:solidFill>
                  <a:schemeClr val="tx1"/>
                </a:solidFill>
                <a:latin typeface="Times New Roman" pitchFamily="18" charset="0"/>
                <a:cs typeface="Times New Roman" pitchFamily="18" charset="0"/>
              </a:rPr>
              <a:t>С</a:t>
            </a:r>
            <a:r>
              <a:rPr lang="ru-RU" sz="1000" b="1" dirty="0" err="1" smtClean="0">
                <a:solidFill>
                  <a:schemeClr val="tx1"/>
                </a:solidFill>
                <a:latin typeface="Times New Roman" pitchFamily="18" charset="0"/>
                <a:cs typeface="Times New Roman" pitchFamily="18" charset="0"/>
              </a:rPr>
              <a:t>труне</a:t>
            </a:r>
            <a:r>
              <a:rPr lang="ru-RU" sz="1000" b="1" dirty="0" smtClean="0">
                <a:solidFill>
                  <a:schemeClr val="tx1"/>
                </a:solidFill>
                <a:latin typeface="Times New Roman" pitchFamily="18" charset="0"/>
                <a:cs typeface="Times New Roman" pitchFamily="18" charset="0"/>
              </a:rPr>
              <a:t>.</a:t>
            </a:r>
          </a:p>
          <a:p>
            <a:r>
              <a:rPr lang="ru-RU" sz="1000" b="1" dirty="0" err="1" smtClean="0">
                <a:solidFill>
                  <a:schemeClr val="tx1"/>
                </a:solidFill>
                <a:latin typeface="Times New Roman" pitchFamily="18" charset="0"/>
                <a:cs typeface="Times New Roman" pitchFamily="18" charset="0"/>
              </a:rPr>
              <a:t>Фибробронхоскопия</a:t>
            </a:r>
            <a:r>
              <a:rPr lang="ru-RU" sz="1000" b="1" dirty="0" smtClean="0">
                <a:solidFill>
                  <a:schemeClr val="tx1"/>
                </a:solidFill>
                <a:latin typeface="Times New Roman" pitchFamily="18" charset="0"/>
                <a:cs typeface="Times New Roman" pitchFamily="18" charset="0"/>
              </a:rPr>
              <a:t> и удаление инородных тел из дыхательных путей</a:t>
            </a:r>
            <a:r>
              <a:rPr lang="ru-RU" sz="1400" b="1" dirty="0" smtClean="0">
                <a:solidFill>
                  <a:schemeClr val="tx1"/>
                </a:solidFill>
                <a:latin typeface="Times New Roman" pitchFamily="18" charset="0"/>
                <a:cs typeface="Times New Roman" pitchFamily="18" charset="0"/>
              </a:rPr>
              <a:t>.</a:t>
            </a:r>
            <a:endParaRPr lang="ru-RU" sz="1100" b="1" dirty="0">
              <a:solidFill>
                <a:schemeClr val="tx1"/>
              </a:solidFill>
              <a:latin typeface="Times New Roman" pitchFamily="18" charset="0"/>
              <a:cs typeface="Times New Roman" pitchFamily="18" charset="0"/>
            </a:endParaRPr>
          </a:p>
        </p:txBody>
      </p:sp>
      <p:sp>
        <p:nvSpPr>
          <p:cNvPr id="20" name="Прямоугольник 19"/>
          <p:cNvSpPr/>
          <p:nvPr/>
        </p:nvSpPr>
        <p:spPr>
          <a:xfrm>
            <a:off x="6384234" y="1971674"/>
            <a:ext cx="5141015" cy="47148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a:t>
            </a:r>
            <a:r>
              <a:rPr lang="ru-RU" sz="900" b="1" u="sng" dirty="0" err="1" smtClean="0">
                <a:solidFill>
                  <a:schemeClr val="tx1"/>
                </a:solidFill>
                <a:latin typeface="Times New Roman" pitchFamily="18" charset="0"/>
                <a:cs typeface="Times New Roman" pitchFamily="18" charset="0"/>
              </a:rPr>
              <a:t>неонатальной</a:t>
            </a:r>
            <a:r>
              <a:rPr lang="ru-RU" sz="900" b="1" u="sng" dirty="0" smtClean="0">
                <a:solidFill>
                  <a:schemeClr val="tx1"/>
                </a:solidFill>
                <a:latin typeface="Times New Roman" pitchFamily="18" charset="0"/>
                <a:cs typeface="Times New Roman" pitchFamily="18" charset="0"/>
              </a:rPr>
              <a:t> хирургии: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Атрезия желудочно-кишечного тракта ( атрезия пищевода, атрезия 12 п.кишки, атрезия тонкого и толстого кишечника, атрезия </a:t>
            </a:r>
            <a:r>
              <a:rPr lang="ru-RU" sz="900" b="1" dirty="0" err="1" smtClean="0">
                <a:solidFill>
                  <a:schemeClr val="tx1"/>
                </a:solidFill>
                <a:latin typeface="Times New Roman" pitchFamily="18" charset="0"/>
                <a:cs typeface="Times New Roman" pitchFamily="18" charset="0"/>
              </a:rPr>
              <a:t>ануса</a:t>
            </a:r>
            <a:r>
              <a:rPr lang="ru-RU" sz="900" b="1" dirty="0" smtClean="0">
                <a:solidFill>
                  <a:schemeClr val="tx1"/>
                </a:solidFill>
                <a:latin typeface="Times New Roman" pitchFamily="18" charset="0"/>
                <a:cs typeface="Times New Roman" pitchFamily="18" charset="0"/>
              </a:rPr>
              <a:t>).</a:t>
            </a:r>
          </a:p>
          <a:p>
            <a:r>
              <a:rPr lang="ru-RU" sz="900" b="1" dirty="0" smtClean="0">
                <a:solidFill>
                  <a:schemeClr val="tx1"/>
                </a:solidFill>
                <a:latin typeface="Times New Roman" pitchFamily="18" charset="0"/>
                <a:cs typeface="Times New Roman" pitchFamily="18" charset="0"/>
              </a:rPr>
              <a:t>Устранение диафрагмальной грыжи.</a:t>
            </a:r>
          </a:p>
          <a:p>
            <a:r>
              <a:rPr lang="ru-RU" sz="900" b="1" dirty="0" smtClean="0">
                <a:solidFill>
                  <a:schemeClr val="tx1"/>
                </a:solidFill>
                <a:latin typeface="Times New Roman" pitchFamily="18" charset="0"/>
                <a:cs typeface="Times New Roman" pitchFamily="18" charset="0"/>
              </a:rPr>
              <a:t>Устранение и пластика дефекта передней брюшной стенки (</a:t>
            </a:r>
            <a:r>
              <a:rPr lang="ru-RU" sz="900" b="1" dirty="0" err="1" smtClean="0">
                <a:solidFill>
                  <a:schemeClr val="tx1"/>
                </a:solidFill>
                <a:latin typeface="Times New Roman" pitchFamily="18" charset="0"/>
                <a:cs typeface="Times New Roman" pitchFamily="18" charset="0"/>
              </a:rPr>
              <a:t>омфалоцеле</a:t>
            </a:r>
            <a:r>
              <a:rPr lang="ru-RU" sz="900" b="1" dirty="0" smtClean="0">
                <a:solidFill>
                  <a:schemeClr val="tx1"/>
                </a:solidFill>
                <a:latin typeface="Times New Roman" pitchFamily="18" charset="0"/>
                <a:cs typeface="Times New Roman" pitchFamily="18" charset="0"/>
              </a:rPr>
              <a:t>, </a:t>
            </a:r>
            <a:r>
              <a:rPr lang="ru-RU" sz="900" b="1" dirty="0" err="1" smtClean="0">
                <a:solidFill>
                  <a:schemeClr val="tx1"/>
                </a:solidFill>
                <a:latin typeface="Times New Roman" pitchFamily="18" charset="0"/>
                <a:cs typeface="Times New Roman" pitchFamily="18" charset="0"/>
              </a:rPr>
              <a:t>гастрошизис</a:t>
            </a:r>
            <a:r>
              <a:rPr lang="ru-RU" sz="900" b="1" dirty="0" smtClean="0">
                <a:solidFill>
                  <a:schemeClr val="tx1"/>
                </a:solidFill>
                <a:latin typeface="Times New Roman" pitchFamily="18" charset="0"/>
                <a:cs typeface="Times New Roman" pitchFamily="18" charset="0"/>
              </a:rPr>
              <a:t>)</a:t>
            </a:r>
          </a:p>
          <a:p>
            <a:r>
              <a:rPr lang="ru-RU" sz="900" b="1" dirty="0" err="1" smtClean="0">
                <a:solidFill>
                  <a:schemeClr val="tx1"/>
                </a:solidFill>
                <a:latin typeface="Times New Roman" pitchFamily="18" charset="0"/>
                <a:cs typeface="Times New Roman" pitchFamily="18" charset="0"/>
              </a:rPr>
              <a:t>Пилоромиотомия</a:t>
            </a:r>
            <a:r>
              <a:rPr lang="ru-RU" sz="900" b="1" dirty="0" smtClean="0">
                <a:solidFill>
                  <a:schemeClr val="tx1"/>
                </a:solidFill>
                <a:latin typeface="Times New Roman" pitchFamily="18" charset="0"/>
                <a:cs typeface="Times New Roman" pitchFamily="18" charset="0"/>
              </a:rPr>
              <a:t> по </a:t>
            </a:r>
            <a:r>
              <a:rPr lang="ru-RU" sz="900" b="1" dirty="0" err="1" smtClean="0">
                <a:solidFill>
                  <a:schemeClr val="tx1"/>
                </a:solidFill>
                <a:latin typeface="Times New Roman" pitchFamily="18" charset="0"/>
                <a:cs typeface="Times New Roman" pitchFamily="18" charset="0"/>
              </a:rPr>
              <a:t>Фредде-Рамштедту</a:t>
            </a:r>
            <a:r>
              <a:rPr lang="ru-RU" sz="900" b="1" dirty="0" smtClean="0">
                <a:solidFill>
                  <a:schemeClr val="tx1"/>
                </a:solidFill>
                <a:latin typeface="Times New Roman" pitchFamily="18" charset="0"/>
                <a:cs typeface="Times New Roman" pitchFamily="18" charset="0"/>
              </a:rPr>
              <a:t>. </a:t>
            </a:r>
          </a:p>
          <a:p>
            <a:r>
              <a:rPr lang="kk-KZ" sz="900" b="1" dirty="0" smtClean="0">
                <a:solidFill>
                  <a:schemeClr val="tx1"/>
                </a:solidFill>
                <a:latin typeface="Times New Roman" pitchFamily="18" charset="0"/>
                <a:cs typeface="Times New Roman" pitchFamily="18" charset="0"/>
              </a:rPr>
              <a:t>В 2022году  внедрены следующие виды операций  в неонатальной хирургии</a:t>
            </a:r>
            <a:endParaRPr lang="ru-RU" sz="900" b="1" dirty="0" smtClean="0">
              <a:solidFill>
                <a:schemeClr val="tx1"/>
              </a:solidFill>
              <a:latin typeface="Times New Roman" pitchFamily="18" charset="0"/>
              <a:cs typeface="Times New Roman" pitchFamily="18" charset="0"/>
            </a:endParaRPr>
          </a:p>
          <a:p>
            <a:r>
              <a:rPr lang="kk-KZ" sz="900" b="1" dirty="0" smtClean="0">
                <a:solidFill>
                  <a:schemeClr val="tx1"/>
                </a:solidFill>
                <a:latin typeface="Times New Roman" pitchFamily="18" charset="0"/>
                <a:cs typeface="Times New Roman" pitchFamily="18" charset="0"/>
              </a:rPr>
              <a:t>Торакоскопическое устранение нижнего трахеопищеводного свища при атрезии пищевода </a:t>
            </a:r>
            <a:endParaRPr lang="ru-RU" sz="900" b="1" dirty="0" smtClean="0">
              <a:solidFill>
                <a:schemeClr val="tx1"/>
              </a:solidFill>
              <a:latin typeface="Times New Roman" pitchFamily="18" charset="0"/>
              <a:cs typeface="Times New Roman" pitchFamily="18" charset="0"/>
            </a:endParaRPr>
          </a:p>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онкологии: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Удаление доброкачественных новообразований различных локализации. </a:t>
            </a:r>
          </a:p>
          <a:p>
            <a:r>
              <a:rPr lang="ru-RU" sz="900" b="1" dirty="0" err="1" smtClean="0">
                <a:solidFill>
                  <a:schemeClr val="tx1"/>
                </a:solidFill>
                <a:latin typeface="Times New Roman" pitchFamily="18" charset="0"/>
                <a:cs typeface="Times New Roman" pitchFamily="18" charset="0"/>
              </a:rPr>
              <a:t>Туморовариоэктомия</a:t>
            </a:r>
            <a:r>
              <a:rPr lang="ru-RU" sz="900" b="1" dirty="0" smtClean="0">
                <a:solidFill>
                  <a:schemeClr val="tx1"/>
                </a:solidFill>
                <a:latin typeface="Times New Roman" pitchFamily="18" charset="0"/>
                <a:cs typeface="Times New Roman" pitchFamily="18" charset="0"/>
              </a:rPr>
              <a:t>. </a:t>
            </a:r>
          </a:p>
          <a:p>
            <a:r>
              <a:rPr lang="ru-RU" sz="900" b="1" dirty="0" smtClean="0">
                <a:solidFill>
                  <a:schemeClr val="tx1"/>
                </a:solidFill>
                <a:latin typeface="Times New Roman" pitchFamily="18" charset="0"/>
                <a:cs typeface="Times New Roman" pitchFamily="18" charset="0"/>
              </a:rPr>
              <a:t>Биопсия </a:t>
            </a:r>
            <a:r>
              <a:rPr lang="ru-RU" sz="900" b="1" dirty="0" err="1" smtClean="0">
                <a:solidFill>
                  <a:schemeClr val="tx1"/>
                </a:solidFill>
                <a:latin typeface="Times New Roman" pitchFamily="18" charset="0"/>
                <a:cs typeface="Times New Roman" pitchFamily="18" charset="0"/>
              </a:rPr>
              <a:t>образовани</a:t>
            </a:r>
            <a:r>
              <a:rPr lang="kk-KZ" sz="900" b="1" dirty="0" smtClean="0">
                <a:solidFill>
                  <a:schemeClr val="tx1"/>
                </a:solidFill>
                <a:latin typeface="Times New Roman" pitchFamily="18" charset="0"/>
                <a:cs typeface="Times New Roman" pitchFamily="18" charset="0"/>
              </a:rPr>
              <a:t>й</a:t>
            </a:r>
            <a:r>
              <a:rPr lang="ru-RU" sz="900" b="1" dirty="0" smtClean="0">
                <a:solidFill>
                  <a:schemeClr val="tx1"/>
                </a:solidFill>
                <a:latin typeface="Times New Roman" pitchFamily="18" charset="0"/>
                <a:cs typeface="Times New Roman" pitchFamily="18" charset="0"/>
              </a:rPr>
              <a:t>. </a:t>
            </a:r>
          </a:p>
          <a:p>
            <a:r>
              <a:rPr lang="ru-RU" sz="900" b="1" dirty="0" err="1" smtClean="0">
                <a:solidFill>
                  <a:schemeClr val="tx1"/>
                </a:solidFill>
                <a:latin typeface="Times New Roman" pitchFamily="18" charset="0"/>
                <a:cs typeface="Times New Roman" pitchFamily="18" charset="0"/>
              </a:rPr>
              <a:t>Лимфаденэктомия</a:t>
            </a:r>
            <a:r>
              <a:rPr lang="ru-RU" sz="900" b="1" dirty="0" smtClean="0">
                <a:solidFill>
                  <a:schemeClr val="tx1"/>
                </a:solidFill>
                <a:latin typeface="Times New Roman" pitchFamily="18" charset="0"/>
                <a:cs typeface="Times New Roman" pitchFamily="18" charset="0"/>
              </a:rPr>
              <a:t>. </a:t>
            </a:r>
          </a:p>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гематологии: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пункционная аспирация костного мозга.</a:t>
            </a:r>
          </a:p>
          <a:p>
            <a:r>
              <a:rPr lang="kk-KZ" sz="900" b="1" u="sng" dirty="0" smtClean="0">
                <a:solidFill>
                  <a:schemeClr val="tx1"/>
                </a:solidFill>
                <a:latin typeface="Times New Roman" pitchFamily="18" charset="0"/>
                <a:cs typeface="Times New Roman" pitchFamily="18" charset="0"/>
              </a:rPr>
              <a:t> в н</a:t>
            </a:r>
            <a:r>
              <a:rPr lang="ru-RU" sz="900" b="1" u="sng" dirty="0" err="1" smtClean="0">
                <a:solidFill>
                  <a:schemeClr val="tx1"/>
                </a:solidFill>
                <a:latin typeface="Times New Roman" pitchFamily="18" charset="0"/>
                <a:cs typeface="Times New Roman" pitchFamily="18" charset="0"/>
              </a:rPr>
              <a:t>ейрохирурги</a:t>
            </a:r>
            <a:r>
              <a:rPr lang="kk-KZ" sz="900" b="1" u="sng" dirty="0" smtClean="0">
                <a:solidFill>
                  <a:schemeClr val="tx1"/>
                </a:solidFill>
                <a:latin typeface="Times New Roman" pitchFamily="18" charset="0"/>
                <a:cs typeface="Times New Roman" pitchFamily="18" charset="0"/>
              </a:rPr>
              <a:t>и:</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экстренн</a:t>
            </a:r>
            <a:r>
              <a:rPr lang="kk-KZ" sz="900" b="1" dirty="0" smtClean="0">
                <a:solidFill>
                  <a:schemeClr val="tx1"/>
                </a:solidFill>
                <a:latin typeface="Times New Roman" pitchFamily="18" charset="0"/>
                <a:cs typeface="Times New Roman" pitchFamily="18" charset="0"/>
              </a:rPr>
              <a:t>ых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 трепанации черепа, </a:t>
            </a:r>
          </a:p>
          <a:p>
            <a:pPr lvl="0"/>
            <a:r>
              <a:rPr lang="kk-KZ" sz="900" b="1" dirty="0" smtClean="0">
                <a:solidFill>
                  <a:schemeClr val="tx1"/>
                </a:solidFill>
                <a:latin typeface="Times New Roman" pitchFamily="18" charset="0"/>
                <a:cs typeface="Times New Roman" pitchFamily="18" charset="0"/>
              </a:rPr>
              <a:t>При врожденных пороках  развития ЦНС:  Краниостеноз. Синостоз.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Дорзальная ризотомия при ДЦП.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Болезнь Мойя-Мойя.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При о</a:t>
            </a:r>
            <a:r>
              <a:rPr lang="ru-RU" sz="900" b="1" dirty="0" err="1" smtClean="0">
                <a:solidFill>
                  <a:schemeClr val="tx1"/>
                </a:solidFill>
                <a:latin typeface="Times New Roman" pitchFamily="18" charset="0"/>
                <a:cs typeface="Times New Roman" pitchFamily="18" charset="0"/>
              </a:rPr>
              <a:t>пухол</a:t>
            </a:r>
            <a:r>
              <a:rPr lang="kk-KZ" sz="900" b="1" dirty="0" smtClean="0">
                <a:solidFill>
                  <a:schemeClr val="tx1"/>
                </a:solidFill>
                <a:latin typeface="Times New Roman" pitchFamily="18" charset="0"/>
                <a:cs typeface="Times New Roman" pitchFamily="18" charset="0"/>
              </a:rPr>
              <a:t>ях  </a:t>
            </a:r>
            <a:r>
              <a:rPr lang="ru-RU" sz="900" b="1" dirty="0" smtClean="0">
                <a:solidFill>
                  <a:schemeClr val="tx1"/>
                </a:solidFill>
                <a:latin typeface="Times New Roman" pitchFamily="18" charset="0"/>
                <a:cs typeface="Times New Roman" pitchFamily="18" charset="0"/>
              </a:rPr>
              <a:t> головного </a:t>
            </a:r>
            <a:r>
              <a:rPr lang="kk-KZ" sz="900" b="1" dirty="0" smtClean="0">
                <a:solidFill>
                  <a:schemeClr val="tx1"/>
                </a:solidFill>
                <a:latin typeface="Times New Roman" pitchFamily="18" charset="0"/>
                <a:cs typeface="Times New Roman" pitchFamily="18" charset="0"/>
              </a:rPr>
              <a:t>и </a:t>
            </a:r>
            <a:r>
              <a:rPr lang="ru-RU" sz="900" b="1" dirty="0" smtClean="0">
                <a:solidFill>
                  <a:schemeClr val="tx1"/>
                </a:solidFill>
                <a:latin typeface="Times New Roman" pitchFamily="18" charset="0"/>
                <a:cs typeface="Times New Roman" pitchFamily="18" charset="0"/>
              </a:rPr>
              <a:t>спинного мозга</a:t>
            </a:r>
          </a:p>
          <a:p>
            <a:pPr lvl="0"/>
            <a:r>
              <a:rPr lang="kk-KZ" sz="900" b="1" dirty="0" smtClean="0">
                <a:solidFill>
                  <a:schemeClr val="tx1"/>
                </a:solidFill>
                <a:latin typeface="Times New Roman" pitchFamily="18" charset="0"/>
                <a:cs typeface="Times New Roman" pitchFamily="18" charset="0"/>
              </a:rPr>
              <a:t>При заболеваниях п</a:t>
            </a:r>
            <a:r>
              <a:rPr lang="ru-RU" sz="900" b="1" dirty="0" err="1" smtClean="0">
                <a:solidFill>
                  <a:schemeClr val="tx1"/>
                </a:solidFill>
                <a:latin typeface="Times New Roman" pitchFamily="18" charset="0"/>
                <a:cs typeface="Times New Roman" pitchFamily="18" charset="0"/>
              </a:rPr>
              <a:t>ериферическ</a:t>
            </a:r>
            <a:r>
              <a:rPr lang="kk-KZ" sz="900" b="1" dirty="0" smtClean="0">
                <a:solidFill>
                  <a:schemeClr val="tx1"/>
                </a:solidFill>
                <a:latin typeface="Times New Roman" pitchFamily="18" charset="0"/>
                <a:cs typeface="Times New Roman" pitchFamily="18" charset="0"/>
              </a:rPr>
              <a:t>ой </a:t>
            </a:r>
            <a:r>
              <a:rPr lang="ru-RU" sz="900" b="1" dirty="0" smtClean="0">
                <a:solidFill>
                  <a:schemeClr val="tx1"/>
                </a:solidFill>
                <a:latin typeface="Times New Roman" pitchFamily="18" charset="0"/>
                <a:cs typeface="Times New Roman" pitchFamily="18" charset="0"/>
              </a:rPr>
              <a:t> нерв</a:t>
            </a:r>
            <a:r>
              <a:rPr lang="kk-KZ" sz="900" b="1" dirty="0" smtClean="0">
                <a:solidFill>
                  <a:schemeClr val="tx1"/>
                </a:solidFill>
                <a:latin typeface="Times New Roman" pitchFamily="18" charset="0"/>
                <a:cs typeface="Times New Roman" pitchFamily="18" charset="0"/>
              </a:rPr>
              <a:t>ной </a:t>
            </a:r>
            <a:r>
              <a:rPr lang="ru-RU" sz="900" b="1" dirty="0" smtClean="0">
                <a:solidFill>
                  <a:schemeClr val="tx1"/>
                </a:solidFill>
                <a:latin typeface="Times New Roman" pitchFamily="18" charset="0"/>
                <a:cs typeface="Times New Roman" pitchFamily="18" charset="0"/>
              </a:rPr>
              <a:t> систем</a:t>
            </a:r>
            <a:r>
              <a:rPr lang="kk-KZ" sz="900" b="1" dirty="0" smtClean="0">
                <a:solidFill>
                  <a:schemeClr val="tx1"/>
                </a:solidFill>
                <a:latin typeface="Times New Roman" pitchFamily="18" charset="0"/>
                <a:cs typeface="Times New Roman" pitchFamily="18" charset="0"/>
              </a:rPr>
              <a:t>ы,  г</a:t>
            </a:r>
            <a:r>
              <a:rPr lang="ru-RU" sz="900" b="1" dirty="0" err="1" smtClean="0">
                <a:solidFill>
                  <a:schemeClr val="tx1"/>
                </a:solidFill>
                <a:latin typeface="Times New Roman" pitchFamily="18" charset="0"/>
                <a:cs typeface="Times New Roman" pitchFamily="18" charset="0"/>
              </a:rPr>
              <a:t>идроцефалии</a:t>
            </a:r>
            <a:r>
              <a:rPr lang="ru-RU" sz="900" b="1" dirty="0" smtClean="0">
                <a:solidFill>
                  <a:schemeClr val="tx1"/>
                </a:solidFill>
                <a:latin typeface="Times New Roman" pitchFamily="18" charset="0"/>
                <a:cs typeface="Times New Roman" pitchFamily="18" charset="0"/>
              </a:rPr>
              <a:t> </a:t>
            </a:r>
          </a:p>
          <a:p>
            <a:r>
              <a:rPr lang="kk-KZ" sz="900" b="1" u="sng" dirty="0" smtClean="0">
                <a:solidFill>
                  <a:schemeClr val="tx1"/>
                </a:solidFill>
                <a:latin typeface="Times New Roman" pitchFamily="18" charset="0"/>
                <a:cs typeface="Times New Roman" pitchFamily="18" charset="0"/>
              </a:rPr>
              <a:t>В  </a:t>
            </a:r>
            <a:r>
              <a:rPr lang="ru-RU" sz="900" b="1" u="sng" dirty="0" smtClean="0">
                <a:solidFill>
                  <a:schemeClr val="tx1"/>
                </a:solidFill>
                <a:latin typeface="Times New Roman" pitchFamily="18" charset="0"/>
                <a:cs typeface="Times New Roman" pitchFamily="18" charset="0"/>
              </a:rPr>
              <a:t>травматологии-ортопедии:</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экстренн</a:t>
            </a:r>
            <a:r>
              <a:rPr lang="kk-KZ" sz="900" b="1" dirty="0" smtClean="0">
                <a:solidFill>
                  <a:schemeClr val="tx1"/>
                </a:solidFill>
                <a:latin typeface="Times New Roman" pitchFamily="18" charset="0"/>
                <a:cs typeface="Times New Roman" pitchFamily="18" charset="0"/>
              </a:rPr>
              <a:t>ых </a:t>
            </a:r>
            <a:r>
              <a:rPr lang="ru-RU" sz="900" b="1" dirty="0" smtClean="0">
                <a:solidFill>
                  <a:schemeClr val="tx1"/>
                </a:solidFill>
                <a:latin typeface="Times New Roman" pitchFamily="18" charset="0"/>
                <a:cs typeface="Times New Roman" pitchFamily="18" charset="0"/>
              </a:rPr>
              <a:t>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 при  травм</a:t>
            </a:r>
            <a:r>
              <a:rPr lang="kk-KZ" sz="900" b="1" dirty="0" smtClean="0">
                <a:solidFill>
                  <a:schemeClr val="tx1"/>
                </a:solidFill>
                <a:latin typeface="Times New Roman" pitchFamily="18" charset="0"/>
                <a:cs typeface="Times New Roman" pitchFamily="18" charset="0"/>
              </a:rPr>
              <a:t>ах у </a:t>
            </a:r>
            <a:r>
              <a:rPr lang="ru-RU" sz="900" b="1" dirty="0" smtClean="0">
                <a:solidFill>
                  <a:schemeClr val="tx1"/>
                </a:solidFill>
                <a:latin typeface="Times New Roman" pitchFamily="18" charset="0"/>
                <a:cs typeface="Times New Roman" pitchFamily="18" charset="0"/>
              </a:rPr>
              <a:t> детей.</a:t>
            </a: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при врожденной патологии </a:t>
            </a:r>
            <a:r>
              <a:rPr lang="ru-RU" sz="900" b="1" dirty="0" err="1" smtClean="0">
                <a:solidFill>
                  <a:schemeClr val="tx1"/>
                </a:solidFill>
                <a:latin typeface="Times New Roman" pitchFamily="18" charset="0"/>
                <a:cs typeface="Times New Roman" pitchFamily="18" charset="0"/>
              </a:rPr>
              <a:t>опорно</a:t>
            </a:r>
            <a:r>
              <a:rPr lang="ru-RU" sz="900" b="1" dirty="0" smtClean="0">
                <a:solidFill>
                  <a:schemeClr val="tx1"/>
                </a:solidFill>
                <a:latin typeface="Times New Roman" pitchFamily="18" charset="0"/>
                <a:cs typeface="Times New Roman" pitchFamily="18" charset="0"/>
              </a:rPr>
              <a:t> </a:t>
            </a:r>
            <a:r>
              <a:rPr lang="kk-KZ" sz="900" b="1" dirty="0" smtClean="0">
                <a:solidFill>
                  <a:schemeClr val="tx1"/>
                </a:solidFill>
                <a:latin typeface="Times New Roman" pitchFamily="18" charset="0"/>
                <a:cs typeface="Times New Roman" pitchFamily="18" charset="0"/>
              </a:rPr>
              <a:t>- </a:t>
            </a:r>
            <a:r>
              <a:rPr lang="ru-RU" sz="900" b="1" dirty="0" smtClean="0">
                <a:solidFill>
                  <a:schemeClr val="tx1"/>
                </a:solidFill>
                <a:latin typeface="Times New Roman" pitchFamily="18" charset="0"/>
                <a:cs typeface="Times New Roman" pitchFamily="18" charset="0"/>
              </a:rPr>
              <a:t>двигательного аппарата</a:t>
            </a:r>
          </a:p>
          <a:p>
            <a:r>
              <a:rPr lang="kk-KZ" sz="900" b="1" dirty="0" smtClean="0">
                <a:solidFill>
                  <a:schemeClr val="tx1"/>
                </a:solidFill>
                <a:latin typeface="Times New Roman" pitchFamily="18" charset="0"/>
                <a:cs typeface="Times New Roman" pitchFamily="18" charset="0"/>
              </a:rPr>
              <a:t>В 2021-2022г  внедрены следующие виды операций  в ортопедии:</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Оперативное лечение  при идиопатических сколиозах</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Операция Ямомота – при травматическом  вывихе  надколенника</a:t>
            </a:r>
          </a:p>
          <a:p>
            <a:pPr lvl="0"/>
            <a:r>
              <a:rPr lang="kk-KZ" sz="900" b="1" dirty="0" smtClean="0">
                <a:solidFill>
                  <a:schemeClr val="tx1"/>
                </a:solidFill>
                <a:latin typeface="Times New Roman" pitchFamily="18" charset="0"/>
                <a:cs typeface="Times New Roman" pitchFamily="18" charset="0"/>
              </a:rPr>
              <a:t>Установка нейростимулятора для больных эпилепсиией</a:t>
            </a:r>
            <a:endParaRPr lang="ru-RU" sz="900" b="1" dirty="0" smtClean="0">
              <a:solidFill>
                <a:schemeClr val="tx1"/>
              </a:solidFill>
              <a:latin typeface="Times New Roman" pitchFamily="18" charset="0"/>
              <a:cs typeface="Times New Roman" pitchFamily="18" charset="0"/>
            </a:endParaRPr>
          </a:p>
          <a:p>
            <a:r>
              <a:rPr lang="kk-KZ" sz="900" b="1" u="sng" dirty="0" smtClean="0">
                <a:solidFill>
                  <a:schemeClr val="tx1"/>
                </a:solidFill>
                <a:latin typeface="Times New Roman" pitchFamily="18" charset="0"/>
                <a:cs typeface="Times New Roman" pitchFamily="18" charset="0"/>
              </a:rPr>
              <a:t>В комбустиологии: </a:t>
            </a:r>
            <a:endParaRPr lang="ru-RU" sz="900" b="1" dirty="0" smtClean="0">
              <a:solidFill>
                <a:schemeClr val="tx1"/>
              </a:solidFill>
              <a:latin typeface="Times New Roman" pitchFamily="18" charset="0"/>
              <a:cs typeface="Times New Roman" pitchFamily="18" charset="0"/>
            </a:endParaRPr>
          </a:p>
          <a:p>
            <a:pPr lvl="0"/>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при ожогах  </a:t>
            </a:r>
            <a:r>
              <a:rPr lang="ru-RU" sz="900" b="1" dirty="0" smtClean="0">
                <a:solidFill>
                  <a:schemeClr val="tx1"/>
                </a:solidFill>
                <a:latin typeface="Times New Roman" pitchFamily="18" charset="0"/>
                <a:cs typeface="Times New Roman" pitchFamily="18" charset="0"/>
              </a:rPr>
              <a:t>(</a:t>
            </a:r>
            <a:r>
              <a:rPr lang="ru-RU" sz="900" b="1" dirty="0" err="1" smtClean="0">
                <a:solidFill>
                  <a:schemeClr val="tx1"/>
                </a:solidFill>
                <a:latin typeface="Times New Roman" pitchFamily="18" charset="0"/>
                <a:cs typeface="Times New Roman" pitchFamily="18" charset="0"/>
              </a:rPr>
              <a:t>аутодермопластика</a:t>
            </a:r>
            <a:r>
              <a:rPr lang="kk-KZ" sz="900" b="1" dirty="0" smtClean="0">
                <a:solidFill>
                  <a:schemeClr val="tx1"/>
                </a:solidFill>
                <a:latin typeface="Times New Roman" pitchFamily="18" charset="0"/>
                <a:cs typeface="Times New Roman" pitchFamily="18" charset="0"/>
              </a:rPr>
              <a:t>, некрэктомия</a:t>
            </a:r>
            <a:r>
              <a:rPr lang="ru-RU" sz="900" b="1" dirty="0" smtClean="0">
                <a:solidFill>
                  <a:schemeClr val="tx1"/>
                </a:solidFill>
                <a:latin typeface="Times New Roman" pitchFamily="18" charset="0"/>
                <a:cs typeface="Times New Roman" pitchFamily="18" charset="0"/>
              </a:rPr>
              <a:t>).</a:t>
            </a:r>
          </a:p>
          <a:p>
            <a:pPr lvl="0"/>
            <a:r>
              <a:rPr lang="ru-RU" sz="900" b="1" dirty="0" smtClean="0">
                <a:solidFill>
                  <a:schemeClr val="tx1"/>
                </a:solidFill>
                <a:latin typeface="Times New Roman" pitchFamily="18" charset="0"/>
                <a:cs typeface="Times New Roman" pitchFamily="18" charset="0"/>
              </a:rPr>
              <a:t>Пластика кожи при рубцовых контрактурах.</a:t>
            </a:r>
          </a:p>
        </p:txBody>
      </p:sp>
      <p:pic>
        <p:nvPicPr>
          <p:cNvPr id="17" name="Picture 5" descr="C:\Users\20\Desktop\5807f84d-1b6d-4125-90fe-587afda30311.jpg"/>
          <p:cNvPicPr>
            <a:picLocks noChangeAspect="1" noChangeArrowheads="1"/>
          </p:cNvPicPr>
          <p:nvPr/>
        </p:nvPicPr>
        <p:blipFill>
          <a:blip r:embed="rId3" cstate="print"/>
          <a:srcRect/>
          <a:stretch>
            <a:fillRect/>
          </a:stretch>
        </p:blipFill>
        <p:spPr bwMode="auto">
          <a:xfrm>
            <a:off x="285750" y="592882"/>
            <a:ext cx="2261270" cy="1224136"/>
          </a:xfrm>
          <a:prstGeom prst="rect">
            <a:avLst/>
          </a:prstGeom>
          <a:noFill/>
        </p:spPr>
      </p:pic>
      <p:pic>
        <p:nvPicPr>
          <p:cNvPr id="18" name="Picture 2" descr="C:\Users\20\Desktop\1a8d39b9-5259-446e-b5d4-6d2473fad4ed.jpg"/>
          <p:cNvPicPr>
            <a:picLocks noChangeAspect="1" noChangeArrowheads="1"/>
          </p:cNvPicPr>
          <p:nvPr/>
        </p:nvPicPr>
        <p:blipFill>
          <a:blip r:embed="rId4" cstate="print"/>
          <a:srcRect/>
          <a:stretch>
            <a:fillRect/>
          </a:stretch>
        </p:blipFill>
        <p:spPr bwMode="auto">
          <a:xfrm>
            <a:off x="5143501" y="781049"/>
            <a:ext cx="2228849" cy="1231801"/>
          </a:xfrm>
          <a:prstGeom prst="rect">
            <a:avLst/>
          </a:prstGeom>
          <a:noFill/>
        </p:spPr>
      </p:pic>
      <p:pic>
        <p:nvPicPr>
          <p:cNvPr id="19" name="Picture 3" descr="C:\Users\20\Desktop\ea4ae123-a78e-4513-b002-477570415d64.jpg"/>
          <p:cNvPicPr>
            <a:picLocks noChangeAspect="1" noChangeArrowheads="1"/>
          </p:cNvPicPr>
          <p:nvPr/>
        </p:nvPicPr>
        <p:blipFill>
          <a:blip r:embed="rId5" cstate="print"/>
          <a:srcRect/>
          <a:stretch>
            <a:fillRect/>
          </a:stretch>
        </p:blipFill>
        <p:spPr bwMode="auto">
          <a:xfrm>
            <a:off x="7623819" y="885106"/>
            <a:ext cx="2101205" cy="1219919"/>
          </a:xfrm>
          <a:prstGeom prst="rect">
            <a:avLst/>
          </a:prstGeom>
          <a:noFill/>
        </p:spPr>
      </p:pic>
      <p:pic>
        <p:nvPicPr>
          <p:cNvPr id="21" name="Picture 4" descr="C:\Users\20\Desktop\f5586516-a78a-4e7e-a0e9-6bdc141604fd.jpg"/>
          <p:cNvPicPr>
            <a:picLocks noChangeAspect="1" noChangeArrowheads="1"/>
          </p:cNvPicPr>
          <p:nvPr/>
        </p:nvPicPr>
        <p:blipFill>
          <a:blip r:embed="rId6" cstate="print"/>
          <a:srcRect/>
          <a:stretch>
            <a:fillRect/>
          </a:stretch>
        </p:blipFill>
        <p:spPr bwMode="auto">
          <a:xfrm>
            <a:off x="2855962" y="675556"/>
            <a:ext cx="2039888" cy="1210394"/>
          </a:xfrm>
          <a:prstGeom prst="rect">
            <a:avLst/>
          </a:prstGeom>
          <a:noFill/>
        </p:spPr>
      </p:pic>
      <p:pic>
        <p:nvPicPr>
          <p:cNvPr id="24" name="Рисунок 23" descr="WhatsApp Image 2022-12-06 at 10.57.44.jpeg"/>
          <p:cNvPicPr>
            <a:picLocks noChangeAspect="1"/>
          </p:cNvPicPr>
          <p:nvPr/>
        </p:nvPicPr>
        <p:blipFill>
          <a:blip r:embed="rId7" cstate="print"/>
          <a:stretch>
            <a:fillRect/>
          </a:stretch>
        </p:blipFill>
        <p:spPr>
          <a:xfrm>
            <a:off x="9885386" y="1083991"/>
            <a:ext cx="2001813" cy="1202009"/>
          </a:xfrm>
          <a:prstGeom prst="rect">
            <a:avLst/>
          </a:prstGeom>
        </p:spPr>
      </p:pic>
      <p:pic>
        <p:nvPicPr>
          <p:cNvPr id="22" name="Рисунок 21" descr="красный черный.jpg"/>
          <p:cNvPicPr>
            <a:picLocks noChangeAspect="1"/>
          </p:cNvPicPr>
          <p:nvPr/>
        </p:nvPicPr>
        <p:blipFill>
          <a:blip r:embed="rId8" cstate="print"/>
          <a:stretch>
            <a:fillRect/>
          </a:stretch>
        </p:blipFill>
        <p:spPr>
          <a:xfrm>
            <a:off x="11497016" y="0"/>
            <a:ext cx="694984" cy="695325"/>
          </a:xfrm>
          <a:prstGeom prst="rect">
            <a:avLst/>
          </a:prstGeom>
        </p:spPr>
      </p:pic>
      <p:pic>
        <p:nvPicPr>
          <p:cNvPr id="23" name="Рисунок 22" descr="Без названия.png"/>
          <p:cNvPicPr>
            <a:picLocks noChangeAspect="1"/>
          </p:cNvPicPr>
          <p:nvPr/>
        </p:nvPicPr>
        <p:blipFill>
          <a:blip r:embed="rId9" cstate="print"/>
          <a:stretch>
            <a:fillRect/>
          </a:stretch>
        </p:blipFill>
        <p:spPr>
          <a:xfrm>
            <a:off x="1" y="1"/>
            <a:ext cx="609600" cy="609600"/>
          </a:xfrm>
          <a:prstGeom prst="rect">
            <a:avLst/>
          </a:prstGeom>
        </p:spPr>
      </p:pic>
    </p:spTree>
    <p:extLst>
      <p:ext uri="{BB962C8B-B14F-4D97-AF65-F5344CB8AC3E}">
        <p14:creationId xmlns:p14="http://schemas.microsoft.com/office/powerpoint/2010/main" xmlns="" val="2342737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Прямоугольник 10"/>
          <p:cNvSpPr/>
          <p:nvPr/>
        </p:nvSpPr>
        <p:spPr>
          <a:xfrm>
            <a:off x="2038355"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sz="2000" b="1"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Овал 2"/>
          <p:cNvSpPr/>
          <p:nvPr/>
        </p:nvSpPr>
        <p:spPr>
          <a:xfrm>
            <a:off x="11521904" y="628717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1</a:t>
            </a:r>
            <a:endParaRPr lang="ru-RU"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52" name="Прямоугольник 51"/>
          <p:cNvSpPr/>
          <p:nvPr/>
        </p:nvSpPr>
        <p:spPr>
          <a:xfrm>
            <a:off x="490968" y="1209621"/>
            <a:ext cx="2901456" cy="27719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3" name="Прямоугольник 52"/>
          <p:cNvSpPr/>
          <p:nvPr/>
        </p:nvSpPr>
        <p:spPr>
          <a:xfrm>
            <a:off x="346748" y="1222256"/>
            <a:ext cx="3045675" cy="3599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6" name="Прямоугольник 65"/>
          <p:cNvSpPr/>
          <p:nvPr/>
        </p:nvSpPr>
        <p:spPr>
          <a:xfrm>
            <a:off x="3867800" y="12119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7" name="Прямоугольник 66"/>
          <p:cNvSpPr/>
          <p:nvPr/>
        </p:nvSpPr>
        <p:spPr>
          <a:xfrm>
            <a:off x="3790131" y="1417458"/>
            <a:ext cx="8401869" cy="377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600" b="1" dirty="0" smtClean="0">
                <a:solidFill>
                  <a:schemeClr val="tx1"/>
                </a:solidFill>
                <a:latin typeface="Times New Roman" pitchFamily="18" charset="0"/>
                <a:cs typeface="Times New Roman" pitchFamily="18" charset="0"/>
              </a:rPr>
              <a:t>Современная, мобильная, динамично развивающаяся медицинская организация, гарантирующая пациентам доступность,  высокий уровень качества предоставляемых медицинских услуг, точность и надежность результатов исследований.</a:t>
            </a:r>
            <a:endParaRPr lang="ru-RU" sz="1600" b="1" dirty="0" smtClean="0">
              <a:solidFill>
                <a:schemeClr val="tx1"/>
              </a:solidFill>
              <a:latin typeface="Times New Roman" pitchFamily="18" charset="0"/>
              <a:cs typeface="Times New Roman" pitchFamily="18" charset="0"/>
            </a:endParaRPr>
          </a:p>
        </p:txBody>
      </p:sp>
      <p:sp>
        <p:nvSpPr>
          <p:cNvPr id="110" name="TextBox 109"/>
          <p:cNvSpPr txBox="1"/>
          <p:nvPr/>
        </p:nvSpPr>
        <p:spPr>
          <a:xfrm>
            <a:off x="4761914" y="752301"/>
            <a:ext cx="5417031" cy="441611"/>
          </a:xfrm>
          <a:prstGeom prst="rect">
            <a:avLst/>
          </a:prstGeom>
          <a:solidFill>
            <a:srgbClr val="12A1B3"/>
          </a:solidFill>
        </p:spPr>
        <p:txBody>
          <a:bodyPr wrap="square" lIns="71579" tIns="35790" rIns="71579" bIns="35790" rtlCol="0">
            <a:spAutoFit/>
          </a:bodyPr>
          <a:lstStyle/>
          <a:p>
            <a:pPr algn="ctr"/>
            <a:r>
              <a:rPr lang="kk-KZ" sz="2400" b="1" dirty="0" smtClean="0">
                <a:solidFill>
                  <a:schemeClr val="bg1"/>
                </a:solidFill>
                <a:latin typeface="Times New Roman" pitchFamily="18" charset="0"/>
                <a:cs typeface="Times New Roman" pitchFamily="18" charset="0"/>
              </a:rPr>
              <a:t>Миссия: </a:t>
            </a:r>
          </a:p>
        </p:txBody>
      </p:sp>
      <p:sp>
        <p:nvSpPr>
          <p:cNvPr id="48" name="Прямоугольник 47"/>
          <p:cNvSpPr/>
          <p:nvPr/>
        </p:nvSpPr>
        <p:spPr>
          <a:xfrm>
            <a:off x="4114800" y="1425388"/>
            <a:ext cx="6990399" cy="923330"/>
          </a:xfrm>
          <a:prstGeom prst="rect">
            <a:avLst/>
          </a:prstGeom>
        </p:spPr>
        <p:txBody>
          <a:bodyPr wrap="square">
            <a:spAutoFit/>
          </a:bodyPr>
          <a:lstStyle/>
          <a:p>
            <a:r>
              <a:rPr lang="kk-KZ" b="1" dirty="0" smtClean="0">
                <a:latin typeface="Times New Roman" pitchFamily="18" charset="0"/>
                <a:cs typeface="Times New Roman" pitchFamily="18" charset="0"/>
              </a:rPr>
              <a:t>На основе профессионализма сотрудников с применением современного медицинского оборудованя и предоставлением качественных медицинских услуг, улучшаем здоровье детей.</a:t>
            </a:r>
          </a:p>
        </p:txBody>
      </p:sp>
      <p:sp>
        <p:nvSpPr>
          <p:cNvPr id="22" name="Прямоугольник 21"/>
          <p:cNvSpPr/>
          <p:nvPr/>
        </p:nvSpPr>
        <p:spPr>
          <a:xfrm>
            <a:off x="105886" y="5821950"/>
            <a:ext cx="3671619" cy="600164"/>
          </a:xfrm>
          <a:prstGeom prst="rect">
            <a:avLst/>
          </a:prstGeom>
          <a:solidFill>
            <a:srgbClr val="F2F2F2"/>
          </a:solidFill>
        </p:spPr>
        <p:txBody>
          <a:bodyPr wrap="square">
            <a:spAutoFit/>
          </a:bodyPr>
          <a:lstStyle/>
          <a:p>
            <a:pPr algn="ctr"/>
            <a:r>
              <a:rPr lang="ru-RU" sz="1100" dirty="0" smtClean="0">
                <a:solidFill>
                  <a:prstClr val="black"/>
                </a:solidFill>
                <a:latin typeface="Times New Roman" pitchFamily="18" charset="0"/>
                <a:ea typeface="Tahoma" panose="020B0604030504040204" pitchFamily="34" charset="0"/>
                <a:cs typeface="Times New Roman" pitchFamily="18" charset="0"/>
              </a:rPr>
              <a:t>Город Шымкент, </a:t>
            </a:r>
          </a:p>
          <a:p>
            <a:pPr algn="ctr"/>
            <a:r>
              <a:rPr lang="ru-RU" sz="1100" dirty="0" err="1" smtClean="0">
                <a:solidFill>
                  <a:prstClr val="black"/>
                </a:solidFill>
                <a:latin typeface="Times New Roman" pitchFamily="18" charset="0"/>
                <a:ea typeface="Tahoma" panose="020B0604030504040204" pitchFamily="34" charset="0"/>
                <a:cs typeface="Times New Roman" pitchFamily="18" charset="0"/>
              </a:rPr>
              <a:t>Абайский</a:t>
            </a:r>
            <a:r>
              <a:rPr lang="ru-RU" sz="1100" dirty="0" smtClean="0">
                <a:solidFill>
                  <a:prstClr val="black"/>
                </a:solidFill>
                <a:latin typeface="Times New Roman" pitchFamily="18" charset="0"/>
                <a:ea typeface="Tahoma" panose="020B0604030504040204" pitchFamily="34" charset="0"/>
                <a:cs typeface="Times New Roman" pitchFamily="18" charset="0"/>
              </a:rPr>
              <a:t> район, микрорайон </a:t>
            </a:r>
            <a:r>
              <a:rPr lang="ru-RU" sz="1100" dirty="0" err="1" smtClean="0">
                <a:solidFill>
                  <a:prstClr val="black"/>
                </a:solidFill>
                <a:latin typeface="Times New Roman" pitchFamily="18" charset="0"/>
                <a:ea typeface="Tahoma" panose="020B0604030504040204" pitchFamily="34" charset="0"/>
                <a:cs typeface="Times New Roman" pitchFamily="18" charset="0"/>
              </a:rPr>
              <a:t>Асар</a:t>
            </a:r>
            <a:r>
              <a:rPr lang="ru-RU" sz="1100" dirty="0" smtClean="0">
                <a:solidFill>
                  <a:prstClr val="black"/>
                </a:solidFill>
                <a:latin typeface="Times New Roman" pitchFamily="18" charset="0"/>
                <a:ea typeface="Tahoma" panose="020B0604030504040204" pitchFamily="34" charset="0"/>
                <a:cs typeface="Times New Roman" pitchFamily="18" charset="0"/>
              </a:rPr>
              <a:t>, здание 757, </a:t>
            </a:r>
            <a:r>
              <a:rPr lang="ru-RU" sz="1100" dirty="0" smtClean="0"/>
              <a:t> </a:t>
            </a:r>
          </a:p>
          <a:p>
            <a:pPr algn="ctr"/>
            <a:r>
              <a:rPr lang="kk-KZ" sz="1100" dirty="0" smtClean="0"/>
              <a:t>мкр. Акжайык, 844/3</a:t>
            </a:r>
            <a:endParaRPr lang="ru-RU" sz="1100" dirty="0">
              <a:solidFill>
                <a:prstClr val="black"/>
              </a:solidFill>
              <a:latin typeface="Times New Roman" pitchFamily="18" charset="0"/>
              <a:ea typeface="Tahoma" panose="020B0604030504040204" pitchFamily="34" charset="0"/>
              <a:cs typeface="Times New Roman" pitchFamily="18"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p:txBody>
      </p:sp>
      <p:pic>
        <p:nvPicPr>
          <p:cNvPr id="24" name="Рисунок 23" descr="Изображение WhatsApp 2023-06-08 в 17.25.18.jpg"/>
          <p:cNvPicPr>
            <a:picLocks noChangeAspect="1"/>
          </p:cNvPicPr>
          <p:nvPr/>
        </p:nvPicPr>
        <p:blipFill>
          <a:blip r:embed="rId3" cstate="print"/>
          <a:stretch>
            <a:fillRect/>
          </a:stretch>
        </p:blipFill>
        <p:spPr>
          <a:xfrm>
            <a:off x="7952231" y="3977798"/>
            <a:ext cx="3152968" cy="2130983"/>
          </a:xfrm>
          <a:prstGeom prst="rect">
            <a:avLst/>
          </a:prstGeom>
          <a:ln>
            <a:noFill/>
          </a:ln>
          <a:effectLst>
            <a:softEdge rad="112500"/>
          </a:effectLst>
        </p:spPr>
      </p:pic>
      <p:pic>
        <p:nvPicPr>
          <p:cNvPr id="18" name="Рисунок 17" descr="Снимок экрана (45).png"/>
          <p:cNvPicPr/>
          <p:nvPr/>
        </p:nvPicPr>
        <p:blipFill>
          <a:blip r:embed="rId4" cstate="print"/>
          <a:stretch>
            <a:fillRect/>
          </a:stretch>
        </p:blipFill>
        <p:spPr>
          <a:xfrm>
            <a:off x="336314" y="1515038"/>
            <a:ext cx="3065073" cy="3514163"/>
          </a:xfrm>
          <a:prstGeom prst="rect">
            <a:avLst/>
          </a:prstGeom>
          <a:ln>
            <a:noFill/>
          </a:ln>
          <a:effectLst>
            <a:softEdge rad="112500"/>
          </a:effectLst>
        </p:spPr>
      </p:pic>
      <p:pic>
        <p:nvPicPr>
          <p:cNvPr id="2" name="Рисунок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69236" y="3977798"/>
            <a:ext cx="3577455" cy="2130983"/>
          </a:xfrm>
          <a:prstGeom prst="rect">
            <a:avLst/>
          </a:prstGeom>
          <a:ln>
            <a:noFill/>
          </a:ln>
          <a:effectLst>
            <a:softEdge rad="112500"/>
          </a:effectLst>
        </p:spPr>
      </p:pic>
      <p:sp>
        <p:nvSpPr>
          <p:cNvPr id="20" name="TextBox 19"/>
          <p:cNvSpPr txBox="1"/>
          <p:nvPr/>
        </p:nvSpPr>
        <p:spPr>
          <a:xfrm>
            <a:off x="4930589" y="2581100"/>
            <a:ext cx="5414682" cy="441611"/>
          </a:xfrm>
          <a:prstGeom prst="rect">
            <a:avLst/>
          </a:prstGeom>
          <a:solidFill>
            <a:srgbClr val="12A1B3"/>
          </a:solidFill>
        </p:spPr>
        <p:txBody>
          <a:bodyPr wrap="square" lIns="71579" tIns="35790" rIns="71579" bIns="35790" rtlCol="0">
            <a:spAutoFit/>
          </a:bodyPr>
          <a:lstStyle/>
          <a:p>
            <a:pPr algn="ctr"/>
            <a:r>
              <a:rPr lang="kk-KZ" sz="2400" b="1" dirty="0" smtClean="0">
                <a:solidFill>
                  <a:schemeClr val="bg1"/>
                </a:solidFill>
                <a:latin typeface="Times New Roman" pitchFamily="18" charset="0"/>
                <a:cs typeface="Times New Roman" pitchFamily="18" charset="0"/>
              </a:rPr>
              <a:t>Видение:</a:t>
            </a:r>
          </a:p>
        </p:txBody>
      </p:sp>
      <p:pic>
        <p:nvPicPr>
          <p:cNvPr id="25" name="Рисунок 24" descr="красный черный.jpg"/>
          <p:cNvPicPr>
            <a:picLocks noChangeAspect="1"/>
          </p:cNvPicPr>
          <p:nvPr/>
        </p:nvPicPr>
        <p:blipFill>
          <a:blip r:embed="rId6" cstate="print"/>
          <a:stretch>
            <a:fillRect/>
          </a:stretch>
        </p:blipFill>
        <p:spPr>
          <a:xfrm>
            <a:off x="11506200" y="0"/>
            <a:ext cx="685800" cy="686138"/>
          </a:xfrm>
          <a:prstGeom prst="rect">
            <a:avLst/>
          </a:prstGeom>
        </p:spPr>
      </p:pic>
      <p:pic>
        <p:nvPicPr>
          <p:cNvPr id="21" name="Рисунок 20" descr="Без названия.png"/>
          <p:cNvPicPr>
            <a:picLocks noChangeAspect="1"/>
          </p:cNvPicPr>
          <p:nvPr/>
        </p:nvPicPr>
        <p:blipFill>
          <a:blip r:embed="rId7" cstate="print"/>
          <a:stretch>
            <a:fillRect/>
          </a:stretch>
        </p:blipFill>
        <p:spPr>
          <a:xfrm>
            <a:off x="0" y="0"/>
            <a:ext cx="581025" cy="581025"/>
          </a:xfrm>
          <a:prstGeom prst="rect">
            <a:avLst/>
          </a:prstGeom>
        </p:spPr>
      </p:pic>
    </p:spTree>
    <p:extLst>
      <p:ext uri="{BB962C8B-B14F-4D97-AF65-F5344CB8AC3E}">
        <p14:creationId xmlns:p14="http://schemas.microsoft.com/office/powerpoint/2010/main" xmlns="" val="1291659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1"/>
            <a:ext cx="9084775"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ru-RU" b="1" dirty="0" smtClean="0">
                <a:latin typeface="Times New Roman" panose="02020603050405020304" pitchFamily="18" charset="0"/>
                <a:cs typeface="Times New Roman" panose="02020603050405020304" pitchFamily="18" charset="0"/>
              </a:rPr>
              <a:t>Развитие системы кадровых ресурсов и повышение квалификации  </a:t>
            </a:r>
            <a:r>
              <a:rPr lang="ru-RU" b="1" dirty="0" err="1" smtClean="0">
                <a:latin typeface="Times New Roman" panose="02020603050405020304" pitchFamily="18" charset="0"/>
                <a:cs typeface="Times New Roman" panose="02020603050405020304" pitchFamily="18" charset="0"/>
              </a:rPr>
              <a:t>квалификации</a:t>
            </a:r>
            <a:r>
              <a:rPr lang="ru-RU" b="1" dirty="0" smtClean="0">
                <a:latin typeface="Times New Roman" panose="02020603050405020304" pitchFamily="18" charset="0"/>
                <a:cs typeface="Times New Roman" panose="02020603050405020304" pitchFamily="18" charset="0"/>
              </a:rPr>
              <a:t> </a:t>
            </a:r>
            <a:endParaRPr lang="ru-RU" sz="2400" b="1" dirty="0" smtClean="0">
              <a:latin typeface="Times New Roman" panose="02020603050405020304" pitchFamily="18" charset="0"/>
              <a:cs typeface="Times New Roman" panose="02020603050405020304" pitchFamily="18" charset="0"/>
            </a:endParaRPr>
          </a:p>
        </p:txBody>
      </p:sp>
      <p:sp>
        <p:nvSpPr>
          <p:cNvPr id="14" name="Прямоугольный треугольник 13"/>
          <p:cNvSpPr/>
          <p:nvPr/>
        </p:nvSpPr>
        <p:spPr>
          <a:xfrm>
            <a:off x="1642169"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7" y="6291503"/>
            <a:ext cx="3531988" cy="307777"/>
          </a:xfrm>
          <a:prstGeom prst="rect">
            <a:avLst/>
          </a:prstGeom>
          <a:solidFill>
            <a:srgbClr val="F2F2F2"/>
          </a:solidFill>
        </p:spPr>
        <p:txBody>
          <a:bodyPr wrap="square">
            <a:spAutoFit/>
          </a:bodyPr>
          <a:lstStyle/>
          <a:p>
            <a:pPr algn="ctr"/>
            <a:endParaRPr lang="en-US" sz="1400" dirty="0" smtClean="0">
              <a:latin typeface="Arial" panose="020B0604020202020204" pitchFamily="34" charset="0"/>
              <a:ea typeface="Tahoma" panose="020B0604030504040204" pitchFamily="34" charset="0"/>
              <a:cs typeface="Arial" panose="020B0604020202020204"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xmlns="" val="1708347787"/>
              </p:ext>
            </p:extLst>
          </p:nvPr>
        </p:nvGraphicFramePr>
        <p:xfrm>
          <a:off x="217611" y="838200"/>
          <a:ext cx="5049717" cy="5343527"/>
        </p:xfrm>
        <a:graphic>
          <a:graphicData uri="http://schemas.openxmlformats.org/drawingml/2006/table">
            <a:tbl>
              <a:tblPr/>
              <a:tblGrid>
                <a:gridCol w="941659"/>
                <a:gridCol w="606920"/>
                <a:gridCol w="654311"/>
                <a:gridCol w="692281"/>
                <a:gridCol w="605967"/>
                <a:gridCol w="673295"/>
                <a:gridCol w="875284"/>
              </a:tblGrid>
              <a:tr h="187314">
                <a:tc rowSpan="2">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Наименование</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3">
                  <a:txBody>
                    <a:bodyPr/>
                    <a:lstStyle/>
                    <a:p>
                      <a:pPr algn="ctr">
                        <a:lnSpc>
                          <a:spcPct val="115000"/>
                        </a:lnSpc>
                        <a:spcAft>
                          <a:spcPts val="0"/>
                        </a:spcAft>
                      </a:pPr>
                      <a:r>
                        <a:rPr lang="ru-RU" sz="1050" b="1">
                          <a:solidFill>
                            <a:srgbClr val="000000"/>
                          </a:solidFill>
                          <a:latin typeface="Times New Roman" panose="02020603050405020304" pitchFamily="18" charset="0"/>
                          <a:ea typeface="Calibri" panose="020F0502020204030204"/>
                          <a:cs typeface="Times New Roman" panose="02020603050405020304" pitchFamily="18" charset="0"/>
                        </a:rPr>
                        <a:t>Врачи </a:t>
                      </a:r>
                      <a:endParaRPr lang="ru-RU" sz="900">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050" b="1" dirty="0">
                          <a:solidFill>
                            <a:srgbClr val="000000"/>
                          </a:solidFill>
                          <a:latin typeface="Times New Roman" panose="02020603050405020304" pitchFamily="18" charset="0"/>
                          <a:ea typeface="Calibri" panose="020F0502020204030204"/>
                          <a:cs typeface="Times New Roman" panose="02020603050405020304" pitchFamily="18" charset="0"/>
                        </a:rPr>
                        <a:t>Средний медперсонал</a:t>
                      </a:r>
                      <a:endParaRPr lang="ru-RU" sz="900" dirty="0">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tc>
                <a:tc hMerge="1">
                  <a:txBody>
                    <a:bodyPr/>
                    <a:lstStyle/>
                    <a:p>
                      <a:endParaRPr lang="ru-RU"/>
                    </a:p>
                  </a:txBody>
                  <a:tcPr/>
                </a:tc>
              </a:tr>
              <a:tr h="173231">
                <a:tc vMerge="1">
                  <a:txBody>
                    <a:bodyPr/>
                    <a:lstStyle/>
                    <a:p>
                      <a:endParaRPr lang="ru-RU"/>
                    </a:p>
                  </a:txBody>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2021</a:t>
                      </a:r>
                      <a:r>
                        <a:rPr lang="en-US" sz="900" b="1"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2022</a:t>
                      </a:r>
                      <a:r>
                        <a:rPr lang="en-US" sz="900" b="1"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2023 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2021</a:t>
                      </a:r>
                      <a:r>
                        <a:rPr lang="en-US" sz="900" b="1"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2022</a:t>
                      </a:r>
                      <a:r>
                        <a:rPr lang="en-US" sz="900" b="1"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2023</a:t>
                      </a:r>
                      <a:r>
                        <a:rPr lang="en-US" sz="900" b="1"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1212618">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Всего</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80</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ru-RU" sz="900" b="1" dirty="0" err="1" smtClean="0">
                          <a:solidFill>
                            <a:schemeClr val="tx1"/>
                          </a:solidFill>
                          <a:latin typeface="Times New Roman" panose="02020603050405020304" pitchFamily="18" charset="0"/>
                          <a:ea typeface="Calibri" panose="020F0502020204030204"/>
                          <a:cs typeface="Times New Roman" panose="02020603050405020304" pitchFamily="18" charset="0"/>
                        </a:rPr>
                        <a:t>д</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/о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6)</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97</a:t>
                      </a:r>
                      <a:r>
                        <a:rPr lang="en-US"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ru-RU" sz="900" b="1" dirty="0" err="1" smtClean="0">
                          <a:solidFill>
                            <a:schemeClr val="tx1"/>
                          </a:solidFill>
                          <a:latin typeface="Times New Roman" panose="02020603050405020304" pitchFamily="18" charset="0"/>
                          <a:ea typeface="Calibri" panose="020F0502020204030204"/>
                          <a:cs typeface="Times New Roman" panose="02020603050405020304" pitchFamily="18" charset="0"/>
                        </a:rPr>
                        <a:t>д</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/о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5</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0</a:t>
                      </a:r>
                      <a:r>
                        <a:rPr lang="" alt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a:t>
                      </a:r>
                      <a:r>
                        <a:rPr lang="en-US"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ru-RU" sz="900" b="1" dirty="0" err="1" smtClean="0">
                          <a:solidFill>
                            <a:schemeClr val="tx1"/>
                          </a:solidFill>
                          <a:latin typeface="Times New Roman" panose="02020603050405020304" pitchFamily="18" charset="0"/>
                          <a:ea typeface="Calibri" panose="020F0502020204030204"/>
                          <a:cs typeface="Times New Roman" panose="02020603050405020304" pitchFamily="18" charset="0"/>
                        </a:rPr>
                        <a:t>д</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/о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5</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277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д/о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293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(д/о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из них</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не имеют стаж до 3х лет)</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342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(д/о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из них</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не имеют стаж до 3х лет)</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193579">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По штату</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129,25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147,25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191,25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305</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303,5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418,75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348702">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Укомплектованно</a:t>
                      </a:r>
                      <a:r>
                        <a:rPr lang="en-US" sz="900" b="1">
                          <a:solidFill>
                            <a:schemeClr val="tx1"/>
                          </a:solidFill>
                          <a:latin typeface="Times New Roman" panose="02020603050405020304" pitchFamily="18" charset="0"/>
                          <a:ea typeface="Calibri" panose="020F0502020204030204"/>
                          <a:cs typeface="Times New Roman" panose="02020603050405020304" pitchFamily="18" charset="0"/>
                        </a:rPr>
                        <a:t>с</a:t>
                      </a: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ть</a:t>
                      </a: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61,9%</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89,5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90,3</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91,5%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96</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100</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451907">
                <a:tc>
                  <a:txBody>
                    <a:bodyPr/>
                    <a:lstStyle/>
                    <a:p>
                      <a:pPr algn="ctr">
                        <a:lnSpc>
                          <a:spcPct val="100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С категориями, из них</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58</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(69,2</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54(60,2%</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55 (52,9%</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98 (35,3%)</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73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26,4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72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24,2</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519693">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Высшая</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25</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(23,75%)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20(21,7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 (19,7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66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(23,6%)</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57 (19,5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55 (18,5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6462">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Первая</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24(31,25%)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28(30,4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29 (27,4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14</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(5,7%)</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13 (4,1</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13 (4,4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6462">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Вторая</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8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(10%)</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(6,9</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(3,2%)</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 (1,3</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 (1,3</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8702">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Без категории</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a:t>
                      </a:r>
                      <a:r>
                        <a:rPr lang="en-US" sz="900" b="1" smtClean="0">
                          <a:solidFill>
                            <a:schemeClr val="tx1"/>
                          </a:solidFill>
                          <a:latin typeface="Times New Roman" panose="02020603050405020304" pitchFamily="18" charset="0"/>
                          <a:ea typeface="Calibri" panose="020F0502020204030204"/>
                          <a:cs typeface="Times New Roman" panose="02020603050405020304" pitchFamily="18" charset="0"/>
                        </a:rPr>
                        <a:t>1</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(27,5%)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50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179</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(64,6%)</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218 (74,9</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270 (75,7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8702">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Подтвердили категорию</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46462">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Переподготовка</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3</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2</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0</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0</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519693">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Повышения квалификации</a:t>
                      </a: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43</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51</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101</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33</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57</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15</a:t>
                      </a:r>
                      <a:r>
                        <a:rPr lang="kk-KZ" sz="900" b="1" smtClean="0">
                          <a:solidFill>
                            <a:schemeClr val="tx1"/>
                          </a:solidFill>
                          <a:latin typeface="Times New Roman" panose="02020603050405020304" pitchFamily="18" charset="0"/>
                          <a:ea typeface="Calibri" panose="020F0502020204030204"/>
                          <a:cs typeface="Times New Roman" panose="02020603050405020304" pitchFamily="18" charset="0"/>
                        </a:rPr>
                        <a:t>6</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63107" marR="63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bl>
          </a:graphicData>
        </a:graphic>
      </p:graphicFrame>
      <p:sp>
        <p:nvSpPr>
          <p:cNvPr id="17" name="Прямоугольник 16"/>
          <p:cNvSpPr/>
          <p:nvPr/>
        </p:nvSpPr>
        <p:spPr>
          <a:xfrm>
            <a:off x="9163049" y="685801"/>
            <a:ext cx="2886075" cy="7871386"/>
          </a:xfrm>
          <a:prstGeom prst="rect">
            <a:avLst/>
          </a:prstGeom>
        </p:spPr>
        <p:txBody>
          <a:bodyPr wrap="square">
            <a:spAutoFit/>
          </a:bodyPr>
          <a:lstStyle/>
          <a:p>
            <a:pPr lvl="0" fontAlgn="base">
              <a:spcBef>
                <a:spcPct val="0"/>
              </a:spcBef>
              <a:spcAft>
                <a:spcPct val="0"/>
              </a:spcAft>
            </a:pPr>
            <a:r>
              <a:rPr lang="en-US" sz="1050" b="1" dirty="0" smtClean="0">
                <a:latin typeface="Times New Roman" panose="02020603050405020304" pitchFamily="18" charset="0"/>
                <a:ea typeface="Times New Roman" panose="02020603050405020304" pitchFamily="18" charset="0"/>
                <a:cs typeface="Times New Roman" panose="02020603050405020304" pitchFamily="18" charset="0"/>
              </a:rPr>
              <a:t>Всего штатных единиц:</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- 2022 год – 762,75</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- 2023 год – 1068,5</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в  том числе фактическое количество врачей,</a:t>
            </a:r>
            <a:r>
              <a:rPr lang="en-US" sz="1050" b="1" dirty="0" smtClean="0">
                <a:latin typeface="Times New Roman" panose="02020603050405020304" pitchFamily="18" charset="0"/>
                <a:cs typeface="Times New Roman" panose="02020603050405020304" pitchFamily="18" charset="0"/>
              </a:rPr>
              <a:t> совместителей – </a:t>
            </a:r>
            <a:r>
              <a:rPr lang="kk-KZ" sz="1050" b="1" dirty="0" smtClean="0">
                <a:latin typeface="Times New Roman" panose="02020603050405020304" pitchFamily="18" charset="0"/>
                <a:cs typeface="Times New Roman" panose="02020603050405020304" pitchFamily="18" charset="0"/>
              </a:rPr>
              <a:t>37</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- 2022 год – 97 (д/о +5);</a:t>
            </a:r>
            <a:endParaRPr lang="ru-RU" sz="105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- 2023 год – 10</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(д/о +5);</a:t>
            </a:r>
            <a:endParaRPr lang="ru-RU" sz="105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в том числе фактическое количество медсестер :</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- 2022 год – 290 (д/о + 30);</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- 2023 год – 342 (д/о + 30);</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в том числе фактическое  количество прочего персонала :</a:t>
            </a:r>
            <a:endParaRPr lang="ru-RU" sz="1050" dirty="0" smtClean="0">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- 2022 год – 67 (д/о +7);</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- 2023 год – </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91</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(д/о +8);</a:t>
            </a:r>
            <a:endParaRPr lang="ru-RU" sz="1050"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в том числе фактическое количество младшего персонала :</a:t>
            </a:r>
            <a:endParaRPr lang="ru-RU" sz="1050" dirty="0" smtClean="0">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- 2022 год – 179 (д/о +25)</a:t>
            </a: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- 2023 год – 19</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(д/о +28)</a:t>
            </a: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Вакансия 2023 год - 3</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4</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педиатр-неонатолог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-1,0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торакальный</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хирург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-1,0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лаборант</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реанимации</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- 0,25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бактериолог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- 1,0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ангиохирург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- 2,0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анестезиолог-реаниматолог </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- 9,5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перфузиолог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- 0,75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психотерапевт</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- 1,0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клин</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фармаколог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-1,0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лаборант </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- 5,0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оториноларинголог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-1,0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У</a:t>
            </a: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ЗИ </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- 3,5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физиотерапевт</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- 2,5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эндоскопист</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- 0,5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нейрохирург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- 1,5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педиатр</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- 0,75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эксперт</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- 1,0</a:t>
            </a:r>
          </a:p>
          <a:p>
            <a:pPr lvl="0" eaLnBrk="0" fontAlgn="base" hangingPunct="0">
              <a:spcBef>
                <a:spcPct val="0"/>
              </a:spcBef>
              <a:spcAft>
                <a:spcPct val="0"/>
              </a:spcAft>
            </a:pPr>
            <a:endParaRPr 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sz="36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3600" dirty="0" smtClean="0">
                <a:latin typeface="Times New Roman" panose="02020603050405020304" pitchFamily="18" charset="0"/>
                <a:ea typeface="Calibri" panose="020F0502020204030204" pitchFamily="34" charset="0"/>
                <a:cs typeface="Times New Roman" panose="02020603050405020304" pitchFamily="18" charset="0"/>
              </a:rPr>
            </a:br>
            <a:endParaRPr lang="ru-RU" dirty="0"/>
          </a:p>
        </p:txBody>
      </p:sp>
      <p:sp>
        <p:nvSpPr>
          <p:cNvPr id="19" name="Прямоугольник 18"/>
          <p:cNvSpPr/>
          <p:nvPr/>
        </p:nvSpPr>
        <p:spPr>
          <a:xfrm>
            <a:off x="5419725" y="619126"/>
            <a:ext cx="3724275" cy="6001643"/>
          </a:xfrm>
          <a:prstGeom prst="rect">
            <a:avLst/>
          </a:prstGeom>
        </p:spPr>
        <p:txBody>
          <a:bodyPr wrap="square">
            <a:spAutoFit/>
          </a:bodyPr>
          <a:lstStyle/>
          <a:p>
            <a:pPr marL="228600" indent="-228600" algn="just" fontAlgn="t"/>
            <a:r>
              <a:rPr lang="ru-RU" sz="2400" dirty="0" smtClean="0">
                <a:latin typeface="Times New Roman" panose="02020603050405020304" pitchFamily="18" charset="0"/>
                <a:cs typeface="Times New Roman" panose="02020603050405020304" pitchFamily="18" charset="0"/>
              </a:rPr>
              <a:t> </a:t>
            </a:r>
            <a:r>
              <a:rPr lang="ru-RU" sz="1000" b="1" i="1" dirty="0" smtClean="0">
                <a:latin typeface="Times New Roman" panose="02020603050405020304" pitchFamily="18" charset="0"/>
                <a:cs typeface="Times New Roman" panose="02020603050405020304" pitchFamily="18" charset="0"/>
              </a:rPr>
              <a:t>За </a:t>
            </a:r>
            <a:r>
              <a:rPr lang="en-US" sz="1000" b="1" i="1" dirty="0" smtClean="0">
                <a:latin typeface="Times New Roman" panose="02020603050405020304" pitchFamily="18" charset="0"/>
                <a:cs typeface="Times New Roman" panose="02020603050405020304" pitchFamily="18" charset="0"/>
              </a:rPr>
              <a:t>1</a:t>
            </a:r>
            <a:r>
              <a:rPr lang="" altLang="en-US" sz="1000" b="1" i="1" dirty="0" smtClean="0">
                <a:latin typeface="Times New Roman" panose="02020603050405020304" pitchFamily="18" charset="0"/>
                <a:cs typeface="Times New Roman" panose="02020603050405020304" pitchFamily="18" charset="0"/>
              </a:rPr>
              <a:t>2</a:t>
            </a:r>
            <a:r>
              <a:rPr lang="ru-RU" sz="1000" b="1" i="1" dirty="0" smtClean="0">
                <a:latin typeface="Times New Roman" panose="02020603050405020304" pitchFamily="18" charset="0"/>
                <a:cs typeface="Times New Roman" panose="02020603050405020304" pitchFamily="18" charset="0"/>
              </a:rPr>
              <a:t> месяцев 202</a:t>
            </a:r>
            <a:r>
              <a:rPr lang="en-US" sz="1000" b="1" i="1" dirty="0" smtClean="0">
                <a:latin typeface="Times New Roman" panose="02020603050405020304" pitchFamily="18" charset="0"/>
                <a:cs typeface="Times New Roman" panose="02020603050405020304" pitchFamily="18" charset="0"/>
              </a:rPr>
              <a:t>3</a:t>
            </a:r>
            <a:r>
              <a:rPr lang="ru-RU" sz="1000" b="1" i="1" dirty="0" smtClean="0">
                <a:latin typeface="Times New Roman" panose="02020603050405020304" pitchFamily="18" charset="0"/>
                <a:cs typeface="Times New Roman" panose="02020603050405020304" pitchFamily="18" charset="0"/>
              </a:rPr>
              <a:t> года курсы </a:t>
            </a:r>
            <a:r>
              <a:rPr lang="ru-RU" sz="1000" b="1" i="1" dirty="0" err="1" smtClean="0">
                <a:latin typeface="Times New Roman" panose="02020603050405020304" pitchFamily="18" charset="0"/>
                <a:cs typeface="Times New Roman" panose="02020603050405020304" pitchFamily="18" charset="0"/>
              </a:rPr>
              <a:t>усовершенствовани</a:t>
            </a:r>
            <a:r>
              <a:rPr lang="ru-RU" sz="1000" b="1" i="1" dirty="0" smtClean="0">
                <a:latin typeface="Times New Roman" panose="02020603050405020304" pitchFamily="18" charset="0"/>
                <a:cs typeface="Times New Roman" panose="02020603050405020304" pitchFamily="18" charset="0"/>
              </a:rPr>
              <a:t> и целевое  </a:t>
            </a:r>
          </a:p>
          <a:p>
            <a:pPr marL="228600" indent="-228600" algn="just" fontAlgn="t"/>
            <a:r>
              <a:rPr lang="ru-RU" sz="1000" b="1" i="1" dirty="0" smtClean="0">
                <a:latin typeface="Times New Roman" panose="02020603050405020304" pitchFamily="18" charset="0"/>
                <a:cs typeface="Times New Roman" panose="02020603050405020304" pitchFamily="18" charset="0"/>
              </a:rPr>
              <a:t>обучение получили </a:t>
            </a:r>
            <a:r>
              <a:rPr lang="kk-KZ" sz="1000" b="1" i="1" dirty="0" smtClean="0">
                <a:latin typeface="Times New Roman" panose="02020603050405020304" pitchFamily="18" charset="0"/>
                <a:cs typeface="Times New Roman" panose="02020603050405020304" pitchFamily="18" charset="0"/>
              </a:rPr>
              <a:t>257</a:t>
            </a:r>
            <a:r>
              <a:rPr lang="ru-RU" sz="1000" b="1" i="1" dirty="0" smtClean="0">
                <a:solidFill>
                  <a:srgbClr val="FF0000"/>
                </a:solidFill>
                <a:latin typeface="Times New Roman" panose="02020603050405020304" pitchFamily="18" charset="0"/>
                <a:cs typeface="Times New Roman" panose="02020603050405020304" pitchFamily="18" charset="0"/>
              </a:rPr>
              <a:t> </a:t>
            </a:r>
            <a:r>
              <a:rPr lang="ru-RU" sz="1000" b="1" i="1" dirty="0" smtClean="0">
                <a:latin typeface="Times New Roman" panose="02020603050405020304" pitchFamily="18" charset="0"/>
                <a:cs typeface="Times New Roman" panose="02020603050405020304" pitchFamily="18" charset="0"/>
              </a:rPr>
              <a:t>сотрудников в разрезе профилей:</a:t>
            </a:r>
          </a:p>
          <a:p>
            <a:r>
              <a:rPr lang="en-US" sz="1000" dirty="0" smtClean="0">
                <a:latin typeface="Times New Roman" panose="02020603050405020304" pitchFamily="18" charset="0"/>
                <a:cs typeface="Times New Roman" panose="02020603050405020304" pitchFamily="18" charset="0"/>
              </a:rPr>
              <a:t>из врачебного персонала: АО </a:t>
            </a:r>
            <a:r>
              <a:rPr lang="ru-RU" sz="1000" dirty="0" smtClean="0">
                <a:latin typeface="Times New Roman" panose="02020603050405020304" pitchFamily="18" charset="0"/>
                <a:cs typeface="Times New Roman" panose="02020603050405020304" pitchFamily="18" charset="0"/>
              </a:rPr>
              <a:t>Ю</a:t>
            </a:r>
            <a:r>
              <a:rPr lang="en-US" sz="1000" dirty="0" smtClean="0">
                <a:latin typeface="Times New Roman" panose="02020603050405020304" pitchFamily="18" charset="0"/>
                <a:cs typeface="Times New Roman" panose="02020603050405020304" pitchFamily="18" charset="0"/>
              </a:rPr>
              <a:t>жно-</a:t>
            </a:r>
            <a:r>
              <a:rPr lang="ru-RU" sz="1000" dirty="0" smtClean="0">
                <a:latin typeface="Times New Roman" panose="02020603050405020304" pitchFamily="18" charset="0"/>
                <a:cs typeface="Times New Roman" panose="02020603050405020304" pitchFamily="18" charset="0"/>
              </a:rPr>
              <a:t>К</a:t>
            </a:r>
            <a:r>
              <a:rPr lang="en-US" sz="1000" dirty="0" smtClean="0">
                <a:latin typeface="Times New Roman" panose="02020603050405020304" pitchFamily="18" charset="0"/>
                <a:cs typeface="Times New Roman" panose="02020603050405020304" pitchFamily="18" charset="0"/>
              </a:rPr>
              <a:t>азахстанский </a:t>
            </a:r>
            <a:r>
              <a:rPr lang="ru-RU" sz="1000" dirty="0" smtClean="0">
                <a:latin typeface="Times New Roman" panose="02020603050405020304" pitchFamily="18" charset="0"/>
                <a:cs typeface="Times New Roman" panose="02020603050405020304" pitchFamily="18" charset="0"/>
              </a:rPr>
              <a:t>М</a:t>
            </a:r>
            <a:r>
              <a:rPr lang="en-US" sz="1000" dirty="0" smtClean="0">
                <a:latin typeface="Times New Roman" panose="02020603050405020304" pitchFamily="18" charset="0"/>
                <a:cs typeface="Times New Roman" panose="02020603050405020304" pitchFamily="18" charset="0"/>
              </a:rPr>
              <a:t>едицинская академия</a:t>
            </a:r>
            <a:r>
              <a:rPr lang="ru-RU" sz="1000" dirty="0" smtClean="0">
                <a:latin typeface="Times New Roman" panose="02020603050405020304" pitchFamily="18" charset="0"/>
                <a:cs typeface="Times New Roman" panose="02020603050405020304" pitchFamily="18" charset="0"/>
              </a:rPr>
              <a:t> "Оказание первой медицинской помощи взрослым и детям BLS/ACLS</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"Национальный центр медицинского образования" "Интегрированное ведение болезней детского возраста (ИВБДВ)</a:t>
            </a:r>
            <a:r>
              <a:rPr lang="en-US" sz="1000" dirty="0" smtClean="0">
                <a:latin typeface="Times New Roman" panose="02020603050405020304" pitchFamily="18" charset="0"/>
                <a:cs typeface="Times New Roman" panose="02020603050405020304" pitchFamily="18" charset="0"/>
              </a:rPr>
              <a:t>, АО </a:t>
            </a:r>
            <a:r>
              <a:rPr lang="ru-RU" sz="1000" dirty="0" smtClean="0">
                <a:latin typeface="Times New Roman" panose="02020603050405020304" pitchFamily="18" charset="0"/>
                <a:cs typeface="Times New Roman" panose="02020603050405020304" pitchFamily="18" charset="0"/>
              </a:rPr>
              <a:t>Ю</a:t>
            </a:r>
            <a:r>
              <a:rPr lang="en-US" sz="1000" dirty="0" smtClean="0">
                <a:latin typeface="Times New Roman" panose="02020603050405020304" pitchFamily="18" charset="0"/>
                <a:cs typeface="Times New Roman" panose="02020603050405020304" pitchFamily="18" charset="0"/>
              </a:rPr>
              <a:t>жно-</a:t>
            </a:r>
            <a:r>
              <a:rPr lang="ru-RU" sz="1000" dirty="0" smtClean="0">
                <a:latin typeface="Times New Roman" panose="02020603050405020304" pitchFamily="18" charset="0"/>
                <a:cs typeface="Times New Roman" panose="02020603050405020304" pitchFamily="18" charset="0"/>
              </a:rPr>
              <a:t>К</a:t>
            </a:r>
            <a:r>
              <a:rPr lang="en-US" sz="1000" dirty="0" smtClean="0">
                <a:latin typeface="Times New Roman" panose="02020603050405020304" pitchFamily="18" charset="0"/>
                <a:cs typeface="Times New Roman" panose="02020603050405020304" pitchFamily="18" charset="0"/>
              </a:rPr>
              <a:t>азахстанский </a:t>
            </a:r>
            <a:r>
              <a:rPr lang="ru-RU" sz="1000" dirty="0" smtClean="0">
                <a:latin typeface="Times New Roman" panose="02020603050405020304" pitchFamily="18" charset="0"/>
                <a:cs typeface="Times New Roman" panose="02020603050405020304" pitchFamily="18" charset="0"/>
              </a:rPr>
              <a:t>М</a:t>
            </a:r>
            <a:r>
              <a:rPr lang="en-US" sz="1000" dirty="0" smtClean="0">
                <a:latin typeface="Times New Roman" panose="02020603050405020304" pitchFamily="18" charset="0"/>
                <a:cs typeface="Times New Roman" panose="02020603050405020304" pitchFamily="18" charset="0"/>
              </a:rPr>
              <a:t>едицинская академия </a:t>
            </a:r>
            <a:r>
              <a:rPr lang="ru-RU" sz="1000" dirty="0" smtClean="0">
                <a:latin typeface="Times New Roman" panose="02020603050405020304" pitchFamily="18" charset="0"/>
                <a:cs typeface="Times New Roman" panose="02020603050405020304" pitchFamily="18" charset="0"/>
              </a:rPr>
              <a:t>"Инновационные</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методы в детской хирургии“</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АО "Научный центр педиатрии и детской хирургии" "Вопросы </a:t>
            </a:r>
            <a:r>
              <a:rPr lang="ru-RU" sz="1000" dirty="0" err="1" smtClean="0">
                <a:latin typeface="Times New Roman" panose="02020603050405020304" pitchFamily="18" charset="0"/>
                <a:cs typeface="Times New Roman" panose="02020603050405020304" pitchFamily="18" charset="0"/>
              </a:rPr>
              <a:t>колопроктологии</a:t>
            </a:r>
            <a:r>
              <a:rPr lang="ru-RU" sz="1000" dirty="0" smtClean="0">
                <a:latin typeface="Times New Roman" panose="02020603050405020304" pitchFamily="18" charset="0"/>
                <a:cs typeface="Times New Roman" panose="02020603050405020304" pitchFamily="18" charset="0"/>
              </a:rPr>
              <a:t> у детей“</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Медицинский университет Астана "</a:t>
            </a:r>
            <a:r>
              <a:rPr lang="ru-RU" sz="1000" dirty="0" err="1" smtClean="0">
                <a:latin typeface="Times New Roman" panose="02020603050405020304" pitchFamily="18" charset="0"/>
                <a:cs typeface="Times New Roman" panose="02020603050405020304" pitchFamily="18" charset="0"/>
              </a:rPr>
              <a:t>Нейроинфекции</a:t>
            </a:r>
            <a:r>
              <a:rPr lang="ru-RU" sz="1000" dirty="0" smtClean="0">
                <a:latin typeface="Times New Roman" panose="02020603050405020304" pitchFamily="18" charset="0"/>
                <a:cs typeface="Times New Roman" panose="02020603050405020304" pitchFamily="18" charset="0"/>
              </a:rPr>
              <a:t> аутоиммунные заболевания нервной системы: вопросы диагностики и ведения“</a:t>
            </a:r>
            <a:r>
              <a:rPr lang="en-US" sz="1000" dirty="0" smtClean="0">
                <a:latin typeface="Times New Roman" panose="02020603050405020304" pitchFamily="18" charset="0"/>
                <a:cs typeface="Times New Roman" panose="02020603050405020304" pitchFamily="18" charset="0"/>
              </a:rPr>
              <a:t>, АО </a:t>
            </a:r>
            <a:r>
              <a:rPr lang="ru-RU" sz="1000" dirty="0" smtClean="0">
                <a:latin typeface="Times New Roman" panose="02020603050405020304" pitchFamily="18" charset="0"/>
                <a:cs typeface="Times New Roman" panose="02020603050405020304" pitchFamily="18" charset="0"/>
              </a:rPr>
              <a:t>Ю</a:t>
            </a:r>
            <a:r>
              <a:rPr lang="en-US" sz="1000" dirty="0" smtClean="0">
                <a:latin typeface="Times New Roman" panose="02020603050405020304" pitchFamily="18" charset="0"/>
                <a:cs typeface="Times New Roman" panose="02020603050405020304" pitchFamily="18" charset="0"/>
              </a:rPr>
              <a:t>жно-</a:t>
            </a:r>
            <a:r>
              <a:rPr lang="ru-RU" sz="1000" dirty="0" smtClean="0">
                <a:latin typeface="Times New Roman" panose="02020603050405020304" pitchFamily="18" charset="0"/>
                <a:cs typeface="Times New Roman" panose="02020603050405020304" pitchFamily="18" charset="0"/>
              </a:rPr>
              <a:t>К</a:t>
            </a:r>
            <a:r>
              <a:rPr lang="en-US" sz="1000" dirty="0" smtClean="0">
                <a:latin typeface="Times New Roman" panose="02020603050405020304" pitchFamily="18" charset="0"/>
                <a:cs typeface="Times New Roman" panose="02020603050405020304" pitchFamily="18" charset="0"/>
              </a:rPr>
              <a:t>азахстанский </a:t>
            </a:r>
            <a:r>
              <a:rPr lang="ru-RU" sz="1000" dirty="0" smtClean="0">
                <a:latin typeface="Times New Roman" panose="02020603050405020304" pitchFamily="18" charset="0"/>
                <a:cs typeface="Times New Roman" panose="02020603050405020304" pitchFamily="18" charset="0"/>
              </a:rPr>
              <a:t>М</a:t>
            </a:r>
            <a:r>
              <a:rPr lang="en-US" sz="1000" dirty="0" smtClean="0">
                <a:latin typeface="Times New Roman" panose="02020603050405020304" pitchFamily="18" charset="0"/>
                <a:cs typeface="Times New Roman" panose="02020603050405020304" pitchFamily="18" charset="0"/>
              </a:rPr>
              <a:t>едицинская академия </a:t>
            </a:r>
            <a:r>
              <a:rPr lang="ru-RU" sz="1000" dirty="0" smtClean="0">
                <a:latin typeface="Times New Roman" panose="02020603050405020304" pitchFamily="18" charset="0"/>
                <a:cs typeface="Times New Roman" panose="02020603050405020304" pitchFamily="18" charset="0"/>
              </a:rPr>
              <a:t>"Современная минимально </a:t>
            </a:r>
            <a:r>
              <a:rPr lang="ru-RU" sz="1000" dirty="0" err="1" smtClean="0">
                <a:latin typeface="Times New Roman" panose="02020603050405020304" pitchFamily="18" charset="0"/>
                <a:cs typeface="Times New Roman" panose="02020603050405020304" pitchFamily="18" charset="0"/>
              </a:rPr>
              <a:t>инвазивная</a:t>
            </a:r>
            <a:r>
              <a:rPr lang="ru-RU" sz="1000" dirty="0" smtClean="0">
                <a:latin typeface="Times New Roman" panose="02020603050405020304" pitchFamily="18" charset="0"/>
                <a:cs typeface="Times New Roman" panose="02020603050405020304" pitchFamily="18" charset="0"/>
              </a:rPr>
              <a:t> пункционная установка </a:t>
            </a:r>
            <a:r>
              <a:rPr lang="ru-RU" sz="1000" dirty="0" err="1" smtClean="0">
                <a:latin typeface="Times New Roman" panose="02020603050405020304" pitchFamily="18" charset="0"/>
                <a:cs typeface="Times New Roman" panose="02020603050405020304" pitchFamily="18" charset="0"/>
              </a:rPr>
              <a:t>гастростомических</a:t>
            </a:r>
            <a:r>
              <a:rPr lang="ru-RU" sz="1000" dirty="0" smtClean="0">
                <a:latin typeface="Times New Roman" panose="02020603050405020304" pitchFamily="18" charset="0"/>
                <a:cs typeface="Times New Roman" panose="02020603050405020304" pitchFamily="18" charset="0"/>
              </a:rPr>
              <a:t> трубок под эндоскопическим контролем у детей“</a:t>
            </a:r>
            <a:r>
              <a:rPr lang="en-US" sz="1000" dirty="0" smtClean="0">
                <a:latin typeface="Times New Roman" panose="02020603050405020304" pitchFamily="18" charset="0"/>
                <a:cs typeface="Times New Roman" panose="02020603050405020304" pitchFamily="18" charset="0"/>
              </a:rPr>
              <a:t>, АО </a:t>
            </a:r>
            <a:r>
              <a:rPr lang="ru-RU" sz="1000" dirty="0" smtClean="0">
                <a:latin typeface="Times New Roman" panose="02020603050405020304" pitchFamily="18" charset="0"/>
                <a:cs typeface="Times New Roman" panose="02020603050405020304" pitchFamily="18" charset="0"/>
              </a:rPr>
              <a:t>Ю</a:t>
            </a:r>
            <a:r>
              <a:rPr lang="en-US" sz="1000" dirty="0" smtClean="0">
                <a:latin typeface="Times New Roman" panose="02020603050405020304" pitchFamily="18" charset="0"/>
                <a:cs typeface="Times New Roman" panose="02020603050405020304" pitchFamily="18" charset="0"/>
              </a:rPr>
              <a:t>жно-</a:t>
            </a:r>
            <a:r>
              <a:rPr lang="ru-RU" sz="1000" dirty="0" smtClean="0">
                <a:latin typeface="Times New Roman" panose="02020603050405020304" pitchFamily="18" charset="0"/>
                <a:cs typeface="Times New Roman" panose="02020603050405020304" pitchFamily="18" charset="0"/>
              </a:rPr>
              <a:t>К</a:t>
            </a:r>
            <a:r>
              <a:rPr lang="en-US" sz="1000" dirty="0" smtClean="0">
                <a:latin typeface="Times New Roman" panose="02020603050405020304" pitchFamily="18" charset="0"/>
                <a:cs typeface="Times New Roman" panose="02020603050405020304" pitchFamily="18" charset="0"/>
              </a:rPr>
              <a:t>азахстанский </a:t>
            </a:r>
            <a:r>
              <a:rPr lang="ru-RU" sz="1000" dirty="0" smtClean="0">
                <a:latin typeface="Times New Roman" panose="02020603050405020304" pitchFamily="18" charset="0"/>
                <a:cs typeface="Times New Roman" panose="02020603050405020304" pitchFamily="18" charset="0"/>
              </a:rPr>
              <a:t>М</a:t>
            </a:r>
            <a:r>
              <a:rPr lang="en-US" sz="1000" dirty="0" smtClean="0">
                <a:latin typeface="Times New Roman" panose="02020603050405020304" pitchFamily="18" charset="0"/>
                <a:cs typeface="Times New Roman" panose="02020603050405020304" pitchFamily="18" charset="0"/>
              </a:rPr>
              <a:t>едицинская академия</a:t>
            </a:r>
            <a:r>
              <a:rPr lang="ru-RU" sz="1000" dirty="0" smtClean="0">
                <a:latin typeface="Times New Roman" panose="02020603050405020304" pitchFamily="18" charset="0"/>
                <a:cs typeface="Times New Roman" panose="02020603050405020304" pitchFamily="18" charset="0"/>
              </a:rPr>
              <a:t> "Диагностика наиболее значимых аутоиммунных заболеваний“</a:t>
            </a:r>
            <a:r>
              <a:rPr lang="en-US" sz="1000" dirty="0" smtClean="0">
                <a:latin typeface="Times New Roman" panose="02020603050405020304" pitchFamily="18" charset="0"/>
                <a:cs typeface="Times New Roman" panose="02020603050405020304" pitchFamily="18" charset="0"/>
              </a:rPr>
              <a:t>, АО </a:t>
            </a:r>
            <a:r>
              <a:rPr lang="ru-RU" sz="1000" dirty="0" smtClean="0">
                <a:latin typeface="Times New Roman" panose="02020603050405020304" pitchFamily="18" charset="0"/>
                <a:cs typeface="Times New Roman" panose="02020603050405020304" pitchFamily="18" charset="0"/>
              </a:rPr>
              <a:t>Ю</a:t>
            </a:r>
            <a:r>
              <a:rPr lang="en-US" sz="1000" dirty="0" smtClean="0">
                <a:latin typeface="Times New Roman" panose="02020603050405020304" pitchFamily="18" charset="0"/>
                <a:cs typeface="Times New Roman" panose="02020603050405020304" pitchFamily="18" charset="0"/>
              </a:rPr>
              <a:t>жно-</a:t>
            </a:r>
            <a:r>
              <a:rPr lang="ru-RU" sz="1000" dirty="0" smtClean="0">
                <a:latin typeface="Times New Roman" panose="02020603050405020304" pitchFamily="18" charset="0"/>
                <a:cs typeface="Times New Roman" panose="02020603050405020304" pitchFamily="18" charset="0"/>
              </a:rPr>
              <a:t>К</a:t>
            </a:r>
            <a:r>
              <a:rPr lang="en-US" sz="1000" dirty="0" smtClean="0">
                <a:latin typeface="Times New Roman" panose="02020603050405020304" pitchFamily="18" charset="0"/>
                <a:cs typeface="Times New Roman" panose="02020603050405020304" pitchFamily="18" charset="0"/>
              </a:rPr>
              <a:t>азахстанский </a:t>
            </a:r>
            <a:r>
              <a:rPr lang="ru-RU" sz="1000" dirty="0" smtClean="0">
                <a:latin typeface="Times New Roman" panose="02020603050405020304" pitchFamily="18" charset="0"/>
                <a:cs typeface="Times New Roman" panose="02020603050405020304" pitchFamily="18" charset="0"/>
              </a:rPr>
              <a:t>М</a:t>
            </a:r>
            <a:r>
              <a:rPr lang="en-US" sz="1000" dirty="0" smtClean="0">
                <a:latin typeface="Times New Roman" panose="02020603050405020304" pitchFamily="18" charset="0"/>
                <a:cs typeface="Times New Roman" panose="02020603050405020304" pitchFamily="18" charset="0"/>
              </a:rPr>
              <a:t>едицинская академия </a:t>
            </a:r>
            <a:r>
              <a:rPr lang="ru-RU" sz="1000" dirty="0" smtClean="0">
                <a:latin typeface="Times New Roman" panose="02020603050405020304" pitchFamily="18" charset="0"/>
                <a:cs typeface="Times New Roman" panose="02020603050405020304" pitchFamily="18" charset="0"/>
              </a:rPr>
              <a:t>"Актуальные детские инфекции"</a:t>
            </a:r>
            <a:endParaRPr lang="en-US" sz="1000" dirty="0" smtClean="0">
              <a:latin typeface="Times New Roman" panose="02020603050405020304" pitchFamily="18" charset="0"/>
              <a:cs typeface="Times New Roman" panose="02020603050405020304" pitchFamily="18" charset="0"/>
            </a:endParaRPr>
          </a:p>
          <a:p>
            <a:r>
              <a:rPr lang="en-US" sz="1000" dirty="0" smtClean="0">
                <a:latin typeface="Times New Roman" panose="02020603050405020304" pitchFamily="18" charset="0"/>
                <a:cs typeface="Times New Roman" panose="02020603050405020304" pitchFamily="18" charset="0"/>
              </a:rPr>
              <a:t>из средних медицинских персоналов: </a:t>
            </a:r>
            <a:r>
              <a:rPr lang="ru-RU" sz="1000" dirty="0" smtClean="0">
                <a:latin typeface="Times New Roman" panose="02020603050405020304" pitchFamily="18" charset="0"/>
                <a:cs typeface="Times New Roman" panose="02020603050405020304" pitchFamily="18" charset="0"/>
              </a:rPr>
              <a:t>В</a:t>
            </a:r>
            <a:r>
              <a:rPr lang="en-US" sz="1000" dirty="0" smtClean="0">
                <a:latin typeface="Times New Roman" panose="02020603050405020304" pitchFamily="18" charset="0"/>
                <a:cs typeface="Times New Roman" panose="02020603050405020304" pitchFamily="18" charset="0"/>
              </a:rPr>
              <a:t>ысший медицинский колледж</a:t>
            </a:r>
            <a:r>
              <a:rPr lang="ru-RU" sz="1000" dirty="0" smtClean="0">
                <a:latin typeface="Times New Roman" panose="02020603050405020304" pitchFamily="18" charset="0"/>
                <a:cs typeface="Times New Roman" panose="02020603050405020304" pitchFamily="18" charset="0"/>
              </a:rPr>
              <a:t> УЗ г.Шымкент "Программа подготовка менторов“</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В</a:t>
            </a:r>
            <a:r>
              <a:rPr lang="en-US" sz="1000" dirty="0" smtClean="0">
                <a:latin typeface="Times New Roman" panose="02020603050405020304" pitchFamily="18" charset="0"/>
                <a:cs typeface="Times New Roman" panose="02020603050405020304" pitchFamily="18" charset="0"/>
              </a:rPr>
              <a:t>ысший медицинский колледж</a:t>
            </a:r>
            <a:r>
              <a:rPr lang="ru-RU" sz="1000" dirty="0" smtClean="0">
                <a:latin typeface="Times New Roman" panose="02020603050405020304" pitchFamily="18" charset="0"/>
                <a:cs typeface="Times New Roman" panose="02020603050405020304" pitchFamily="18" charset="0"/>
              </a:rPr>
              <a:t> УЗ г.Шымкент</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"Сестринское компетенции в хирургии“</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В</a:t>
            </a:r>
            <a:r>
              <a:rPr lang="en-US" sz="1000" dirty="0" smtClean="0">
                <a:latin typeface="Times New Roman" panose="02020603050405020304" pitchFamily="18" charset="0"/>
                <a:cs typeface="Times New Roman" panose="02020603050405020304" pitchFamily="18" charset="0"/>
              </a:rPr>
              <a:t>ысший медицинский колледж</a:t>
            </a:r>
            <a:r>
              <a:rPr lang="ru-RU" sz="1000" dirty="0" smtClean="0">
                <a:latin typeface="Times New Roman" panose="02020603050405020304" pitchFamily="18" charset="0"/>
                <a:cs typeface="Times New Roman" panose="02020603050405020304" pitchFamily="18" charset="0"/>
              </a:rPr>
              <a:t> УЗ г.Шымкент "Общие сестринское технологии“</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В</a:t>
            </a:r>
            <a:r>
              <a:rPr lang="en-US" sz="1000" dirty="0" smtClean="0">
                <a:latin typeface="Times New Roman" panose="02020603050405020304" pitchFamily="18" charset="0"/>
                <a:cs typeface="Times New Roman" panose="02020603050405020304" pitchFamily="18" charset="0"/>
              </a:rPr>
              <a:t>ысший медицинский колледж</a:t>
            </a:r>
            <a:r>
              <a:rPr lang="ru-RU" sz="1000" dirty="0" smtClean="0">
                <a:latin typeface="Times New Roman" panose="02020603050405020304" pitchFamily="18" charset="0"/>
                <a:cs typeface="Times New Roman" panose="02020603050405020304" pitchFamily="18" charset="0"/>
              </a:rPr>
              <a:t> УЗ г.Шымкент</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"Работа медицинской сестры процедурного кабинета“</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В</a:t>
            </a:r>
            <a:r>
              <a:rPr lang="en-US" sz="1000" dirty="0" smtClean="0">
                <a:latin typeface="Times New Roman" panose="02020603050405020304" pitchFamily="18" charset="0"/>
                <a:cs typeface="Times New Roman" panose="02020603050405020304" pitchFamily="18" charset="0"/>
              </a:rPr>
              <a:t>ысший медицинский колледж</a:t>
            </a:r>
            <a:r>
              <a:rPr lang="ru-RU" sz="1000" dirty="0" smtClean="0">
                <a:latin typeface="Times New Roman" panose="02020603050405020304" pitchFamily="18" charset="0"/>
                <a:cs typeface="Times New Roman" panose="02020603050405020304" pitchFamily="18" charset="0"/>
              </a:rPr>
              <a:t> УЗ г.Шымкент "Оказание </a:t>
            </a:r>
            <a:r>
              <a:rPr lang="ru-RU" sz="1000" dirty="0" err="1" smtClean="0">
                <a:latin typeface="Times New Roman" panose="02020603050405020304" pitchFamily="18" charset="0"/>
                <a:cs typeface="Times New Roman" panose="02020603050405020304" pitchFamily="18" charset="0"/>
              </a:rPr>
              <a:t>догоспитальной</a:t>
            </a:r>
            <a:r>
              <a:rPr lang="ru-RU" sz="1000" dirty="0" smtClean="0">
                <a:latin typeface="Times New Roman" panose="02020603050405020304" pitchFamily="18" charset="0"/>
                <a:cs typeface="Times New Roman" panose="02020603050405020304" pitchFamily="18" charset="0"/>
              </a:rPr>
              <a:t> неотложной помощи при </a:t>
            </a:r>
            <a:r>
              <a:rPr lang="ru-RU" sz="1000" dirty="0" err="1" smtClean="0">
                <a:latin typeface="Times New Roman" panose="02020603050405020304" pitchFamily="18" charset="0"/>
                <a:cs typeface="Times New Roman" panose="02020603050405020304" pitchFamily="18" charset="0"/>
              </a:rPr>
              <a:t>политравме</a:t>
            </a:r>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В</a:t>
            </a:r>
            <a:r>
              <a:rPr lang="en-US" sz="1000" dirty="0" smtClean="0">
                <a:latin typeface="Times New Roman" panose="02020603050405020304" pitchFamily="18" charset="0"/>
                <a:cs typeface="Times New Roman" panose="02020603050405020304" pitchFamily="18" charset="0"/>
              </a:rPr>
              <a:t>ысший медицинский колледж</a:t>
            </a:r>
            <a:r>
              <a:rPr lang="ru-RU" sz="1000" dirty="0" smtClean="0">
                <a:latin typeface="Times New Roman" panose="02020603050405020304" pitchFamily="18" charset="0"/>
                <a:cs typeface="Times New Roman" panose="02020603050405020304" pitchFamily="18" charset="0"/>
              </a:rPr>
              <a:t> УЗ г.Шымкент</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"Компетенции медицинской сестры в педиатрии“</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В</a:t>
            </a:r>
            <a:r>
              <a:rPr lang="en-US" sz="1000" dirty="0" smtClean="0">
                <a:latin typeface="Times New Roman" panose="02020603050405020304" pitchFamily="18" charset="0"/>
                <a:cs typeface="Times New Roman" panose="02020603050405020304" pitchFamily="18" charset="0"/>
              </a:rPr>
              <a:t>ысший медицинский колледж</a:t>
            </a:r>
            <a:r>
              <a:rPr lang="ru-RU" sz="1000" dirty="0" smtClean="0">
                <a:latin typeface="Times New Roman" panose="02020603050405020304" pitchFamily="18" charset="0"/>
                <a:cs typeface="Times New Roman" panose="02020603050405020304" pitchFamily="18" charset="0"/>
              </a:rPr>
              <a:t> УЗ г.Шымкент</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"Инновационные технологии в лабораторной диагностике“</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В</a:t>
            </a:r>
            <a:r>
              <a:rPr lang="en-US" sz="1000" dirty="0" smtClean="0">
                <a:latin typeface="Times New Roman" panose="02020603050405020304" pitchFamily="18" charset="0"/>
                <a:cs typeface="Times New Roman" panose="02020603050405020304" pitchFamily="18" charset="0"/>
              </a:rPr>
              <a:t>ысший медицинский колледж</a:t>
            </a:r>
            <a:r>
              <a:rPr lang="ru-RU" sz="1000" dirty="0" smtClean="0">
                <a:latin typeface="Times New Roman" panose="02020603050405020304" pitchFamily="18" charset="0"/>
                <a:cs typeface="Times New Roman" panose="02020603050405020304" pitchFamily="18" charset="0"/>
              </a:rPr>
              <a:t> УЗ г.Шымкент</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"Компетенции медицинской сестры в клинической и производственной трансфузиологии“</a:t>
            </a:r>
            <a:r>
              <a:rPr lang="en-US" sz="1000" dirty="0" smtClean="0">
                <a:latin typeface="Times New Roman" panose="02020603050405020304" pitchFamily="18" charset="0"/>
                <a:cs typeface="Times New Roman" panose="02020603050405020304" pitchFamily="18" charset="0"/>
              </a:rPr>
              <a:t>.</a:t>
            </a:r>
            <a:r>
              <a:rPr lang="ru-RU" sz="1000" dirty="0" smtClean="0">
                <a:latin typeface="Times New Roman" panose="02020603050405020304" pitchFamily="18" charset="0"/>
                <a:cs typeface="Times New Roman" panose="02020603050405020304" pitchFamily="18" charset="0"/>
              </a:rPr>
              <a:t>Международный </a:t>
            </a:r>
            <a:r>
              <a:rPr lang="ru-RU" sz="1000" dirty="0">
                <a:latin typeface="Times New Roman" panose="02020603050405020304" pitchFamily="18" charset="0"/>
                <a:cs typeface="Times New Roman" panose="02020603050405020304" pitchFamily="18" charset="0"/>
              </a:rPr>
              <a:t>казахско-турецкий университет им </a:t>
            </a:r>
            <a:r>
              <a:rPr lang="ru-RU" sz="1000" dirty="0" err="1">
                <a:latin typeface="Times New Roman" panose="02020603050405020304" pitchFamily="18" charset="0"/>
                <a:cs typeface="Times New Roman" panose="02020603050405020304" pitchFamily="18" charset="0"/>
              </a:rPr>
              <a:t>Х.Ясави</a:t>
            </a:r>
            <a:r>
              <a:rPr lang="ru-RU" sz="1000" dirty="0">
                <a:latin typeface="Times New Roman" panose="02020603050405020304" pitchFamily="18" charset="0"/>
                <a:cs typeface="Times New Roman" panose="02020603050405020304" pitchFamily="18" charset="0"/>
              </a:rPr>
              <a:t> "Стандарты оказания скорой медицинской помощи(BLS.ACLS.PALS.PHTLS.FP-C и первые симптомы инсульта FACT-тест), </a:t>
            </a:r>
            <a:r>
              <a:rPr lang="ru-RU" sz="1000" dirty="0" err="1">
                <a:latin typeface="Times New Roman" panose="02020603050405020304" pitchFamily="18" charset="0"/>
                <a:cs typeface="Times New Roman" panose="02020603050405020304" pitchFamily="18" charset="0"/>
              </a:rPr>
              <a:t>Триаж</a:t>
            </a:r>
            <a:r>
              <a:rPr lang="ru-RU" sz="1000" dirty="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система».</a:t>
            </a:r>
            <a:endParaRPr lang="ru-RU" sz="1000" dirty="0"/>
          </a:p>
        </p:txBody>
      </p:sp>
      <p:graphicFrame>
        <p:nvGraphicFramePr>
          <p:cNvPr id="2" name="Таблица 1"/>
          <p:cNvGraphicFramePr/>
          <p:nvPr/>
        </p:nvGraphicFramePr>
        <p:xfrm>
          <a:off x="6096000" y="1106043"/>
          <a:ext cx="433494" cy="4526280"/>
        </p:xfrm>
        <a:graphic>
          <a:graphicData uri="http://schemas.openxmlformats.org/drawingml/2006/table">
            <a:tbl>
              <a:tblPr/>
              <a:tblGrid>
                <a:gridCol w="216747"/>
                <a:gridCol w="216747"/>
              </a:tblGrid>
              <a:tr h="312420">
                <a:tc>
                  <a:txBody>
                    <a:bodyPr/>
                    <a:lstStyle/>
                    <a:p>
                      <a:pPr indent="0">
                        <a:buNone/>
                      </a:pPr>
                      <a:r>
                        <a:rPr lang="en-US" sz="100" b="0">
                          <a:latin typeface="Times New Roman" panose="02020603050405020304" pitchFamily="18" charset="0"/>
                          <a:cs typeface="Times New Roman" panose="02020603050405020304" pitchFamily="18" charset="0"/>
                        </a:rPr>
                        <a:t>Дәрігер педиатр-неонатолог</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1,0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300355">
                <a:tc>
                  <a:txBody>
                    <a:bodyPr/>
                    <a:lstStyle/>
                    <a:p>
                      <a:pPr indent="0">
                        <a:buNone/>
                      </a:pPr>
                      <a:r>
                        <a:rPr lang="en-US" sz="100" b="0">
                          <a:latin typeface="Times New Roman" panose="02020603050405020304" pitchFamily="18" charset="0"/>
                          <a:cs typeface="Times New Roman" panose="02020603050405020304" pitchFamily="18" charset="0"/>
                        </a:rPr>
                        <a:t>Дәрігерторакальный хирург</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1,0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312420">
                <a:tc>
                  <a:txBody>
                    <a:bodyPr/>
                    <a:lstStyle/>
                    <a:p>
                      <a:pPr indent="0">
                        <a:buNone/>
                      </a:pPr>
                      <a:r>
                        <a:rPr lang="en-US" sz="100" b="0">
                          <a:latin typeface="Times New Roman" panose="02020603050405020304" pitchFamily="18" charset="0"/>
                          <a:cs typeface="Times New Roman" panose="02020603050405020304" pitchFamily="18" charset="0"/>
                        </a:rPr>
                        <a:t>Дәрігерлаборант реанимации</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0,25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25425">
                <a:tc>
                  <a:txBody>
                    <a:bodyPr/>
                    <a:lstStyle/>
                    <a:p>
                      <a:pPr indent="0">
                        <a:buNone/>
                      </a:pPr>
                      <a:r>
                        <a:rPr lang="en-US" sz="100" b="0">
                          <a:latin typeface="Times New Roman" panose="02020603050405020304" pitchFamily="18" charset="0"/>
                          <a:cs typeface="Times New Roman" panose="02020603050405020304" pitchFamily="18" charset="0"/>
                        </a:rPr>
                        <a:t>Дәрігербактериолог</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1,0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24790">
                <a:tc>
                  <a:txBody>
                    <a:bodyPr/>
                    <a:lstStyle/>
                    <a:p>
                      <a:pPr indent="0">
                        <a:buNone/>
                      </a:pPr>
                      <a:r>
                        <a:rPr lang="en-US" sz="100" b="0">
                          <a:latin typeface="Times New Roman" panose="02020603050405020304" pitchFamily="18" charset="0"/>
                          <a:cs typeface="Times New Roman" panose="02020603050405020304" pitchFamily="18" charset="0"/>
                        </a:rPr>
                        <a:t>Дәрігерангиохирург</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2,0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400050">
                <a:tc>
                  <a:txBody>
                    <a:bodyPr/>
                    <a:lstStyle/>
                    <a:p>
                      <a:pPr indent="0">
                        <a:buNone/>
                      </a:pPr>
                      <a:r>
                        <a:rPr lang="en-US" sz="100" b="0">
                          <a:latin typeface="Times New Roman" panose="02020603050405020304" pitchFamily="18" charset="0"/>
                          <a:cs typeface="Times New Roman" panose="02020603050405020304" pitchFamily="18" charset="0"/>
                        </a:rPr>
                        <a:t>Дәрігер анестезиолог-реаниматолог </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9,5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24790">
                <a:tc>
                  <a:txBody>
                    <a:bodyPr/>
                    <a:lstStyle/>
                    <a:p>
                      <a:pPr indent="0">
                        <a:buNone/>
                      </a:pPr>
                      <a:r>
                        <a:rPr lang="en-US" sz="100" b="0">
                          <a:latin typeface="Times New Roman" panose="02020603050405020304" pitchFamily="18" charset="0"/>
                          <a:cs typeface="Times New Roman" panose="02020603050405020304" pitchFamily="18" charset="0"/>
                        </a:rPr>
                        <a:t>Дәрігер перфузиолог </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0,75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50190">
                <a:tc>
                  <a:txBody>
                    <a:bodyPr/>
                    <a:lstStyle/>
                    <a:p>
                      <a:pPr indent="0">
                        <a:buNone/>
                      </a:pPr>
                      <a:r>
                        <a:rPr lang="en-US" sz="100" b="0">
                          <a:latin typeface="Times New Roman" panose="02020603050405020304" pitchFamily="18" charset="0"/>
                          <a:cs typeface="Times New Roman" panose="02020603050405020304" pitchFamily="18" charset="0"/>
                        </a:rPr>
                        <a:t>Дәрігер психотерапевт</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1,0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87655">
                <a:tc>
                  <a:txBody>
                    <a:bodyPr/>
                    <a:lstStyle/>
                    <a:p>
                      <a:pPr indent="0">
                        <a:buNone/>
                      </a:pPr>
                      <a:r>
                        <a:rPr lang="en-US" sz="100" b="0">
                          <a:latin typeface="Times New Roman" panose="02020603050405020304" pitchFamily="18" charset="0"/>
                          <a:cs typeface="Times New Roman" panose="02020603050405020304" pitchFamily="18" charset="0"/>
                        </a:rPr>
                        <a:t>Дәрігер клиник. фармаколог</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1,0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187960">
                <a:tc>
                  <a:txBody>
                    <a:bodyPr/>
                    <a:lstStyle/>
                    <a:p>
                      <a:pPr indent="0">
                        <a:buNone/>
                      </a:pPr>
                      <a:r>
                        <a:rPr lang="en-US" sz="100" b="0">
                          <a:latin typeface="Times New Roman" panose="02020603050405020304" pitchFamily="18" charset="0"/>
                          <a:cs typeface="Times New Roman" panose="02020603050405020304" pitchFamily="18" charset="0"/>
                        </a:rPr>
                        <a:t>Дәрігер лаборант </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5,0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99720">
                <a:tc>
                  <a:txBody>
                    <a:bodyPr/>
                    <a:lstStyle/>
                    <a:p>
                      <a:pPr indent="0">
                        <a:buNone/>
                      </a:pPr>
                      <a:r>
                        <a:rPr lang="en-US" sz="100" b="0">
                          <a:latin typeface="Times New Roman" panose="02020603050405020304" pitchFamily="18" charset="0"/>
                          <a:cs typeface="Times New Roman" panose="02020603050405020304" pitchFamily="18" charset="0"/>
                        </a:rPr>
                        <a:t>Дәрігер оториноларинголог</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1,0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125095">
                <a:tc>
                  <a:txBody>
                    <a:bodyPr/>
                    <a:lstStyle/>
                    <a:p>
                      <a:pPr indent="0">
                        <a:buNone/>
                      </a:pPr>
                      <a:r>
                        <a:rPr lang="en-US" sz="100" b="0">
                          <a:latin typeface="Times New Roman" panose="02020603050405020304" pitchFamily="18" charset="0"/>
                          <a:cs typeface="Times New Roman" panose="02020603050405020304" pitchFamily="18" charset="0"/>
                        </a:rPr>
                        <a:t>Дәрігер УДЗ</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3,5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50190">
                <a:tc>
                  <a:txBody>
                    <a:bodyPr/>
                    <a:lstStyle/>
                    <a:p>
                      <a:pPr indent="0">
                        <a:buNone/>
                      </a:pPr>
                      <a:r>
                        <a:rPr lang="en-US" sz="100" b="0">
                          <a:latin typeface="Times New Roman" panose="02020603050405020304" pitchFamily="18" charset="0"/>
                          <a:cs typeface="Times New Roman" panose="02020603050405020304" pitchFamily="18" charset="0"/>
                        </a:rPr>
                        <a:t>Дәрігер физиотерапевт</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2,5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24790">
                <a:tc>
                  <a:txBody>
                    <a:bodyPr/>
                    <a:lstStyle/>
                    <a:p>
                      <a:pPr indent="0">
                        <a:buNone/>
                      </a:pPr>
                      <a:r>
                        <a:rPr lang="en-US" sz="100" b="0">
                          <a:latin typeface="Times New Roman" panose="02020603050405020304" pitchFamily="18" charset="0"/>
                          <a:cs typeface="Times New Roman" panose="02020603050405020304" pitchFamily="18" charset="0"/>
                        </a:rPr>
                        <a:t>Дәрігер эндоскопист</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0,5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325120">
                <a:tc>
                  <a:txBody>
                    <a:bodyPr/>
                    <a:lstStyle/>
                    <a:p>
                      <a:pPr indent="0">
                        <a:buNone/>
                      </a:pPr>
                      <a:r>
                        <a:rPr lang="en-US" sz="100" b="0">
                          <a:latin typeface="Times New Roman" panose="02020603050405020304" pitchFamily="18" charset="0"/>
                          <a:cs typeface="Times New Roman" panose="02020603050405020304" pitchFamily="18" charset="0"/>
                        </a:rPr>
                        <a:t>Дәрігер травматолог-ортопед</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0,75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225425">
                <a:tc>
                  <a:txBody>
                    <a:bodyPr/>
                    <a:lstStyle/>
                    <a:p>
                      <a:pPr indent="0">
                        <a:buNone/>
                      </a:pPr>
                      <a:r>
                        <a:rPr lang="en-US" sz="100" b="0">
                          <a:latin typeface="Times New Roman" panose="02020603050405020304" pitchFamily="18" charset="0"/>
                          <a:cs typeface="Times New Roman" panose="02020603050405020304" pitchFamily="18" charset="0"/>
                        </a:rPr>
                        <a:t>Дәрігер нейрохирург</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1,5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174625">
                <a:tc>
                  <a:txBody>
                    <a:bodyPr/>
                    <a:lstStyle/>
                    <a:p>
                      <a:pPr indent="0">
                        <a:buNone/>
                      </a:pPr>
                      <a:r>
                        <a:rPr lang="en-US" sz="100" b="0">
                          <a:latin typeface="Times New Roman" panose="02020603050405020304" pitchFamily="18" charset="0"/>
                          <a:cs typeface="Times New Roman" panose="02020603050405020304" pitchFamily="18" charset="0"/>
                        </a:rPr>
                        <a:t>Дәрігерпедиатр</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0,75</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r h="175260">
                <a:tc>
                  <a:txBody>
                    <a:bodyPr/>
                    <a:lstStyle/>
                    <a:p>
                      <a:pPr indent="0">
                        <a:buNone/>
                      </a:pPr>
                      <a:r>
                        <a:rPr lang="en-US" sz="100" b="0">
                          <a:latin typeface="Times New Roman" panose="02020603050405020304" pitchFamily="18" charset="0"/>
                          <a:cs typeface="Times New Roman" panose="02020603050405020304" pitchFamily="18" charset="0"/>
                        </a:rPr>
                        <a:t>Дәрігерэксперт</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a:noFill/>
                    </a:lnR>
                    <a:lnT cap="flat">
                      <a:noFill/>
                    </a:lnT>
                    <a:lnB cap="flat">
                      <a:noFill/>
                    </a:lnB>
                    <a:lnTlToBr>
                      <a:noFill/>
                    </a:lnTlToBr>
                    <a:lnBlToTr>
                      <a:noFill/>
                    </a:lnBlToTr>
                    <a:noFill/>
                  </a:tcPr>
                </a:tc>
                <a:tc>
                  <a:txBody>
                    <a:bodyPr/>
                    <a:lstStyle/>
                    <a:p>
                      <a:pPr indent="0">
                        <a:buNone/>
                      </a:pPr>
                      <a:r>
                        <a:rPr lang="en-US" sz="100" b="0">
                          <a:latin typeface="Times New Roman" panose="02020603050405020304" pitchFamily="18" charset="0"/>
                          <a:cs typeface="Times New Roman" panose="02020603050405020304" pitchFamily="18" charset="0"/>
                        </a:rPr>
                        <a:t>1,0</a:t>
                      </a:r>
                      <a:endParaRPr lang="en-US" altLang="en-US" sz="100" b="0">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a:noFill/>
                    </a:lnL>
                    <a:lnR cap="flat">
                      <a:noFill/>
                    </a:lnR>
                    <a:lnT cap="flat">
                      <a:noFill/>
                    </a:lnT>
                    <a:lnB cap="flat">
                      <a:noFill/>
                    </a:lnB>
                    <a:lnTlToBr>
                      <a:noFill/>
                    </a:lnTlToBr>
                    <a:lnBlToTr>
                      <a:noFill/>
                    </a:lnBlToTr>
                    <a:noFill/>
                  </a:tcPr>
                </a:tc>
              </a:tr>
            </a:tbl>
          </a:graphicData>
        </a:graphic>
      </p:graphicFrame>
      <p:pic>
        <p:nvPicPr>
          <p:cNvPr id="20" name="Рисунок 19" descr="красный черный.jpg"/>
          <p:cNvPicPr>
            <a:picLocks noChangeAspect="1"/>
          </p:cNvPicPr>
          <p:nvPr/>
        </p:nvPicPr>
        <p:blipFill>
          <a:blip r:embed="rId3" cstate="print"/>
          <a:stretch>
            <a:fillRect/>
          </a:stretch>
        </p:blipFill>
        <p:spPr>
          <a:xfrm>
            <a:off x="11458575" y="0"/>
            <a:ext cx="733425" cy="597789"/>
          </a:xfrm>
          <a:prstGeom prst="rect">
            <a:avLst/>
          </a:prstGeom>
        </p:spPr>
      </p:pic>
      <p:sp>
        <p:nvSpPr>
          <p:cNvPr id="3" name="Овал 2"/>
          <p:cNvSpPr/>
          <p:nvPr/>
        </p:nvSpPr>
        <p:spPr>
          <a:xfrm>
            <a:off x="11344276" y="6239554"/>
            <a:ext cx="676275"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a:t>
            </a: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8" name="Рисунок 17" descr="Без названия.png"/>
          <p:cNvPicPr>
            <a:picLocks noChangeAspect="1"/>
          </p:cNvPicPr>
          <p:nvPr/>
        </p:nvPicPr>
        <p:blipFill>
          <a:blip r:embed="rId4" cstate="print"/>
          <a:stretch>
            <a:fillRect/>
          </a:stretch>
        </p:blipFill>
        <p:spPr>
          <a:xfrm>
            <a:off x="0" y="0"/>
            <a:ext cx="619125" cy="61912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800" b="1" dirty="0" smtClean="0">
                <a:latin typeface="Times New Roman" pitchFamily="18" charset="0"/>
                <a:cs typeface="Times New Roman" pitchFamily="18" charset="0"/>
              </a:rPr>
              <a:t>Основные источники расходов</a:t>
            </a:r>
            <a:endParaRPr lang="ru-RU" sz="28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134726" y="6191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20</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4" name="Таблица 23"/>
          <p:cNvGraphicFramePr>
            <a:graphicFrameLocks noGrp="1"/>
          </p:cNvGraphicFramePr>
          <p:nvPr>
            <p:extLst>
              <p:ext uri="{D42A27DB-BD31-4B8C-83A1-F6EECF244321}">
                <p14:modId xmlns="" xmlns:p14="http://schemas.microsoft.com/office/powerpoint/2010/main" val="2228074705"/>
              </p:ext>
            </p:extLst>
          </p:nvPr>
        </p:nvGraphicFramePr>
        <p:xfrm>
          <a:off x="467546" y="836711"/>
          <a:ext cx="6952431" cy="5287864"/>
        </p:xfrm>
        <a:graphic>
          <a:graphicData uri="http://schemas.openxmlformats.org/drawingml/2006/table">
            <a:tbl>
              <a:tblPr/>
              <a:tblGrid>
                <a:gridCol w="391139"/>
                <a:gridCol w="1863702"/>
                <a:gridCol w="1262269"/>
                <a:gridCol w="1145108"/>
                <a:gridCol w="1226901"/>
                <a:gridCol w="1063312"/>
              </a:tblGrid>
              <a:tr h="525985">
                <a:tc>
                  <a:txBody>
                    <a:bodyPr/>
                    <a:lstStyle/>
                    <a:p>
                      <a:pPr algn="ctr" fontAlgn="ctr"/>
                      <a:r>
                        <a:rPr lang="ru-RU" sz="1200" b="1" i="0" u="none" strike="noStrike" dirty="0">
                          <a:solidFill>
                            <a:srgbClr val="000000"/>
                          </a:solidFill>
                          <a:latin typeface="Times New Roman"/>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Бюджет</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1" i="0" u="none" strike="noStrike" dirty="0" smtClean="0">
                          <a:solidFill>
                            <a:srgbClr val="000000"/>
                          </a:solidFill>
                          <a:latin typeface="Times New Roman"/>
                        </a:rPr>
                        <a:t>2021г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2022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2023г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latin typeface="Times New Roman"/>
                        </a:rPr>
                        <a:t>Прирост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8951">
                <a:tc>
                  <a:txBody>
                    <a:bodyPr/>
                    <a:lstStyle/>
                    <a:p>
                      <a:pPr algn="ctr" fontAlgn="ctr"/>
                      <a:r>
                        <a:rPr lang="ru-RU" sz="1200" b="0" i="0" u="none" strike="noStrike" dirty="0">
                          <a:solidFill>
                            <a:srgbClr val="000000"/>
                          </a:solidFill>
                          <a:latin typeface="Times New Roman"/>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Всего по договору ФОМС </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2 422 571,5</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2848017,6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3979708,6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39,7</a:t>
                      </a:r>
                      <a:r>
                        <a:rPr lang="ru-RU" sz="1200" b="0" i="0" u="none" strike="noStrike" dirty="0" smtClean="0">
                          <a:solidFill>
                            <a:srgbClr val="000000"/>
                          </a:solidFill>
                          <a:latin typeface="Times New Roman"/>
                        </a:rPr>
                        <a:t>%</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6036">
                <a:tc>
                  <a:txBody>
                    <a:bodyPr/>
                    <a:lstStyle/>
                    <a:p>
                      <a:pPr algn="ctr" fontAlgn="ctr"/>
                      <a:r>
                        <a:rPr lang="ru-RU" sz="1200" b="0" i="0" u="none" strike="noStrike" dirty="0">
                          <a:solidFill>
                            <a:srgbClr val="000000"/>
                          </a:solidFill>
                          <a:latin typeface="Times New Roman"/>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Заработная плата</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113 247,2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1478151,6</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1971515,0</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33,3%</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5985">
                <a:tc>
                  <a:txBody>
                    <a:bodyPr/>
                    <a:lstStyle/>
                    <a:p>
                      <a:pPr algn="ctr" fontAlgn="ctr"/>
                      <a:r>
                        <a:rPr lang="ru-RU" sz="1200" b="0" i="0" u="none" strike="noStrike" dirty="0">
                          <a:solidFill>
                            <a:srgbClr val="000000"/>
                          </a:solidFill>
                          <a:latin typeface="Times New Roman"/>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latin typeface="Times New Roman"/>
                        </a:rPr>
                        <a:t>Коммунальные расходы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95 060,6</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102617,2</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167743</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63,4%</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3371">
                <a:tc>
                  <a:txBody>
                    <a:bodyPr/>
                    <a:lstStyle/>
                    <a:p>
                      <a:pPr algn="ctr" fontAlgn="ctr"/>
                      <a:r>
                        <a:rPr lang="ru-RU" sz="1200" b="0" i="0" u="none" strike="noStrike">
                          <a:solidFill>
                            <a:srgbClr val="000000"/>
                          </a:solidFill>
                          <a:latin typeface="Times New Roman"/>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rgbClr val="000000"/>
                          </a:solidFill>
                          <a:latin typeface="Times New Roman"/>
                        </a:rPr>
                        <a:t>Налоги</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62344,4</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83372,3</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115194,0</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38,1%</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1259">
                <a:tc>
                  <a:txBody>
                    <a:bodyPr/>
                    <a:lstStyle/>
                    <a:p>
                      <a:pPr algn="ctr" fontAlgn="ctr"/>
                      <a:r>
                        <a:rPr lang="ru-RU" sz="1200" b="0" i="0" u="none" strike="noStrike" dirty="0">
                          <a:solidFill>
                            <a:srgbClr val="000000"/>
                          </a:solidFill>
                          <a:latin typeface="Times New Roman"/>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Лекарственное обеспечение</a:t>
                      </a: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674 394,5</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792090,1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934122,6</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17,9%</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0146">
                <a:tc>
                  <a:txBody>
                    <a:bodyPr/>
                    <a:lstStyle/>
                    <a:p>
                      <a:pPr algn="ctr" fontAlgn="ctr"/>
                      <a:r>
                        <a:rPr lang="kk-KZ" sz="1200" b="0" i="0" u="none" strike="noStrike" dirty="0" smtClean="0">
                          <a:solidFill>
                            <a:srgbClr val="000000"/>
                          </a:solidFill>
                          <a:latin typeface="Times New Roman"/>
                        </a:rPr>
                        <a:t>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Услуги  питания (</a:t>
                      </a:r>
                      <a:r>
                        <a:rPr lang="ru-RU" sz="1200" b="0" i="0" u="none" strike="noStrike" dirty="0" err="1" smtClean="0">
                          <a:solidFill>
                            <a:srgbClr val="000000"/>
                          </a:solidFill>
                          <a:latin typeface="Times New Roman"/>
                        </a:rPr>
                        <a:t>аутсорсинг</a:t>
                      </a:r>
                      <a:r>
                        <a:rPr lang="ru-RU" sz="1200" b="0" i="0" u="none" strike="noStrike" dirty="0" smtClean="0">
                          <a:solidFill>
                            <a:srgbClr val="000000"/>
                          </a:solidFill>
                          <a:latin typeface="Times New Roman"/>
                        </a:rPr>
                        <a:t>)</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200" b="0" i="0" u="none" strike="noStrike" dirty="0" smtClean="0">
                        <a:solidFill>
                          <a:srgbClr val="000000"/>
                        </a:solidFill>
                        <a:latin typeface="Times New Roman"/>
                      </a:endParaRP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95 060,6</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102617,2</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162673,1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58,5%</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5985">
                <a:tc>
                  <a:txBody>
                    <a:bodyPr/>
                    <a:lstStyle/>
                    <a:p>
                      <a:pPr algn="ctr" fontAlgn="ctr"/>
                      <a:r>
                        <a:rPr lang="kk-KZ" sz="1200" b="0" i="0" u="none" strike="noStrike" dirty="0" smtClean="0">
                          <a:solidFill>
                            <a:srgbClr val="000000"/>
                          </a:solidFill>
                          <a:latin typeface="Times New Roman"/>
                        </a:rPr>
                        <a:t>7</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Платные услуги и  АПП</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344 391,9</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152762,5</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146448,9</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0146">
                <a:tc>
                  <a:txBody>
                    <a:bodyPr/>
                    <a:lstStyle/>
                    <a:p>
                      <a:pPr algn="ctr" fontAlgn="ctr"/>
                      <a:r>
                        <a:rPr lang="kk-KZ" sz="1200" b="0" i="0" u="none" strike="noStrike" dirty="0" smtClean="0">
                          <a:solidFill>
                            <a:srgbClr val="000000"/>
                          </a:solidFill>
                          <a:latin typeface="Times New Roman"/>
                        </a:rPr>
                        <a:t>8</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err="1" smtClean="0">
                          <a:solidFill>
                            <a:srgbClr val="000000"/>
                          </a:solidFill>
                          <a:latin typeface="Times New Roman"/>
                        </a:rPr>
                        <a:t>Финансировнаие</a:t>
                      </a:r>
                      <a:r>
                        <a:rPr lang="ru-RU" sz="1200" b="0" i="0" u="none" strike="noStrike" baseline="0" dirty="0" smtClean="0">
                          <a:solidFill>
                            <a:srgbClr val="000000"/>
                          </a:solidFill>
                          <a:latin typeface="Times New Roman"/>
                        </a:rPr>
                        <a:t> из местного бюджета</a:t>
                      </a:r>
                      <a:endParaRPr lang="ru-RU" sz="1200" b="0" i="0" u="none" strike="noStrike" dirty="0" smtClean="0">
                        <a:solidFill>
                          <a:srgbClr val="000000"/>
                        </a:solidFill>
                        <a:latin typeface="Times New Roman"/>
                      </a:endParaRP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21 47523</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118477,0</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147200,8</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24,2%</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5" name="TextBox 24"/>
          <p:cNvSpPr txBox="1"/>
          <p:nvPr/>
        </p:nvSpPr>
        <p:spPr>
          <a:xfrm>
            <a:off x="7848599" y="1349102"/>
            <a:ext cx="3375223" cy="4154984"/>
          </a:xfrm>
          <a:prstGeom prst="rect">
            <a:avLst/>
          </a:prstGeom>
          <a:noFill/>
        </p:spPr>
        <p:txBody>
          <a:bodyPr wrap="square" rtlCol="0">
            <a:spAutoFit/>
          </a:bodyPr>
          <a:lstStyle/>
          <a:p>
            <a:pPr algn="ctr"/>
            <a:r>
              <a:rPr lang="ru-RU" sz="2000" dirty="0" smtClean="0">
                <a:latin typeface="Times New Roman" pitchFamily="18" charset="0"/>
                <a:cs typeface="Times New Roman" pitchFamily="18" charset="0"/>
              </a:rPr>
              <a:t>            Общие  расходы  за  12  месяцев 2023 года в сравнении 2022 годом увеличились на  30,9%.  </a:t>
            </a:r>
          </a:p>
          <a:p>
            <a:pPr algn="ctr"/>
            <a:r>
              <a:rPr lang="kk-KZ" sz="2000" dirty="0" smtClean="0">
                <a:latin typeface="Times New Roman" pitchFamily="18" charset="0"/>
                <a:cs typeface="Times New Roman" pitchFamily="18" charset="0"/>
              </a:rPr>
              <a:t>Расходы на заработную плату увеличились на 33,3</a:t>
            </a:r>
            <a:r>
              <a:rPr lang="ru-RU" sz="2000" dirty="0" smtClean="0">
                <a:latin typeface="Times New Roman" pitchFamily="18" charset="0"/>
                <a:cs typeface="Times New Roman" pitchFamily="18" charset="0"/>
              </a:rPr>
              <a:t>%</a:t>
            </a:r>
            <a:endParaRPr lang="kk-KZ" sz="20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 (в связи с изменениями поправочных коэффициентов с  увеличения  штата больницы </a:t>
            </a:r>
          </a:p>
          <a:p>
            <a:pPr algn="ctr"/>
            <a:r>
              <a:rPr lang="ru-RU" sz="2000" dirty="0" smtClean="0">
                <a:latin typeface="Times New Roman" pitchFamily="18" charset="0"/>
                <a:cs typeface="Times New Roman" pitchFamily="18" charset="0"/>
              </a:rPr>
              <a:t>-ЛС, ИМН, </a:t>
            </a:r>
            <a:r>
              <a:rPr lang="ru-RU" sz="2000" dirty="0" err="1" smtClean="0">
                <a:latin typeface="Times New Roman" pitchFamily="18" charset="0"/>
                <a:cs typeface="Times New Roman" pitchFamily="18" charset="0"/>
              </a:rPr>
              <a:t>дез.средства</a:t>
            </a:r>
            <a:r>
              <a:rPr lang="ru-RU" sz="2000" dirty="0" smtClean="0">
                <a:latin typeface="Times New Roman" pitchFamily="18" charset="0"/>
                <a:cs typeface="Times New Roman" pitchFamily="18" charset="0"/>
              </a:rPr>
              <a:t> и реагенты на 17,9</a:t>
            </a:r>
            <a:r>
              <a:rPr lang="kk-KZ" sz="2000" dirty="0" smtClean="0">
                <a:solidFill>
                  <a:srgbClr val="000000"/>
                </a:solidFill>
                <a:latin typeface="Times New Roman"/>
              </a:rPr>
              <a:t>%.</a:t>
            </a:r>
            <a:endParaRPr lang="ru-RU" sz="2000" dirty="0" smtClean="0">
              <a:latin typeface="Times New Roman" pitchFamily="18" charset="0"/>
              <a:cs typeface="Times New Roman" pitchFamily="18" charset="0"/>
            </a:endParaRPr>
          </a:p>
          <a:p>
            <a:endParaRPr lang="ru-RU" sz="2400" b="1" i="1" dirty="0" smtClean="0">
              <a:latin typeface="Times New Roman" pitchFamily="18" charset="0"/>
              <a:cs typeface="Times New Roman" pitchFamily="18" charset="0"/>
            </a:endParaRPr>
          </a:p>
        </p:txBody>
      </p:sp>
      <p:pic>
        <p:nvPicPr>
          <p:cNvPr id="12" name="Рисунок 11" descr="красный черный.jpg"/>
          <p:cNvPicPr>
            <a:picLocks noChangeAspect="1"/>
          </p:cNvPicPr>
          <p:nvPr/>
        </p:nvPicPr>
        <p:blipFill>
          <a:blip r:embed="rId3" cstate="print"/>
          <a:stretch>
            <a:fillRect/>
          </a:stretch>
        </p:blipFill>
        <p:spPr>
          <a:xfrm>
            <a:off x="11458575" y="0"/>
            <a:ext cx="733425" cy="581025"/>
          </a:xfrm>
          <a:prstGeom prst="rect">
            <a:avLst/>
          </a:prstGeom>
        </p:spPr>
      </p:pic>
      <p:pic>
        <p:nvPicPr>
          <p:cNvPr id="13" name="Рисунок 12" descr="Без названия.png"/>
          <p:cNvPicPr>
            <a:picLocks noChangeAspect="1"/>
          </p:cNvPicPr>
          <p:nvPr/>
        </p:nvPicPr>
        <p:blipFill>
          <a:blip r:embed="rId4" cstate="print"/>
          <a:stretch>
            <a:fillRect/>
          </a:stretch>
        </p:blipFill>
        <p:spPr>
          <a:xfrm>
            <a:off x="0" y="0"/>
            <a:ext cx="704850" cy="70485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latin typeface="Times New Roman" pitchFamily="18" charset="0"/>
                <a:cs typeface="Times New Roman" pitchFamily="18" charset="0"/>
              </a:rPr>
              <a:t>Анализ  средней  заработной платы:</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34751" y="62681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21</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13" name="Таблица 12"/>
          <p:cNvGraphicFramePr>
            <a:graphicFrameLocks noGrp="1"/>
          </p:cNvGraphicFramePr>
          <p:nvPr>
            <p:extLst>
              <p:ext uri="{D42A27DB-BD31-4B8C-83A1-F6EECF244321}">
                <p14:modId xmlns="" xmlns:p14="http://schemas.microsoft.com/office/powerpoint/2010/main" val="1150346660"/>
              </p:ext>
            </p:extLst>
          </p:nvPr>
        </p:nvGraphicFramePr>
        <p:xfrm>
          <a:off x="1247824" y="870991"/>
          <a:ext cx="9058225" cy="3318872"/>
        </p:xfrm>
        <a:graphic>
          <a:graphicData uri="http://schemas.openxmlformats.org/drawingml/2006/table">
            <a:tbl>
              <a:tblPr/>
              <a:tblGrid>
                <a:gridCol w="554769"/>
                <a:gridCol w="3488026"/>
                <a:gridCol w="1671810"/>
                <a:gridCol w="1671810"/>
                <a:gridCol w="1671810"/>
              </a:tblGrid>
              <a:tr h="289856">
                <a:tc rowSpan="2">
                  <a:txBody>
                    <a:bodyPr/>
                    <a:lstStyle/>
                    <a:p>
                      <a:pPr algn="ctr">
                        <a:spcAft>
                          <a:spcPts val="0"/>
                        </a:spcAft>
                      </a:pPr>
                      <a:r>
                        <a:rPr lang="kk-KZ" sz="1600" b="1" dirty="0">
                          <a:latin typeface="Times New Roman" pitchFamily="18" charset="0"/>
                          <a:ea typeface="Times New Roman"/>
                          <a:cs typeface="Times New Roman" pitchFamily="18" charset="0"/>
                        </a:rPr>
                        <a:t>№</a:t>
                      </a:r>
                      <a:endParaRPr lang="ru-RU" sz="1600" b="1" dirty="0">
                        <a:latin typeface="Times New Roman" pitchFamily="18" charset="0"/>
                        <a:ea typeface="Times New Roman"/>
                        <a:cs typeface="Times New Roman" pitchFamily="18" charset="0"/>
                      </a:endParaRPr>
                    </a:p>
                    <a:p>
                      <a:pPr algn="ctr">
                        <a:spcAft>
                          <a:spcPts val="0"/>
                        </a:spcAft>
                      </a:pPr>
                      <a:r>
                        <a:rPr lang="ru-RU" sz="1600" b="1" dirty="0" err="1">
                          <a:latin typeface="Times New Roman" pitchFamily="18" charset="0"/>
                          <a:ea typeface="Times New Roman"/>
                          <a:cs typeface="Times New Roman" pitchFamily="18" charset="0"/>
                        </a:rPr>
                        <a:t>п</a:t>
                      </a:r>
                      <a:r>
                        <a:rPr lang="ru-RU" sz="1600" b="1" dirty="0">
                          <a:latin typeface="Times New Roman" pitchFamily="18" charset="0"/>
                          <a:ea typeface="Times New Roman"/>
                          <a:cs typeface="Times New Roman" pitchFamily="18" charset="0"/>
                        </a:rPr>
                        <a:t>/</a:t>
                      </a:r>
                      <a:r>
                        <a:rPr lang="ru-RU" sz="1600" b="1" dirty="0" err="1">
                          <a:latin typeface="Times New Roman" pitchFamily="18" charset="0"/>
                          <a:ea typeface="Times New Roman"/>
                          <a:cs typeface="Times New Roman" pitchFamily="18" charset="0"/>
                        </a:rPr>
                        <a:t>п</a:t>
                      </a:r>
                      <a:r>
                        <a:rPr lang="ru-RU" sz="1600" b="1" dirty="0">
                          <a:latin typeface="Times New Roman" pitchFamily="18" charset="0"/>
                          <a:ea typeface="Times New Roman"/>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Наименование </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2021</a:t>
                      </a:r>
                      <a:r>
                        <a:rPr lang="kk-KZ" sz="1600" b="1" baseline="0" dirty="0" smtClean="0">
                          <a:latin typeface="Times New Roman" pitchFamily="18" charset="0"/>
                          <a:ea typeface="Times New Roman"/>
                          <a:cs typeface="Times New Roman" pitchFamily="18" charset="0"/>
                        </a:rPr>
                        <a:t> 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2022год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2023 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vMerge="1">
                  <a:txBody>
                    <a:bodyPr/>
                    <a:lstStyle/>
                    <a:p>
                      <a:endParaRPr lang="ru-RU"/>
                    </a:p>
                  </a:txBody>
                  <a:tcPr/>
                </a:tc>
                <a:tc gridSpan="4">
                  <a:txBody>
                    <a:bodyPr/>
                    <a:lstStyle/>
                    <a:p>
                      <a:pPr algn="ctr">
                        <a:spcAft>
                          <a:spcPts val="0"/>
                        </a:spcAft>
                      </a:pPr>
                      <a:r>
                        <a:rPr lang="kk-KZ" sz="1600" b="1" dirty="0">
                          <a:latin typeface="Times New Roman" pitchFamily="18" charset="0"/>
                          <a:ea typeface="Times New Roman"/>
                          <a:cs typeface="Times New Roman" pitchFamily="18" charset="0"/>
                        </a:rPr>
                        <a:t>Средняя заработная плата на 1 должность </a:t>
                      </a:r>
                      <a:r>
                        <a:rPr lang="kk-KZ" sz="1600" b="1" i="1" dirty="0">
                          <a:latin typeface="Times New Roman" pitchFamily="18" charset="0"/>
                          <a:ea typeface="Times New Roman"/>
                          <a:cs typeface="Times New Roman" pitchFamily="18" charset="0"/>
                        </a:rPr>
                        <a:t>без дифоплаты</a:t>
                      </a:r>
                      <a:r>
                        <a:rPr lang="kk-KZ" sz="1600" b="1" dirty="0">
                          <a:latin typeface="Times New Roman" pitchFamily="18" charset="0"/>
                          <a:ea typeface="Times New Roman"/>
                          <a:cs typeface="Times New Roman" pitchFamily="18" charset="0"/>
                        </a:rPr>
                        <a:t>, в том числе: </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just">
                        <a:spcAft>
                          <a:spcPts val="0"/>
                        </a:spcAft>
                      </a:pPr>
                      <a:endParaRPr lang="ru-RU"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r>
                        <a:rPr lang="kk-KZ" sz="1600" b="1">
                          <a:latin typeface="Times New Roman" pitchFamily="18" charset="0"/>
                          <a:ea typeface="Times New Roman"/>
                          <a:cs typeface="Times New Roman" pitchFamily="18" charset="0"/>
                        </a:rPr>
                        <a:t>1</a:t>
                      </a:r>
                      <a:endParaRPr lang="ru-RU" sz="160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-врачи</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239 374</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318 320</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352 375</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a:latin typeface="Times New Roman" pitchFamily="18" charset="0"/>
                          <a:ea typeface="Times New Roman"/>
                          <a:cs typeface="Times New Roman" pitchFamily="18" charset="0"/>
                        </a:rPr>
                        <a:t>2</a:t>
                      </a:r>
                      <a:endParaRPr lang="ru-RU" sz="160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-средний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142 995</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167 664</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209 263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a:latin typeface="Times New Roman" pitchFamily="18" charset="0"/>
                          <a:ea typeface="Times New Roman"/>
                          <a:cs typeface="Times New Roman" pitchFamily="18" charset="0"/>
                        </a:rPr>
                        <a:t>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-младший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67 599</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81 549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94 037</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600" b="1" dirty="0" smtClean="0">
                          <a:latin typeface="Times New Roman" pitchFamily="18" charset="0"/>
                          <a:ea typeface="Times New Roman"/>
                          <a:cs typeface="Times New Roman" pitchFamily="18" charset="0"/>
                        </a:rPr>
                        <a:t>Средняя заработная плата на 1 должность </a:t>
                      </a:r>
                      <a:r>
                        <a:rPr lang="kk-KZ" sz="1600" b="1" i="1" dirty="0" smtClean="0">
                          <a:latin typeface="Times New Roman" pitchFamily="18" charset="0"/>
                          <a:ea typeface="Times New Roman"/>
                          <a:cs typeface="Times New Roman" pitchFamily="18" charset="0"/>
                        </a:rPr>
                        <a:t>с дифоплатой</a:t>
                      </a:r>
                      <a:r>
                        <a:rPr lang="kk-KZ" sz="1600" b="1" dirty="0" smtClean="0">
                          <a:latin typeface="Times New Roman" pitchFamily="18" charset="0"/>
                          <a:ea typeface="Times New Roman"/>
                          <a:cs typeface="Times New Roman" pitchFamily="18" charset="0"/>
                        </a:rPr>
                        <a:t>, в том числе: </a:t>
                      </a:r>
                      <a:endParaRPr lang="ru-RU" sz="1600" b="1" dirty="0" smtClean="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spcAft>
                          <a:spcPts val="0"/>
                        </a:spcAft>
                      </a:pPr>
                      <a:endParaRPr lang="ru-RU"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ru-RU"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r>
                        <a:rPr lang="kk-KZ" sz="1600" b="1" dirty="0" smtClean="0">
                          <a:latin typeface="Times New Roman" pitchFamily="18" charset="0"/>
                          <a:ea typeface="Times New Roman"/>
                          <a:cs typeface="Times New Roman" pitchFamily="18" charset="0"/>
                        </a:rPr>
                        <a:t>1</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-врачи</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254 203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333 362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366 001</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smtClean="0">
                          <a:latin typeface="Times New Roman" pitchFamily="18" charset="0"/>
                          <a:ea typeface="Times New Roman"/>
                          <a:cs typeface="Times New Roman" pitchFamily="18" charset="0"/>
                        </a:rPr>
                        <a:t>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-средний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150 543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174 635</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216 619</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smtClean="0">
                          <a:latin typeface="Times New Roman" pitchFamily="18" charset="0"/>
                          <a:ea typeface="Times New Roman"/>
                          <a:cs typeface="Times New Roman" pitchFamily="18" charset="0"/>
                        </a:rPr>
                        <a:t>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-младший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67 599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84 150</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96 862</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Прямоугольник 19"/>
          <p:cNvSpPr/>
          <p:nvPr/>
        </p:nvSpPr>
        <p:spPr>
          <a:xfrm>
            <a:off x="1171575" y="4662785"/>
            <a:ext cx="9448799" cy="646331"/>
          </a:xfrm>
          <a:prstGeom prst="rect">
            <a:avLst/>
          </a:prstGeom>
        </p:spPr>
        <p:txBody>
          <a:bodyPr wrap="square">
            <a:spAutoFit/>
          </a:bodyPr>
          <a:lstStyle/>
          <a:p>
            <a:r>
              <a:rPr lang="ru-RU" dirty="0" smtClean="0">
                <a:latin typeface="Times New Roman" pitchFamily="18" charset="0"/>
                <a:cs typeface="Times New Roman" pitchFamily="18" charset="0"/>
              </a:rPr>
              <a:t>Средняя заработная плата увеличилась: у врача - на 30%, среднего медицинского работника - на 20%, младшего медицинского работника -  на 20%,  чем в предыдущем году.</a:t>
            </a:r>
            <a:endParaRPr lang="ru-RU" dirty="0"/>
          </a:p>
        </p:txBody>
      </p:sp>
      <p:pic>
        <p:nvPicPr>
          <p:cNvPr id="12" name="Рисунок 11" descr="красный черный.jpg"/>
          <p:cNvPicPr>
            <a:picLocks noChangeAspect="1"/>
          </p:cNvPicPr>
          <p:nvPr/>
        </p:nvPicPr>
        <p:blipFill>
          <a:blip r:embed="rId3" cstate="print"/>
          <a:stretch>
            <a:fillRect/>
          </a:stretch>
        </p:blipFill>
        <p:spPr>
          <a:xfrm>
            <a:off x="11353800" y="0"/>
            <a:ext cx="838200" cy="533723"/>
          </a:xfrm>
          <a:prstGeom prst="rect">
            <a:avLst/>
          </a:prstGeom>
        </p:spPr>
      </p:pic>
      <p:pic>
        <p:nvPicPr>
          <p:cNvPr id="15" name="Рисунок 14" descr="Без названия.png"/>
          <p:cNvPicPr>
            <a:picLocks noChangeAspect="1"/>
          </p:cNvPicPr>
          <p:nvPr/>
        </p:nvPicPr>
        <p:blipFill>
          <a:blip r:embed="rId4" cstate="print"/>
          <a:stretch>
            <a:fillRect/>
          </a:stretch>
        </p:blipFill>
        <p:spPr>
          <a:xfrm>
            <a:off x="0" y="0"/>
            <a:ext cx="676275" cy="67627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77575"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kk-KZ" sz="2400" b="1" dirty="0" smtClean="0">
              <a:latin typeface="Times New Roman" pitchFamily="18" charset="0"/>
              <a:cs typeface="Times New Roman" pitchFamily="18" charset="0"/>
            </a:endParaRPr>
          </a:p>
          <a:p>
            <a:pPr algn="ctr">
              <a:buNone/>
            </a:pPr>
            <a:r>
              <a:rPr lang="kk-KZ" sz="1600" b="1" dirty="0" smtClean="0">
                <a:latin typeface="Times New Roman" pitchFamily="18" charset="0"/>
                <a:cs typeface="Times New Roman" pitchFamily="18" charset="0"/>
              </a:rPr>
              <a:t>Финансирование   </a:t>
            </a:r>
            <a:r>
              <a:rPr lang="kk-KZ" b="1" dirty="0" smtClean="0">
                <a:latin typeface="Times New Roman" pitchFamily="18" charset="0"/>
                <a:cs typeface="Times New Roman" pitchFamily="18" charset="0"/>
              </a:rPr>
              <a:t> </a:t>
            </a:r>
            <a:r>
              <a:rPr lang="kk-KZ" sz="1600" b="1" dirty="0" smtClean="0">
                <a:latin typeface="Times New Roman" pitchFamily="18" charset="0"/>
                <a:cs typeface="Times New Roman" pitchFamily="18" charset="0"/>
              </a:rPr>
              <a:t>Основные источники доходов</a:t>
            </a:r>
            <a:endParaRPr lang="kk-KZ" sz="1400" b="1" dirty="0" smtClean="0">
              <a:latin typeface="Times New Roman" pitchFamily="18" charset="0"/>
              <a:cs typeface="Times New Roman" pitchFamily="18" charset="0"/>
            </a:endParaRPr>
          </a:p>
          <a:p>
            <a:pPr algn="ctr">
              <a:buNone/>
            </a:pPr>
            <a:endParaRPr lang="ru-RU" sz="2000"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25226" y="62109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5" name="Таблица 24"/>
          <p:cNvGraphicFramePr>
            <a:graphicFrameLocks noGrp="1"/>
          </p:cNvGraphicFramePr>
          <p:nvPr/>
        </p:nvGraphicFramePr>
        <p:xfrm>
          <a:off x="539552" y="1052736"/>
          <a:ext cx="10680897" cy="4977894"/>
        </p:xfrm>
        <a:graphic>
          <a:graphicData uri="http://schemas.openxmlformats.org/drawingml/2006/table">
            <a:tbl>
              <a:tblPr/>
              <a:tblGrid>
                <a:gridCol w="4254870"/>
                <a:gridCol w="2142009"/>
                <a:gridCol w="2142009"/>
                <a:gridCol w="2142009"/>
              </a:tblGrid>
              <a:tr h="229678">
                <a:tc>
                  <a:txBody>
                    <a:bodyPr/>
                    <a:lstStyle/>
                    <a:p>
                      <a:pPr algn="ctr" rtl="0" fontAlgn="ctr"/>
                      <a:r>
                        <a:rPr lang="ru-RU" sz="1000" b="1" i="0" u="none" strike="noStrike" dirty="0">
                          <a:solidFill>
                            <a:srgbClr val="000000"/>
                          </a:solidFill>
                          <a:latin typeface="Times New Roman"/>
                        </a:rPr>
                        <a:t>Наименование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a:solidFill>
                            <a:srgbClr val="000000"/>
                          </a:solidFill>
                          <a:latin typeface="Times New Roman"/>
                        </a:rPr>
                        <a:t>2021 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a:solidFill>
                            <a:srgbClr val="000000"/>
                          </a:solidFill>
                          <a:latin typeface="Times New Roman"/>
                        </a:rPr>
                        <a:t>2022 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a:solidFill>
                            <a:srgbClr val="000000"/>
                          </a:solidFill>
                          <a:latin typeface="Times New Roman"/>
                        </a:rPr>
                        <a:t>2023 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gridSpan="4">
                  <a:txBody>
                    <a:bodyPr/>
                    <a:lstStyle/>
                    <a:p>
                      <a:pPr algn="ctr" rtl="0" fontAlgn="ctr"/>
                      <a:r>
                        <a:rPr lang="ru-RU" sz="1200" b="1" i="0" u="none" strike="noStrike" dirty="0">
                          <a:solidFill>
                            <a:srgbClr val="000000"/>
                          </a:solidFill>
                          <a:latin typeface="Times New Roman"/>
                        </a:rPr>
                        <a:t>ГОБМП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a:txBody>
                    <a:bodyPr/>
                    <a:lstStyle/>
                    <a:p>
                      <a:pPr algn="l" rtl="0" fontAlgn="ctr"/>
                      <a:r>
                        <a:rPr lang="ru-RU" sz="1000" b="1" i="0" u="none" strike="noStrike" dirty="0">
                          <a:solidFill>
                            <a:srgbClr val="000000"/>
                          </a:solidFill>
                          <a:latin typeface="Times New Roman"/>
                        </a:rPr>
                        <a:t>Круглосуточный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200" b="1" i="0" u="none" strike="noStrike">
                          <a:solidFill>
                            <a:srgbClr val="000000"/>
                          </a:solidFill>
                          <a:latin typeface="Times New Roman"/>
                        </a:rPr>
                        <a:t>71 554 947,72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200" b="1" i="0" u="none" strike="noStrike">
                          <a:solidFill>
                            <a:srgbClr val="000000"/>
                          </a:solidFill>
                          <a:latin typeface="Times New Roman"/>
                        </a:rPr>
                        <a:t>138 247 797,26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200" b="1" i="0" u="none" strike="noStrike">
                          <a:solidFill>
                            <a:srgbClr val="000000"/>
                          </a:solidFill>
                          <a:latin typeface="Times New Roman"/>
                        </a:rPr>
                        <a:t>207 640 195,39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a:txBody>
                    <a:bodyPr/>
                    <a:lstStyle/>
                    <a:p>
                      <a:pPr algn="l" rtl="0" fontAlgn="ctr"/>
                      <a:r>
                        <a:rPr lang="ru-RU" sz="1000" b="1" i="0" u="none" strike="noStrike" dirty="0" err="1">
                          <a:solidFill>
                            <a:srgbClr val="000000"/>
                          </a:solidFill>
                          <a:latin typeface="Times New Roman"/>
                        </a:rPr>
                        <a:t>Онкогематология</a:t>
                      </a:r>
                      <a:r>
                        <a:rPr lang="ru-RU" sz="1000" b="1" i="0" u="none" strike="noStrike" dirty="0">
                          <a:solidFill>
                            <a:srgbClr val="000000"/>
                          </a:solidFill>
                          <a:latin typeface="Times New Roman"/>
                        </a:rPr>
                        <a:t> в КС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r" rtl="0" fontAlgn="ctr"/>
                      <a:r>
                        <a:rPr lang="ru-RU" sz="1200" b="1" i="0" u="none" strike="noStrike">
                          <a:solidFill>
                            <a:srgbClr val="000000"/>
                          </a:solidFill>
                          <a:latin typeface="Times New Roman"/>
                        </a:rPr>
                        <a:t>11 564 871,82</a:t>
                      </a:r>
                    </a:p>
                  </a:txBody>
                  <a:tcPr marL="9525" marR="9525" marT="9525" marB="0" anchor="ctr">
                    <a:lnT w="6350" cap="flat" cmpd="sng" algn="ctr">
                      <a:solidFill>
                        <a:srgbClr val="000000"/>
                      </a:solidFill>
                      <a:prstDash val="solid"/>
                      <a:round/>
                      <a:headEnd type="none" w="med" len="med"/>
                      <a:tailEnd type="none" w="med" len="med"/>
                    </a:lnT>
                  </a:tcPr>
                </a:tc>
                <a:tc>
                  <a:txBody>
                    <a:bodyPr/>
                    <a:lstStyle/>
                    <a:p>
                      <a:pPr algn="r" rtl="0" fontAlgn="ctr"/>
                      <a:r>
                        <a:rPr lang="ru-RU" sz="1200" b="1" i="0" u="none" strike="noStrike">
                          <a:solidFill>
                            <a:srgbClr val="000000"/>
                          </a:solidFill>
                          <a:latin typeface="Times New Roman"/>
                        </a:rPr>
                        <a:t>24 148 918,71</a:t>
                      </a:r>
                    </a:p>
                  </a:txBody>
                  <a:tcPr marL="9525" marR="9525" marT="9525" marB="0" anchor="ctr">
                    <a:lnT w="6350" cap="flat" cmpd="sng" algn="ctr">
                      <a:solidFill>
                        <a:srgbClr val="000000"/>
                      </a:solidFill>
                      <a:prstDash val="solid"/>
                      <a:round/>
                      <a:headEnd type="none" w="med" len="med"/>
                      <a:tailEnd type="none" w="med" len="med"/>
                    </a:lnT>
                  </a:tcPr>
                </a:tc>
              </a:tr>
              <a:tr h="198649">
                <a:tc>
                  <a:txBody>
                    <a:bodyPr/>
                    <a:lstStyle/>
                    <a:p>
                      <a:pPr algn="l" rtl="0" fontAlgn="ctr"/>
                      <a:r>
                        <a:rPr lang="ru-RU" sz="1000" b="1" i="0" u="none" strike="noStrike" dirty="0">
                          <a:solidFill>
                            <a:srgbClr val="000000"/>
                          </a:solidFill>
                          <a:latin typeface="Times New Roman"/>
                        </a:rPr>
                        <a:t>Дневной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7 937 185,11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9 607 674,69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12 805 737,72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r>
              <a:tr h="250794">
                <a:tc>
                  <a:txBody>
                    <a:bodyPr/>
                    <a:lstStyle/>
                    <a:p>
                      <a:pPr algn="l" rtl="0" fontAlgn="ctr"/>
                      <a:r>
                        <a:rPr lang="ru-RU" sz="1000" b="1" i="0" u="none" strike="noStrike" dirty="0">
                          <a:solidFill>
                            <a:srgbClr val="000000"/>
                          </a:solidFill>
                          <a:latin typeface="Times New Roman"/>
                        </a:rPr>
                        <a:t>Приемное отделение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1 622 776,44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1 117 549,60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987 071,22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dirty="0" err="1">
                          <a:solidFill>
                            <a:srgbClr val="000000"/>
                          </a:solidFill>
                          <a:latin typeface="Times New Roman"/>
                        </a:rPr>
                        <a:t>Перитонеальный</a:t>
                      </a:r>
                      <a:r>
                        <a:rPr lang="ru-RU" sz="1000" b="1" i="0" u="none" strike="noStrike" dirty="0">
                          <a:solidFill>
                            <a:srgbClr val="000000"/>
                          </a:solidFill>
                          <a:latin typeface="Times New Roman"/>
                        </a:rPr>
                        <a:t> диализ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77 976 105,40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43 423 583,14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38 133 397,25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dirty="0">
                          <a:solidFill>
                            <a:srgbClr val="000000"/>
                          </a:solidFill>
                          <a:latin typeface="Times New Roman"/>
                        </a:rPr>
                        <a:t>Паллиативная помощь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45 089 979,91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33 483 728,30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67 201 184,25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534">
                <a:tc>
                  <a:txBody>
                    <a:bodyPr/>
                    <a:lstStyle/>
                    <a:p>
                      <a:pPr algn="l" rtl="0" fontAlgn="ctr"/>
                      <a:r>
                        <a:rPr lang="ru-RU" sz="1000" b="1" i="0" u="none" strike="noStrike" dirty="0">
                          <a:solidFill>
                            <a:srgbClr val="000000"/>
                          </a:solidFill>
                          <a:latin typeface="Times New Roman"/>
                        </a:rPr>
                        <a:t>Диагностическое исследование на выявление РНК вируса COVID-19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136 812,73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89">
                <a:tc>
                  <a:txBody>
                    <a:bodyPr/>
                    <a:lstStyle/>
                    <a:p>
                      <a:pPr algn="l" rtl="0" fontAlgn="ctr"/>
                      <a:r>
                        <a:rPr lang="ru-RU" sz="1000" b="1" i="0" u="none" strike="noStrike" dirty="0">
                          <a:solidFill>
                            <a:srgbClr val="000000"/>
                          </a:solidFill>
                          <a:latin typeface="Times New Roman"/>
                        </a:rPr>
                        <a:t>СЗТ  хирургическая </a:t>
                      </a:r>
                      <a:r>
                        <a:rPr lang="ru-RU" sz="1000" b="1" i="0" u="none" strike="noStrike" dirty="0" err="1">
                          <a:solidFill>
                            <a:srgbClr val="000000"/>
                          </a:solidFill>
                          <a:latin typeface="Times New Roman"/>
                        </a:rPr>
                        <a:t>мед.помощь</a:t>
                      </a:r>
                      <a:endParaRPr lang="ru-RU" sz="10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060">
                <a:tc>
                  <a:txBody>
                    <a:bodyPr/>
                    <a:lstStyle/>
                    <a:p>
                      <a:pPr algn="l" rtl="0" fontAlgn="ctr"/>
                      <a:r>
                        <a:rPr lang="ru-RU" sz="1000" b="1" i="0" u="none" strike="noStrike" dirty="0">
                          <a:solidFill>
                            <a:srgbClr val="000000"/>
                          </a:solidFill>
                          <a:latin typeface="Times New Roman"/>
                        </a:rPr>
                        <a:t>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204 317 807,31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237 445 204,81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a:solidFill>
                            <a:srgbClr val="000000"/>
                          </a:solidFill>
                          <a:latin typeface="Times New Roman"/>
                        </a:rPr>
                        <a:t>350 916 504,54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678">
                <a:tc gridSpan="4">
                  <a:txBody>
                    <a:bodyPr/>
                    <a:lstStyle/>
                    <a:p>
                      <a:pPr algn="ctr" rtl="0" fontAlgn="ctr"/>
                      <a:r>
                        <a:rPr lang="kk-KZ" sz="1200" b="1" i="0" u="none" strike="noStrike" dirty="0" smtClean="0">
                          <a:solidFill>
                            <a:srgbClr val="000000"/>
                          </a:solidFill>
                          <a:latin typeface="Times New Roman"/>
                        </a:rPr>
                        <a:t>ОСМС </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29678">
                <a:tc>
                  <a:txBody>
                    <a:bodyPr/>
                    <a:lstStyle/>
                    <a:p>
                      <a:pPr algn="l" rtl="0" fontAlgn="ctr"/>
                      <a:r>
                        <a:rPr lang="ru-RU" sz="1000" b="1" i="0" u="none" strike="noStrike" dirty="0">
                          <a:solidFill>
                            <a:srgbClr val="000000"/>
                          </a:solidFill>
                          <a:latin typeface="Times New Roman"/>
                        </a:rPr>
                        <a:t>Круглосуточный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r" rtl="0" fontAlgn="ctr"/>
                      <a:r>
                        <a:rPr lang="ru-RU" sz="1200" b="1" i="0" u="none" strike="noStrike">
                          <a:solidFill>
                            <a:srgbClr val="000000"/>
                          </a:solidFill>
                          <a:latin typeface="Times New Roman"/>
                        </a:rPr>
                        <a:t>1 906 710 868,90</a:t>
                      </a:r>
                    </a:p>
                  </a:txBody>
                  <a:tcPr marL="9525" marR="9525" marT="9525" marB="0" anchor="ctr">
                    <a:lnL w="6350" cap="flat" cmpd="sng" algn="ctr">
                      <a:solidFill>
                        <a:srgbClr val="000000"/>
                      </a:solidFill>
                      <a:prstDash val="solid"/>
                      <a:round/>
                      <a:headEnd type="none" w="med" len="med"/>
                      <a:tailEnd type="none" w="med" len="med"/>
                    </a:lnL>
                  </a:tcPr>
                </a:tc>
                <a:tc>
                  <a:txBody>
                    <a:bodyPr/>
                    <a:lstStyle/>
                    <a:p>
                      <a:pPr algn="r" rtl="0" fontAlgn="ctr"/>
                      <a:r>
                        <a:rPr lang="ru-RU" sz="1200" b="1" i="0" u="none" strike="noStrike">
                          <a:solidFill>
                            <a:srgbClr val="000000"/>
                          </a:solidFill>
                          <a:latin typeface="Times New Roman"/>
                        </a:rPr>
                        <a:t>2 311 650 455,69</a:t>
                      </a:r>
                    </a:p>
                  </a:txBody>
                  <a:tcPr marL="9525" marR="9525" marT="9525" marB="0" anchor="ctr"/>
                </a:tc>
                <a:tc>
                  <a:txBody>
                    <a:bodyPr/>
                    <a:lstStyle/>
                    <a:p>
                      <a:pPr algn="r" rtl="0" fontAlgn="ctr"/>
                      <a:r>
                        <a:rPr lang="ru-RU" sz="1200" b="1" i="0" u="none" strike="noStrike">
                          <a:solidFill>
                            <a:srgbClr val="000000"/>
                          </a:solidFill>
                          <a:latin typeface="Times New Roman"/>
                        </a:rPr>
                        <a:t>3 219 625 204,41</a:t>
                      </a:r>
                    </a:p>
                  </a:txBody>
                  <a:tcPr marL="9525" marR="9525" marT="9525" marB="0" anchor="ctr"/>
                </a:tc>
              </a:tr>
              <a:tr h="198649">
                <a:tc>
                  <a:txBody>
                    <a:bodyPr/>
                    <a:lstStyle/>
                    <a:p>
                      <a:pPr algn="l" rtl="0" fontAlgn="ctr"/>
                      <a:r>
                        <a:rPr lang="ru-RU" sz="1000" b="1" i="0" u="none" strike="noStrike" dirty="0" err="1">
                          <a:solidFill>
                            <a:srgbClr val="000000"/>
                          </a:solidFill>
                          <a:latin typeface="Times New Roman"/>
                        </a:rPr>
                        <a:t>Онкогематология</a:t>
                      </a:r>
                      <a:r>
                        <a:rPr lang="ru-RU" sz="1000" b="1" i="0" u="none" strike="noStrike" dirty="0">
                          <a:solidFill>
                            <a:srgbClr val="000000"/>
                          </a:solidFill>
                          <a:latin typeface="Times New Roman"/>
                        </a:rPr>
                        <a:t> в КС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47 680 406,92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48 557 146,03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dirty="0">
                          <a:solidFill>
                            <a:srgbClr val="000000"/>
                          </a:solidFill>
                          <a:latin typeface="Times New Roman"/>
                        </a:rPr>
                        <a:t>Дневной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48 992 734,14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54 868 387,10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32 221 111,72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a:solidFill>
                            <a:srgbClr val="000000"/>
                          </a:solidFill>
                          <a:latin typeface="Times New Roman"/>
                        </a:rPr>
                        <a:t>Приемное отделение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46 677 714,54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52 758 822,09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70 571 214,93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000" b="1" i="0" u="none" strike="noStrike">
                          <a:solidFill>
                            <a:srgbClr val="000000"/>
                          </a:solidFill>
                          <a:latin typeface="Times New Roman"/>
                        </a:rPr>
                        <a:t>Медицинская реабилитация в КС 2 этап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8 747 547,22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6 202 643,92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1272">
                <a:tc>
                  <a:txBody>
                    <a:bodyPr/>
                    <a:lstStyle/>
                    <a:p>
                      <a:pPr algn="l" rtl="0" fontAlgn="ctr"/>
                      <a:r>
                        <a:rPr lang="ru-RU" sz="1000" b="1" i="0" u="none" strike="noStrike">
                          <a:solidFill>
                            <a:srgbClr val="000000"/>
                          </a:solidFill>
                          <a:latin typeface="Times New Roman"/>
                        </a:rPr>
                        <a:t>Диагностическое исследование на выявление РНК вируса COVID-19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130 008 818,77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024">
                <a:tc>
                  <a:txBody>
                    <a:bodyPr/>
                    <a:lstStyle/>
                    <a:p>
                      <a:pPr algn="l" rtl="0" fontAlgn="ctr"/>
                      <a:r>
                        <a:rPr lang="ru-RU" sz="1000" b="1" i="0" u="none" strike="noStrike">
                          <a:solidFill>
                            <a:srgbClr val="000000"/>
                          </a:solidFill>
                          <a:latin typeface="Times New Roman"/>
                        </a:rPr>
                        <a:t>СЗТ  хирургическая мед.помощь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a:solidFill>
                            <a:srgbClr val="000000"/>
                          </a:solidFill>
                          <a:latin typeface="Times New Roman"/>
                        </a:rPr>
                        <a:t>19 220 820,37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526">
                <a:tc>
                  <a:txBody>
                    <a:bodyPr/>
                    <a:lstStyle/>
                    <a:p>
                      <a:pPr algn="l" rtl="0" fontAlgn="ctr"/>
                      <a:r>
                        <a:rPr lang="ru-RU" sz="1000" b="1" i="0" u="none" strike="noStrike">
                          <a:solidFill>
                            <a:srgbClr val="000000"/>
                          </a:solidFill>
                          <a:latin typeface="Times New Roman"/>
                        </a:rPr>
                        <a:t>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ru-RU" sz="1200" b="1" i="0" u="none" strike="noStrike">
                          <a:solidFill>
                            <a:srgbClr val="000000"/>
                          </a:solidFill>
                          <a:latin typeface="Times New Roman"/>
                        </a:rPr>
                        <a:t>2 141 137 683,57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ru-RU" sz="1200" b="1" i="0" u="none" strike="noStrike">
                          <a:solidFill>
                            <a:srgbClr val="000000"/>
                          </a:solidFill>
                          <a:latin typeface="Times New Roman"/>
                        </a:rPr>
                        <a:t>2 473 160 715,72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ru-RU" sz="1200" b="1" i="0" u="none" strike="noStrike">
                          <a:solidFill>
                            <a:srgbClr val="000000"/>
                          </a:solidFill>
                          <a:latin typeface="Times New Roman"/>
                        </a:rPr>
                        <a:t>3 390 195 497,46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82797">
                <a:tc>
                  <a:txBody>
                    <a:bodyPr/>
                    <a:lstStyle/>
                    <a:p>
                      <a:pPr algn="l" rtl="0" fontAlgn="ctr"/>
                      <a:r>
                        <a:rPr lang="ru-RU" sz="1050" b="1" i="0" u="none" strike="noStrike" dirty="0">
                          <a:solidFill>
                            <a:srgbClr val="000000"/>
                          </a:solidFill>
                          <a:latin typeface="Times New Roman"/>
                        </a:rPr>
                        <a:t>Общий итог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300" b="1" i="0" u="none" strike="noStrike">
                          <a:solidFill>
                            <a:srgbClr val="000000"/>
                          </a:solidFill>
                          <a:latin typeface="Times New Roman"/>
                        </a:rPr>
                        <a:t>2 345 455 490,88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300" b="1" i="0" u="none" strike="noStrike">
                          <a:solidFill>
                            <a:srgbClr val="000000"/>
                          </a:solidFill>
                          <a:latin typeface="Times New Roman"/>
                        </a:rPr>
                        <a:t>2 710 605 920,53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300" b="1" i="0" u="none" strike="noStrike" dirty="0">
                          <a:solidFill>
                            <a:srgbClr val="000000"/>
                          </a:solidFill>
                          <a:latin typeface="Times New Roman"/>
                        </a:rPr>
                        <a:t>3 741 112 002,00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bl>
          </a:graphicData>
        </a:graphic>
      </p:graphicFrame>
      <p:pic>
        <p:nvPicPr>
          <p:cNvPr id="12" name="Рисунок 11" descr="красный черный.jpg"/>
          <p:cNvPicPr>
            <a:picLocks noChangeAspect="1"/>
          </p:cNvPicPr>
          <p:nvPr/>
        </p:nvPicPr>
        <p:blipFill>
          <a:blip r:embed="rId3" cstate="print"/>
          <a:stretch>
            <a:fillRect/>
          </a:stretch>
        </p:blipFill>
        <p:spPr>
          <a:xfrm>
            <a:off x="11388687" y="0"/>
            <a:ext cx="803313" cy="571500"/>
          </a:xfrm>
          <a:prstGeom prst="rect">
            <a:avLst/>
          </a:prstGeom>
        </p:spPr>
      </p:pic>
      <p:pic>
        <p:nvPicPr>
          <p:cNvPr id="13" name="Рисунок 12" descr="Без названия.png"/>
          <p:cNvPicPr>
            <a:picLocks noChangeAspect="1"/>
          </p:cNvPicPr>
          <p:nvPr/>
        </p:nvPicPr>
        <p:blipFill>
          <a:blip r:embed="rId4" cstate="print"/>
          <a:stretch>
            <a:fillRect/>
          </a:stretch>
        </p:blipFill>
        <p:spPr>
          <a:xfrm>
            <a:off x="0" y="0"/>
            <a:ext cx="600075" cy="60007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latin typeface="Times New Roman" pitchFamily="18" charset="0"/>
                <a:cs typeface="Times New Roman" pitchFamily="18" charset="0"/>
              </a:rPr>
              <a:t>Анализ  средней  заработной платы:</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15701" y="6191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3" name="Прямоугольник 12"/>
          <p:cNvSpPr/>
          <p:nvPr/>
        </p:nvSpPr>
        <p:spPr>
          <a:xfrm>
            <a:off x="1092200" y="716340"/>
            <a:ext cx="9842500" cy="2031325"/>
          </a:xfrm>
          <a:prstGeom prst="rect">
            <a:avLst/>
          </a:prstGeom>
        </p:spPr>
        <p:txBody>
          <a:bodyPr wrap="square">
            <a:spAutoFit/>
          </a:bodyPr>
          <a:lstStyle/>
          <a:p>
            <a:pPr indent="449263" algn="just" fontAlgn="base">
              <a:spcBef>
                <a:spcPct val="0"/>
              </a:spcBef>
              <a:spcAft>
                <a:spcPct val="0"/>
              </a:spcAft>
            </a:pPr>
            <a:r>
              <a:rPr lang="ru-RU" dirty="0" smtClean="0">
                <a:solidFill>
                  <a:srgbClr val="202124"/>
                </a:solidFill>
                <a:latin typeface="Times New Roman" pitchFamily="18" charset="0"/>
                <a:ea typeface="Times New Roman" pitchFamily="18" charset="0"/>
                <a:cs typeface="Times New Roman" pitchFamily="18" charset="0"/>
              </a:rPr>
              <a:t>Одним из наиболее актуальных вопросов на сегодняшний день является повышение уровня оплаты труда. В целях улучшения социально-экономических условий работников, согласно критериям и НПА РК, проводится дифференцированная оплата труда медицинским сотрудникам организации. </a:t>
            </a:r>
            <a:br>
              <a:rPr lang="ru-RU" dirty="0" smtClean="0">
                <a:solidFill>
                  <a:srgbClr val="202124"/>
                </a:solidFill>
                <a:latin typeface="Times New Roman" pitchFamily="18" charset="0"/>
                <a:ea typeface="Times New Roman" pitchFamily="18" charset="0"/>
                <a:cs typeface="Times New Roman" pitchFamily="18" charset="0"/>
              </a:rPr>
            </a:br>
            <a:r>
              <a:rPr lang="ru-RU" dirty="0" smtClean="0">
                <a:solidFill>
                  <a:srgbClr val="202124"/>
                </a:solidFill>
                <a:latin typeface="Times New Roman" pitchFamily="18" charset="0"/>
                <a:ea typeface="Times New Roman" pitchFamily="18" charset="0"/>
                <a:cs typeface="Times New Roman" pitchFamily="18" charset="0"/>
              </a:rPr>
              <a:t>Согласно приведенной ниже таблицы, по относительному показателю, можно наблюдать рост источников дохода за последние годы. Врачебному и среднему медицинским  персоналам повысили </a:t>
            </a:r>
            <a:r>
              <a:rPr lang="ru-RU" dirty="0" err="1" smtClean="0">
                <a:solidFill>
                  <a:srgbClr val="202124"/>
                </a:solidFill>
                <a:latin typeface="Times New Roman" pitchFamily="18" charset="0"/>
                <a:ea typeface="Times New Roman" pitchFamily="18" charset="0"/>
                <a:cs typeface="Times New Roman" pitchFamily="18" charset="0"/>
              </a:rPr>
              <a:t>диф</a:t>
            </a:r>
            <a:r>
              <a:rPr lang="ru-RU" dirty="0" smtClean="0">
                <a:solidFill>
                  <a:srgbClr val="202124"/>
                </a:solidFill>
                <a:latin typeface="Times New Roman" pitchFamily="18" charset="0"/>
                <a:ea typeface="Times New Roman" pitchFamily="18" charset="0"/>
                <a:cs typeface="Times New Roman" pitchFamily="18" charset="0"/>
              </a:rPr>
              <a:t> оплату по сравнению с предыдущими годами. </a:t>
            </a:r>
            <a:r>
              <a:rPr lang="kk-KZ" dirty="0" smtClean="0">
                <a:solidFill>
                  <a:srgbClr val="202124"/>
                </a:solidFill>
                <a:latin typeface="Times New Roman" pitchFamily="18" charset="0"/>
                <a:ea typeface="Times New Roman" pitchFamily="18" charset="0"/>
                <a:cs typeface="Times New Roman" pitchFamily="18" charset="0"/>
              </a:rPr>
              <a:t> </a:t>
            </a:r>
            <a:endParaRPr lang="ru-RU" sz="2800" dirty="0" smtClean="0">
              <a:latin typeface="Times New Roman" pitchFamily="18" charset="0"/>
              <a:cs typeface="Times New Roman" pitchFamily="18" charset="0"/>
            </a:endParaRPr>
          </a:p>
        </p:txBody>
      </p:sp>
      <p:graphicFrame>
        <p:nvGraphicFramePr>
          <p:cNvPr id="17" name="Таблица 16"/>
          <p:cNvGraphicFramePr>
            <a:graphicFrameLocks noGrp="1"/>
          </p:cNvGraphicFramePr>
          <p:nvPr>
            <p:extLst>
              <p:ext uri="{D42A27DB-BD31-4B8C-83A1-F6EECF244321}">
                <p14:modId xmlns:p14="http://schemas.microsoft.com/office/powerpoint/2010/main" xmlns="" val="2688266025"/>
              </p:ext>
            </p:extLst>
          </p:nvPr>
        </p:nvGraphicFramePr>
        <p:xfrm>
          <a:off x="1739870" y="2928934"/>
          <a:ext cx="8832981" cy="3286148"/>
        </p:xfrm>
        <a:graphic>
          <a:graphicData uri="http://schemas.openxmlformats.org/drawingml/2006/table">
            <a:tbl>
              <a:tblPr/>
              <a:tblGrid>
                <a:gridCol w="1315848"/>
                <a:gridCol w="2684680"/>
                <a:gridCol w="2563781"/>
                <a:gridCol w="2268672"/>
              </a:tblGrid>
              <a:tr h="739913">
                <a:tc>
                  <a:txBody>
                    <a:bodyPr/>
                    <a:lstStyle/>
                    <a:p>
                      <a:pPr algn="ctr" fontAlgn="ctr"/>
                      <a:r>
                        <a:rPr lang="ru-RU" sz="1400" b="0" i="0" u="none" strike="noStrike" dirty="0">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202</a:t>
                      </a:r>
                      <a:r>
                        <a:rPr lang="en-US" sz="1400" b="0" i="0" u="none" strike="noStrike" dirty="0" smtClean="0">
                          <a:solidFill>
                            <a:srgbClr val="000000"/>
                          </a:solidFill>
                          <a:latin typeface="Times New Roman"/>
                        </a:rPr>
                        <a:t>1</a:t>
                      </a:r>
                      <a:r>
                        <a:rPr lang="ru-RU" sz="1400" b="0" i="0" u="none" strike="noStrike" dirty="0" smtClean="0">
                          <a:solidFill>
                            <a:srgbClr val="000000"/>
                          </a:solidFill>
                          <a:latin typeface="Times New Roman"/>
                        </a:rPr>
                        <a:t> </a:t>
                      </a:r>
                      <a:r>
                        <a:rPr lang="ru-RU" sz="1400" b="0"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202</a:t>
                      </a:r>
                      <a:r>
                        <a:rPr lang="en-US" sz="1400" b="0" i="0" u="none" strike="noStrike" dirty="0" smtClean="0">
                          <a:solidFill>
                            <a:srgbClr val="000000"/>
                          </a:solidFill>
                          <a:latin typeface="Times New Roman"/>
                        </a:rPr>
                        <a:t>2</a:t>
                      </a:r>
                      <a:r>
                        <a:rPr lang="ru-RU" sz="1400" b="0" i="0" u="none" strike="noStrike" dirty="0" smtClean="0">
                          <a:solidFill>
                            <a:srgbClr val="000000"/>
                          </a:solidFill>
                          <a:latin typeface="Times New Roman"/>
                        </a:rPr>
                        <a:t> </a:t>
                      </a:r>
                      <a:r>
                        <a:rPr lang="ru-RU" sz="1400" b="0"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0" i="0" u="none" strike="noStrike" dirty="0" smtClean="0">
                          <a:solidFill>
                            <a:srgbClr val="000000"/>
                          </a:solidFill>
                          <a:latin typeface="Times New Roman"/>
                        </a:rPr>
                        <a:t>202</a:t>
                      </a:r>
                      <a:r>
                        <a:rPr lang="en-US" sz="1400" b="0" i="0" u="none" strike="noStrike" dirty="0" smtClean="0">
                          <a:solidFill>
                            <a:srgbClr val="000000"/>
                          </a:solidFill>
                          <a:latin typeface="Times New Roman"/>
                        </a:rPr>
                        <a:t>3</a:t>
                      </a:r>
                      <a:r>
                        <a:rPr lang="ru-RU" sz="1400" b="0" i="0" u="none" strike="noStrike" dirty="0" smtClean="0">
                          <a:solidFill>
                            <a:srgbClr val="000000"/>
                          </a:solidFill>
                          <a:latin typeface="Times New Roman"/>
                        </a:rPr>
                        <a:t> </a:t>
                      </a:r>
                      <a:r>
                        <a:rPr lang="ru-RU" sz="1400" b="0"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65421">
                <a:tc>
                  <a:txBody>
                    <a:bodyPr/>
                    <a:lstStyle/>
                    <a:p>
                      <a:pPr algn="ctr" fontAlgn="ctr"/>
                      <a:r>
                        <a:rPr lang="ru-RU" sz="1400" b="1" i="0" u="none" strike="noStrike">
                          <a:solidFill>
                            <a:srgbClr val="000000"/>
                          </a:solidFill>
                          <a:latin typeface="Times New Roman"/>
                        </a:rPr>
                        <a:t>Сумма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51 097 950,</a:t>
                      </a:r>
                      <a:r>
                        <a:rPr lang="en-US" sz="1400" b="1" i="0" u="none" strike="noStrike" dirty="0" smtClean="0">
                          <a:solidFill>
                            <a:srgbClr val="000000"/>
                          </a:solidFill>
                          <a:latin typeface="Times New Roman"/>
                        </a:rPr>
                        <a:t>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57 688 158,00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65 867 522,00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0814">
                <a:tc>
                  <a:txBody>
                    <a:bodyPr/>
                    <a:lstStyle/>
                    <a:p>
                      <a:pPr algn="ctr" fontAlgn="ctr"/>
                      <a:r>
                        <a:rPr lang="ru-RU" sz="1400" b="1" i="0" u="none" strike="noStrike">
                          <a:solidFill>
                            <a:srgbClr val="000000"/>
                          </a:solidFill>
                          <a:latin typeface="Times New Roman"/>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100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12</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solidFill>
                            <a:srgbClr val="000000"/>
                          </a:solidFill>
                          <a:latin typeface="Times New Roman"/>
                        </a:rPr>
                        <a:t> </a:t>
                      </a:r>
                      <a:r>
                        <a:rPr lang="ru-RU" sz="1400" b="1" i="0" u="none" strike="noStrike" dirty="0">
                          <a:solidFill>
                            <a:srgbClr val="000000"/>
                          </a:solidFill>
                          <a:latin typeface="Times New Roman"/>
                        </a:rPr>
                        <a:t>по сравнению с </a:t>
                      </a:r>
                      <a:r>
                        <a:rPr lang="ru-RU" sz="1400" b="1" i="0" u="none" strike="noStrike" dirty="0" smtClean="0">
                          <a:solidFill>
                            <a:srgbClr val="000000"/>
                          </a:solidFill>
                          <a:latin typeface="Times New Roman"/>
                        </a:rPr>
                        <a:t>2021 </a:t>
                      </a:r>
                      <a:r>
                        <a:rPr lang="ru-RU" sz="1400" b="1" i="0" u="none" strike="noStrike" dirty="0">
                          <a:solidFill>
                            <a:srgbClr val="000000"/>
                          </a:solidFill>
                          <a:latin typeface="Times New Roman"/>
                        </a:rPr>
                        <a:t>годом </a:t>
                      </a:r>
                      <a:r>
                        <a:rPr lang="ru-RU" sz="1400" b="1" i="0" u="none" strike="noStrike" dirty="0" smtClean="0">
                          <a:solidFill>
                            <a:srgbClr val="000000"/>
                          </a:solidFill>
                          <a:latin typeface="Times New Roman"/>
                        </a:rPr>
                        <a:t>отмечается повышение </a:t>
                      </a:r>
                      <a:r>
                        <a:rPr lang="ru-RU" sz="1400" b="1" i="0" u="none" strike="noStrike" dirty="0">
                          <a:solidFill>
                            <a:srgbClr val="000000"/>
                          </a:solidFill>
                          <a:latin typeface="Times New Roman"/>
                        </a:rPr>
                        <a:t>на </a:t>
                      </a:r>
                      <a:r>
                        <a:rPr lang="ru-RU" sz="1400" b="1" i="0" u="none" strike="noStrike" dirty="0" smtClean="0">
                          <a:solidFill>
                            <a:srgbClr val="000000"/>
                          </a:solidFill>
                          <a:latin typeface="Times New Roman"/>
                        </a:rPr>
                        <a:t>28% ,  а </a:t>
                      </a:r>
                      <a:r>
                        <a:rPr lang="ru-RU" sz="1400" b="1" i="0" u="none" strike="noStrike" dirty="0">
                          <a:solidFill>
                            <a:srgbClr val="000000"/>
                          </a:solidFill>
                          <a:latin typeface="Times New Roman"/>
                        </a:rPr>
                        <a:t>с </a:t>
                      </a:r>
                      <a:r>
                        <a:rPr lang="ru-RU" sz="1400" b="1" i="0" u="none" strike="noStrike" dirty="0" smtClean="0">
                          <a:solidFill>
                            <a:srgbClr val="000000"/>
                          </a:solidFill>
                          <a:latin typeface="Times New Roman"/>
                        </a:rPr>
                        <a:t>2022 </a:t>
                      </a:r>
                      <a:r>
                        <a:rPr lang="ru-RU" sz="1400" b="1" i="0" u="none" strike="noStrike" dirty="0">
                          <a:solidFill>
                            <a:srgbClr val="000000"/>
                          </a:solidFill>
                          <a:latin typeface="Times New Roman"/>
                        </a:rPr>
                        <a:t>г </a:t>
                      </a:r>
                      <a:r>
                        <a:rPr lang="ru-RU" sz="1400" b="1" i="0" u="none" strike="noStrike" dirty="0" smtClean="0">
                          <a:solidFill>
                            <a:srgbClr val="000000"/>
                          </a:solidFill>
                          <a:latin typeface="Times New Roman"/>
                        </a:rPr>
                        <a:t>повышение </a:t>
                      </a:r>
                      <a:r>
                        <a:rPr lang="ru-RU" sz="1400" b="1" i="0" u="none" strike="noStrike" dirty="0">
                          <a:solidFill>
                            <a:srgbClr val="000000"/>
                          </a:solidFill>
                          <a:latin typeface="Times New Roman"/>
                        </a:rPr>
                        <a:t>на </a:t>
                      </a:r>
                      <a:r>
                        <a:rPr lang="ru-RU" sz="1400" b="1" i="0" u="none" strike="noStrike" dirty="0" smtClean="0">
                          <a:solidFill>
                            <a:srgbClr val="000000"/>
                          </a:solidFill>
                          <a:latin typeface="Times New Roman"/>
                        </a:rPr>
                        <a:t>14%</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2" name="Рисунок 11" descr="красный черный.jpg"/>
          <p:cNvPicPr>
            <a:picLocks noChangeAspect="1"/>
          </p:cNvPicPr>
          <p:nvPr/>
        </p:nvPicPr>
        <p:blipFill>
          <a:blip r:embed="rId3" cstate="print"/>
          <a:stretch>
            <a:fillRect/>
          </a:stretch>
        </p:blipFill>
        <p:spPr>
          <a:xfrm>
            <a:off x="11315699" y="0"/>
            <a:ext cx="733425" cy="625147"/>
          </a:xfrm>
          <a:prstGeom prst="rect">
            <a:avLst/>
          </a:prstGeom>
        </p:spPr>
      </p:pic>
      <p:pic>
        <p:nvPicPr>
          <p:cNvPr id="15" name="Рисунок 14" descr="Без названия.png"/>
          <p:cNvPicPr>
            <a:picLocks noChangeAspect="1"/>
          </p:cNvPicPr>
          <p:nvPr/>
        </p:nvPicPr>
        <p:blipFill>
          <a:blip r:embed="rId4" cstate="print"/>
          <a:stretch>
            <a:fillRect/>
          </a:stretch>
        </p:blipFill>
        <p:spPr>
          <a:xfrm>
            <a:off x="0" y="1"/>
            <a:ext cx="733425" cy="59055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20" name="Picture 1"/>
          <p:cNvPicPr>
            <a:picLocks noChangeAspect="1" noChangeArrowheads="1"/>
          </p:cNvPicPr>
          <p:nvPr/>
        </p:nvPicPr>
        <p:blipFill>
          <a:blip r:embed="rId3" cstate="print"/>
          <a:srcRect/>
          <a:stretch>
            <a:fillRect/>
          </a:stretch>
        </p:blipFill>
        <p:spPr bwMode="auto">
          <a:xfrm>
            <a:off x="10267950" y="4187552"/>
            <a:ext cx="1638300" cy="1879873"/>
          </a:xfrm>
          <a:prstGeom prst="rect">
            <a:avLst/>
          </a:prstGeom>
          <a:noFill/>
          <a:ln w="9525">
            <a:noFill/>
            <a:miter lim="800000"/>
            <a:headEnd/>
            <a:tailEnd/>
          </a:ln>
        </p:spPr>
      </p:pic>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400" b="1" dirty="0" smtClean="0">
                <a:latin typeface="Times New Roman" pitchFamily="18" charset="0"/>
                <a:cs typeface="Times New Roman" pitchFamily="18" charset="0"/>
              </a:rPr>
              <a:t>Материально-техническое оснащение</a:t>
            </a:r>
            <a:endParaRPr lang="ru-RU" sz="2400" b="1" dirty="0" smtClean="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72851" y="61824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2" name="Прямоугольник 11"/>
          <p:cNvSpPr/>
          <p:nvPr/>
        </p:nvSpPr>
        <p:spPr>
          <a:xfrm>
            <a:off x="790575" y="611565"/>
            <a:ext cx="10153650" cy="3139321"/>
          </a:xfrm>
          <a:prstGeom prst="rect">
            <a:avLst/>
          </a:prstGeom>
        </p:spPr>
        <p:txBody>
          <a:bodyPr wrap="square">
            <a:spAutoFit/>
          </a:bodyPr>
          <a:lstStyle/>
          <a:p>
            <a:pPr algn="just"/>
            <a:r>
              <a:rPr lang="ru-RU" sz="1100" dirty="0" smtClean="0">
                <a:latin typeface="Times New Roman" pitchFamily="18" charset="0"/>
                <a:cs typeface="Times New Roman" pitchFamily="18" charset="0"/>
              </a:rPr>
              <a:t>                   Материально–техническая база больницы состоит из 1917 единиц медицинского оборудования, в том числе 157  дорогостоящего, стоимостью свыше 4 </a:t>
            </a:r>
            <a:r>
              <a:rPr lang="ru-RU" sz="1100" dirty="0" err="1" smtClean="0">
                <a:latin typeface="Times New Roman" pitchFamily="18" charset="0"/>
                <a:cs typeface="Times New Roman" pitchFamily="18" charset="0"/>
              </a:rPr>
              <a:t>млн</a:t>
            </a:r>
            <a:r>
              <a:rPr lang="ru-RU" sz="1100" dirty="0" smtClean="0">
                <a:latin typeface="Times New Roman" pitchFamily="18" charset="0"/>
                <a:cs typeface="Times New Roman" pitchFamily="18" charset="0"/>
              </a:rPr>
              <a:t> тенге. На сегодняшний день уровень оснащения достаточный, составляет  94,6%  от нормативов, установленных МЗ РК.</a:t>
            </a:r>
          </a:p>
          <a:p>
            <a:pPr algn="just"/>
            <a:r>
              <a:rPr lang="ru-RU" sz="1100" dirty="0" smtClean="0">
                <a:latin typeface="Times New Roman" pitchFamily="18" charset="0"/>
                <a:cs typeface="Times New Roman" pitchFamily="18" charset="0"/>
              </a:rPr>
              <a:t>В целях реализации благотворительной программы  между общественным   фондом  «</a:t>
            </a:r>
            <a:r>
              <a:rPr lang="ru-RU" sz="1100" dirty="0" err="1" smtClean="0">
                <a:latin typeface="Times New Roman" pitchFamily="18" charset="0"/>
                <a:cs typeface="Times New Roman" pitchFamily="18" charset="0"/>
              </a:rPr>
              <a:t>Қазақстан халқына</a:t>
            </a:r>
            <a:r>
              <a:rPr lang="ru-RU" sz="1100" dirty="0" smtClean="0">
                <a:latin typeface="Times New Roman" pitchFamily="18" charset="0"/>
                <a:cs typeface="Times New Roman" pitchFamily="18" charset="0"/>
              </a:rPr>
              <a:t>» и «Городской  детской  клинической  больницы»  заключен  договор на  поставку  медицинского аппарата «Лазер офтальмологический PURE POINT»  в комплекте («Очки защитные», «офтальмологические шлемы HEINE OMEGA»,  «бесконтактная   </a:t>
            </a:r>
            <a:r>
              <a:rPr lang="ru-RU" sz="1100" dirty="0" err="1" smtClean="0">
                <a:latin typeface="Times New Roman" pitchFamily="18" charset="0"/>
                <a:cs typeface="Times New Roman" pitchFamily="18" charset="0"/>
              </a:rPr>
              <a:t>асферическая</a:t>
            </a:r>
            <a:r>
              <a:rPr lang="ru-RU" sz="1100" dirty="0" smtClean="0">
                <a:latin typeface="Times New Roman" pitchFamily="18" charset="0"/>
                <a:cs typeface="Times New Roman" pitchFamily="18" charset="0"/>
              </a:rPr>
              <a:t> линза с оптической  силой 28 LC и  20LC») и было принято  в качестве благотворительной помощи. Поставка столь необходимого оборудования очень актуальна для детей при офтальмологическом скрининге.</a:t>
            </a:r>
          </a:p>
          <a:p>
            <a:pPr algn="just"/>
            <a:r>
              <a:rPr lang="ru-RU" sz="1100" dirty="0" smtClean="0">
                <a:latin typeface="Times New Roman" pitchFamily="18" charset="0"/>
                <a:cs typeface="Times New Roman" pitchFamily="18" charset="0"/>
              </a:rPr>
              <a:t>Кроме того, в соответствии с приказом № 50 Управления финансов города Шымкента от 28.02.2023г. с баланса ГККП «Городской  инфекционной больницы» УЗ г. Шымкент  были переданы «Компьютерный  томограф SOMATOM», «Медицинская </a:t>
            </a:r>
            <a:r>
              <a:rPr lang="ru-RU" sz="1100" dirty="0" err="1" smtClean="0">
                <a:latin typeface="Times New Roman" pitchFamily="18" charset="0"/>
                <a:cs typeface="Times New Roman" pitchFamily="18" charset="0"/>
              </a:rPr>
              <a:t>рентгено-диагностическая</a:t>
            </a:r>
            <a:r>
              <a:rPr lang="ru-RU" sz="1100" dirty="0" smtClean="0">
                <a:latin typeface="Times New Roman" pitchFamily="18" charset="0"/>
                <a:cs typeface="Times New Roman" pitchFamily="18" charset="0"/>
              </a:rPr>
              <a:t> система BRIVO XR575», «Мониторы пациента», «</a:t>
            </a:r>
            <a:r>
              <a:rPr lang="ru-RU" sz="1100" dirty="0" err="1" smtClean="0">
                <a:latin typeface="Times New Roman" pitchFamily="18" charset="0"/>
                <a:cs typeface="Times New Roman" pitchFamily="18" charset="0"/>
              </a:rPr>
              <a:t>Отсасыватель</a:t>
            </a:r>
            <a:r>
              <a:rPr lang="ru-RU" sz="1100" dirty="0" smtClean="0">
                <a:latin typeface="Times New Roman" pitchFamily="18" charset="0"/>
                <a:cs typeface="Times New Roman" pitchFamily="18" charset="0"/>
              </a:rPr>
              <a:t> медицинский портативный» и «Аппарат </a:t>
            </a:r>
            <a:r>
              <a:rPr lang="ru-RU" sz="1100" dirty="0" err="1" smtClean="0">
                <a:latin typeface="Times New Roman" pitchFamily="18" charset="0"/>
                <a:cs typeface="Times New Roman" pitchFamily="18" charset="0"/>
              </a:rPr>
              <a:t>виброакустический</a:t>
            </a:r>
            <a:r>
              <a:rPr lang="ru-RU" sz="1100" dirty="0" smtClean="0">
                <a:latin typeface="Times New Roman" pitchFamily="18" charset="0"/>
                <a:cs typeface="Times New Roman" pitchFamily="18" charset="0"/>
              </a:rPr>
              <a:t>  BARK </a:t>
            </a:r>
            <a:r>
              <a:rPr lang="ru-RU" sz="1100" dirty="0" err="1" smtClean="0">
                <a:latin typeface="Times New Roman" pitchFamily="18" charset="0"/>
                <a:cs typeface="Times New Roman" pitchFamily="18" charset="0"/>
              </a:rPr>
              <a:t>VibroLUNG</a:t>
            </a:r>
            <a:r>
              <a:rPr lang="ru-RU" sz="1100" dirty="0" smtClean="0">
                <a:latin typeface="Times New Roman" pitchFamily="18" charset="0"/>
                <a:cs typeface="Times New Roman" pitchFamily="18" charset="0"/>
              </a:rPr>
              <a:t>»  на баланс «Городской  детской  клинической больнице».  В настоящее время вышеуказанные медицинские техники  находятся  полностью в рабочем состоянии и применяются для оказания медицинских услуг. </a:t>
            </a:r>
          </a:p>
          <a:p>
            <a:pPr algn="just"/>
            <a:r>
              <a:rPr lang="ru-RU" sz="1100" dirty="0" smtClean="0">
                <a:latin typeface="Times New Roman" pitchFamily="18" charset="0"/>
                <a:cs typeface="Times New Roman" pitchFamily="18" charset="0"/>
              </a:rPr>
              <a:t>             В 2023 году за счет местного бюджета были приобретены </a:t>
            </a:r>
            <a:r>
              <a:rPr lang="ru-RU" sz="1100" b="1" dirty="0" smtClean="0">
                <a:latin typeface="Times New Roman" pitchFamily="18" charset="0"/>
                <a:cs typeface="Times New Roman" pitchFamily="18" charset="0"/>
              </a:rPr>
              <a:t>«Аппарат искусственного кровообращения» </a:t>
            </a:r>
            <a:r>
              <a:rPr lang="ru-RU" sz="1100" dirty="0" smtClean="0">
                <a:latin typeface="Times New Roman" pitchFamily="18" charset="0"/>
                <a:cs typeface="Times New Roman" pitchFamily="18" charset="0"/>
              </a:rPr>
              <a:t> и  </a:t>
            </a:r>
            <a:r>
              <a:rPr lang="ru-RU" sz="1100" b="1" dirty="0" smtClean="0">
                <a:latin typeface="Times New Roman" pitchFamily="18" charset="0"/>
                <a:cs typeface="Times New Roman" pitchFamily="18" charset="0"/>
              </a:rPr>
              <a:t>«</a:t>
            </a:r>
            <a:r>
              <a:rPr lang="ru-RU" sz="1100" b="1" dirty="0" err="1" smtClean="0">
                <a:latin typeface="Times New Roman" pitchFamily="18" charset="0"/>
                <a:cs typeface="Times New Roman" pitchFamily="18" charset="0"/>
              </a:rPr>
              <a:t>Дерматом</a:t>
            </a:r>
            <a:r>
              <a:rPr lang="ru-RU" sz="1100" b="1" dirty="0" smtClean="0">
                <a:latin typeface="Times New Roman" pitchFamily="18" charset="0"/>
                <a:cs typeface="Times New Roman" pitchFamily="18" charset="0"/>
              </a:rPr>
              <a:t>».</a:t>
            </a:r>
            <a:r>
              <a:rPr lang="ru-RU" sz="1100" dirty="0" smtClean="0">
                <a:latin typeface="Times New Roman" pitchFamily="18" charset="0"/>
                <a:cs typeface="Times New Roman" pitchFamily="18" charset="0"/>
              </a:rPr>
              <a:t>  Данные медицинские оборудование были приняты и сданы в эксплуатацию  в полном объеме на основании акта приемки, пуско-наладки и ремонтных работ, актов оказания услуг по обучению специалистов. </a:t>
            </a:r>
          </a:p>
          <a:p>
            <a:pPr algn="just"/>
            <a:r>
              <a:rPr lang="ru-RU" sz="1100" dirty="0" smtClean="0">
                <a:latin typeface="Times New Roman" pitchFamily="18" charset="0"/>
                <a:cs typeface="Times New Roman" pitchFamily="18" charset="0"/>
              </a:rPr>
              <a:t>Аппарат искусственного кровообращения (АИК) – это сложная многофункциональная система, которая временно берет на себя функцию сердца и легких, поддерживая адекватную циркуляцию крови и надлежащее содержание кислорода в организме.</a:t>
            </a:r>
            <a:r>
              <a:rPr lang="ru-RU" sz="1100" b="1"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Дерматом</a:t>
            </a:r>
            <a:r>
              <a:rPr lang="ru-RU" sz="1100" dirty="0" smtClean="0">
                <a:latin typeface="Times New Roman" pitchFamily="18" charset="0"/>
                <a:cs typeface="Times New Roman" pitchFamily="18" charset="0"/>
              </a:rPr>
              <a:t> - представляет собой специальный медицинский инструмент для снятия тонкого кожного лоскута с донорского участка для последующей пересадки. Применяется преимущественно в </a:t>
            </a:r>
            <a:r>
              <a:rPr lang="ru-RU" sz="1100" u="sng" dirty="0" err="1" smtClean="0">
                <a:latin typeface="Times New Roman" pitchFamily="18" charset="0"/>
                <a:cs typeface="Times New Roman" pitchFamily="18" charset="0"/>
                <a:hlinkClick r:id="rId4" tooltip="Комбустиология"/>
              </a:rPr>
              <a:t>комбустиологии</a:t>
            </a:r>
            <a:r>
              <a:rPr lang="ru-RU" sz="1100" dirty="0" smtClean="0">
                <a:latin typeface="Times New Roman" pitchFamily="18" charset="0"/>
                <a:cs typeface="Times New Roman" pitchFamily="18" charset="0"/>
              </a:rPr>
              <a:t> с целью получения трансплантата для пластики ожогового дефекта. </a:t>
            </a:r>
          </a:p>
          <a:p>
            <a:pPr algn="just"/>
            <a:r>
              <a:rPr lang="ru-RU" sz="1100" dirty="0" smtClean="0">
                <a:latin typeface="Times New Roman" pitchFamily="18" charset="0"/>
                <a:cs typeface="Times New Roman" pitchFamily="18" charset="0"/>
              </a:rPr>
              <a:t>А так же, до конца текущего года ожидается поставка  «</a:t>
            </a:r>
            <a:r>
              <a:rPr lang="ru-RU" sz="1100" dirty="0" err="1" smtClean="0">
                <a:latin typeface="Times New Roman" pitchFamily="18" charset="0"/>
                <a:cs typeface="Times New Roman" pitchFamily="18" charset="0"/>
              </a:rPr>
              <a:t>Аудиологического</a:t>
            </a:r>
            <a:r>
              <a:rPr lang="ru-RU" sz="1100" dirty="0" smtClean="0">
                <a:latin typeface="Times New Roman" pitchFamily="18" charset="0"/>
                <a:cs typeface="Times New Roman" pitchFamily="18" charset="0"/>
              </a:rPr>
              <a:t> скрининга»  за счет средств из местного бюджета.</a:t>
            </a:r>
            <a:endParaRPr lang="ru-RU" sz="1100" dirty="0">
              <a:latin typeface="Times New Roman" pitchFamily="18" charset="0"/>
              <a:cs typeface="Times New Roman" pitchFamily="18" charset="0"/>
            </a:endParaRPr>
          </a:p>
        </p:txBody>
      </p:sp>
      <p:pic>
        <p:nvPicPr>
          <p:cNvPr id="13" name="Picture 2"/>
          <p:cNvPicPr>
            <a:picLocks noChangeAspect="1" noChangeArrowheads="1"/>
          </p:cNvPicPr>
          <p:nvPr/>
        </p:nvPicPr>
        <p:blipFill>
          <a:blip r:embed="rId5" cstate="print"/>
          <a:srcRect/>
          <a:stretch>
            <a:fillRect/>
          </a:stretch>
        </p:blipFill>
        <p:spPr bwMode="auto">
          <a:xfrm>
            <a:off x="342703" y="3671193"/>
            <a:ext cx="2674040" cy="1751708"/>
          </a:xfrm>
          <a:prstGeom prst="rect">
            <a:avLst/>
          </a:prstGeom>
          <a:noFill/>
          <a:ln w="9525">
            <a:noFill/>
            <a:miter lim="800000"/>
            <a:headEnd/>
            <a:tailEnd/>
          </a:ln>
          <a:effectLst/>
        </p:spPr>
      </p:pic>
      <p:pic>
        <p:nvPicPr>
          <p:cNvPr id="17" name="Рисунок 16" descr="1.jpg"/>
          <p:cNvPicPr>
            <a:picLocks noChangeAspect="1"/>
          </p:cNvPicPr>
          <p:nvPr/>
        </p:nvPicPr>
        <p:blipFill>
          <a:blip r:embed="rId6" cstate="print"/>
          <a:stretch>
            <a:fillRect/>
          </a:stretch>
        </p:blipFill>
        <p:spPr>
          <a:xfrm>
            <a:off x="3207147" y="3699767"/>
            <a:ext cx="2568465" cy="1761233"/>
          </a:xfrm>
          <a:prstGeom prst="rect">
            <a:avLst/>
          </a:prstGeom>
        </p:spPr>
      </p:pic>
      <p:pic>
        <p:nvPicPr>
          <p:cNvPr id="19" name="Picture 2"/>
          <p:cNvPicPr>
            <a:picLocks noChangeAspect="1" noChangeArrowheads="1"/>
          </p:cNvPicPr>
          <p:nvPr/>
        </p:nvPicPr>
        <p:blipFill>
          <a:blip r:embed="rId7" cstate="print"/>
          <a:srcRect/>
          <a:stretch>
            <a:fillRect/>
          </a:stretch>
        </p:blipFill>
        <p:spPr bwMode="auto">
          <a:xfrm>
            <a:off x="6029325" y="3695700"/>
            <a:ext cx="2480109" cy="1752600"/>
          </a:xfrm>
          <a:prstGeom prst="rect">
            <a:avLst/>
          </a:prstGeom>
          <a:noFill/>
          <a:ln w="9525">
            <a:noFill/>
            <a:miter lim="800000"/>
            <a:headEnd/>
            <a:tailEnd/>
          </a:ln>
          <a:effectLst/>
        </p:spPr>
      </p:pic>
      <p:pic>
        <p:nvPicPr>
          <p:cNvPr id="21" name="Рисунок 20" descr="3.jpg"/>
          <p:cNvPicPr>
            <a:picLocks noChangeAspect="1"/>
          </p:cNvPicPr>
          <p:nvPr/>
        </p:nvPicPr>
        <p:blipFill>
          <a:blip r:embed="rId8" cstate="print"/>
          <a:stretch>
            <a:fillRect/>
          </a:stretch>
        </p:blipFill>
        <p:spPr>
          <a:xfrm>
            <a:off x="1928887" y="5221709"/>
            <a:ext cx="2287626" cy="1445791"/>
          </a:xfrm>
          <a:prstGeom prst="rect">
            <a:avLst/>
          </a:prstGeom>
        </p:spPr>
      </p:pic>
      <p:pic>
        <p:nvPicPr>
          <p:cNvPr id="24" name="Picture 2" descr="C:\Users\20\Desktop\WhatsApp Image 2022-06-06 at 16.16.49.jpeg"/>
          <p:cNvPicPr>
            <a:picLocks noChangeAspect="1" noChangeArrowheads="1"/>
          </p:cNvPicPr>
          <p:nvPr/>
        </p:nvPicPr>
        <p:blipFill>
          <a:blip r:embed="rId9" cstate="print"/>
          <a:srcRect/>
          <a:stretch>
            <a:fillRect/>
          </a:stretch>
        </p:blipFill>
        <p:spPr bwMode="auto">
          <a:xfrm>
            <a:off x="8632825" y="3684042"/>
            <a:ext cx="1808989" cy="1726158"/>
          </a:xfrm>
          <a:prstGeom prst="rect">
            <a:avLst/>
          </a:prstGeom>
          <a:noFill/>
        </p:spPr>
      </p:pic>
      <p:pic>
        <p:nvPicPr>
          <p:cNvPr id="25" name="Рисунок 24" descr="красный черный.jpg"/>
          <p:cNvPicPr>
            <a:picLocks noChangeAspect="1"/>
          </p:cNvPicPr>
          <p:nvPr/>
        </p:nvPicPr>
        <p:blipFill>
          <a:blip r:embed="rId10" cstate="print"/>
          <a:stretch>
            <a:fillRect/>
          </a:stretch>
        </p:blipFill>
        <p:spPr>
          <a:xfrm>
            <a:off x="11430000" y="0"/>
            <a:ext cx="762000" cy="578739"/>
          </a:xfrm>
          <a:prstGeom prst="rect">
            <a:avLst/>
          </a:prstGeom>
        </p:spPr>
      </p:pic>
      <p:pic>
        <p:nvPicPr>
          <p:cNvPr id="18" name="Рисунок 17" descr="Без названия.png"/>
          <p:cNvPicPr>
            <a:picLocks noChangeAspect="1"/>
          </p:cNvPicPr>
          <p:nvPr/>
        </p:nvPicPr>
        <p:blipFill>
          <a:blip r:embed="rId11" cstate="print"/>
          <a:stretch>
            <a:fillRect/>
          </a:stretch>
        </p:blipFill>
        <p:spPr>
          <a:xfrm>
            <a:off x="0" y="0"/>
            <a:ext cx="600075" cy="60007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7" y="6291503"/>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27" name="Прямоугольник 26"/>
          <p:cNvSpPr/>
          <p:nvPr/>
        </p:nvSpPr>
        <p:spPr>
          <a:xfrm>
            <a:off x="2915302" y="669028"/>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1"/>
            <a:ext cx="9084775"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800" b="1" dirty="0" smtClean="0">
                <a:latin typeface="Times New Roman" panose="02020603050405020304" pitchFamily="18" charset="0"/>
                <a:cs typeface="Times New Roman" panose="02020603050405020304" pitchFamily="18" charset="0"/>
              </a:rPr>
              <a:t>СПП и ВА</a:t>
            </a:r>
          </a:p>
        </p:txBody>
      </p:sp>
      <p:sp>
        <p:nvSpPr>
          <p:cNvPr id="14" name="Прямоугольный треугольник 13"/>
          <p:cNvSpPr/>
          <p:nvPr/>
        </p:nvSpPr>
        <p:spPr>
          <a:xfrm>
            <a:off x="1642169"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87126" y="6115729"/>
            <a:ext cx="676275"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4410076" y="6596390"/>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5" name="Таблица 24"/>
          <p:cNvGraphicFramePr>
            <a:graphicFrameLocks noGrp="1"/>
          </p:cNvGraphicFramePr>
          <p:nvPr>
            <p:extLst>
              <p:ext uri="{D42A27DB-BD31-4B8C-83A1-F6EECF244321}">
                <p14:modId xmlns:p14="http://schemas.microsoft.com/office/powerpoint/2010/main" xmlns="" val="2638213737"/>
              </p:ext>
            </p:extLst>
          </p:nvPr>
        </p:nvGraphicFramePr>
        <p:xfrm>
          <a:off x="295277" y="657256"/>
          <a:ext cx="7381874" cy="6059826"/>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484220"/>
                <a:gridCol w="1377287"/>
                <a:gridCol w="656515"/>
                <a:gridCol w="570061"/>
                <a:gridCol w="691724"/>
                <a:gridCol w="652944"/>
                <a:gridCol w="642061"/>
                <a:gridCol w="679280"/>
                <a:gridCol w="731039"/>
                <a:gridCol w="896743"/>
              </a:tblGrid>
              <a:tr h="801276">
                <a:tc rowSpan="2">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rowSpan="2">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Обращения</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gridSpan="2">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Всего</a:t>
                      </a:r>
                      <a:r>
                        <a:rPr lang="ru-RU" sz="1400" b="1" baseline="0" dirty="0" smtClean="0">
                          <a:solidFill>
                            <a:schemeClr val="accent1">
                              <a:lumMod val="50000"/>
                            </a:schemeClr>
                          </a:solidFill>
                          <a:latin typeface="Times New Roman" panose="02020603050405020304" pitchFamily="18" charset="0"/>
                          <a:cs typeface="Times New Roman" panose="02020603050405020304" pitchFamily="18" charset="0"/>
                        </a:rPr>
                        <a:t> жалоб за </a:t>
                      </a:r>
                      <a:r>
                        <a:rPr lang="kk-KZ" sz="1400" b="1" baseline="0" dirty="0" smtClean="0">
                          <a:solidFill>
                            <a:schemeClr val="accent1">
                              <a:lumMod val="50000"/>
                            </a:schemeClr>
                          </a:solidFill>
                          <a:latin typeface="Times New Roman" panose="02020603050405020304" pitchFamily="18" charset="0"/>
                          <a:cs typeface="Times New Roman" panose="02020603050405020304" pitchFamily="18" charset="0"/>
                        </a:rPr>
                        <a:t>12 </a:t>
                      </a:r>
                      <a:r>
                        <a:rPr lang="ru-RU" sz="1400" b="1" baseline="0" dirty="0" smtClean="0">
                          <a:solidFill>
                            <a:schemeClr val="accent1">
                              <a:lumMod val="50000"/>
                            </a:schemeClr>
                          </a:solidFill>
                          <a:latin typeface="Times New Roman" panose="02020603050405020304" pitchFamily="18" charset="0"/>
                          <a:cs typeface="Times New Roman" panose="02020603050405020304" pitchFamily="18" charset="0"/>
                        </a:rPr>
                        <a:t>месяцев</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gridSpan="2">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Благодарности</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gridSpan="2">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Обоснован-</a:t>
                      </a:r>
                      <a:r>
                        <a:rPr lang="ru-RU" sz="1400" b="1" dirty="0" err="1" smtClean="0">
                          <a:solidFill>
                            <a:schemeClr val="accent1">
                              <a:lumMod val="50000"/>
                            </a:schemeClr>
                          </a:solidFill>
                          <a:latin typeface="Times New Roman" panose="02020603050405020304" pitchFamily="18" charset="0"/>
                          <a:cs typeface="Times New Roman" panose="02020603050405020304" pitchFamily="18" charset="0"/>
                        </a:rPr>
                        <a:t>ные</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gridSpan="2">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Частично-</a:t>
                      </a:r>
                      <a:r>
                        <a:rPr lang="ru-RU" sz="1400" b="1" baseline="0" dirty="0" smtClean="0">
                          <a:solidFill>
                            <a:schemeClr val="accent1">
                              <a:lumMod val="50000"/>
                            </a:schemeClr>
                          </a:solidFill>
                          <a:latin typeface="Times New Roman" panose="02020603050405020304" pitchFamily="18" charset="0"/>
                          <a:cs typeface="Times New Roman" panose="02020603050405020304" pitchFamily="18" charset="0"/>
                        </a:rPr>
                        <a:t> обоснованные</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r>
              <a:tr h="420699">
                <a:tc vMerge="1">
                  <a:txBody>
                    <a:bodyPr/>
                    <a:lstStyle/>
                    <a:p>
                      <a:endParaRPr lang="ru-RU" dirty="0"/>
                    </a:p>
                  </a:txBody>
                  <a:tcPr>
                    <a:lnT w="12700" cap="flat" cmpd="sng" algn="ctr">
                      <a:solidFill>
                        <a:schemeClr val="tx1"/>
                      </a:solidFill>
                      <a:prstDash val="solid"/>
                      <a:round/>
                      <a:headEnd type="none" w="med" len="med"/>
                      <a:tailEnd type="none" w="med" len="med"/>
                    </a:lnT>
                  </a:tcPr>
                </a:tc>
                <a:tc vMerge="1">
                  <a:txBody>
                    <a:bodyPr/>
                    <a:lstStyle/>
                    <a:p>
                      <a:endParaRPr lang="ru-RU" dirty="0"/>
                    </a:p>
                  </a:txBody>
                  <a:tcPr>
                    <a:lnT w="12700" cap="flat" cmpd="sng" algn="ctr">
                      <a:solidFill>
                        <a:schemeClr val="tx1"/>
                      </a:solidFill>
                      <a:prstDash val="solid"/>
                      <a:round/>
                      <a:headEnd type="none" w="med" len="med"/>
                      <a:tailEnd type="none" w="med" len="med"/>
                    </a:lnT>
                  </a:tcPr>
                </a:tc>
                <a:tc>
                  <a:txBody>
                    <a:bodyPr/>
                    <a:lstStyle/>
                    <a:p>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2022</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2023</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2022</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2023</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2022</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2023</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2022</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2023</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r>
              <a:tr h="563861">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AIKEY FMS CRM</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29</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33</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55</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326445">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2.</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СМП(103)</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22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563861">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3.</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Call-</a:t>
                      </a: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центр (109)</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73</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46</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36</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326445">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4.</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ДККМФД</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3</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7</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kk-KZ" sz="1200" smtClean="0">
                          <a:solidFill>
                            <a:schemeClr val="accent1">
                              <a:lumMod val="50000"/>
                            </a:schemeClr>
                          </a:solidFill>
                          <a:latin typeface="Times New Roman" panose="02020603050405020304" pitchFamily="18" charset="0"/>
                          <a:cs typeface="Times New Roman" panose="02020603050405020304" pitchFamily="18" charset="0"/>
                        </a:rPr>
                        <a:t>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326445">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5.</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УЗ</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6</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2</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326445">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6.</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Е-</a:t>
                      </a:r>
                      <a:r>
                        <a:rPr lang="ru-RU" sz="1400" b="1" dirty="0" err="1" smtClean="0">
                          <a:solidFill>
                            <a:schemeClr val="accent1">
                              <a:lumMod val="50000"/>
                            </a:schemeClr>
                          </a:solidFill>
                          <a:latin typeface="Times New Roman" panose="02020603050405020304" pitchFamily="18" charset="0"/>
                          <a:cs typeface="Times New Roman" panose="02020603050405020304" pitchFamily="18" charset="0"/>
                        </a:rPr>
                        <a:t>өтініш</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5</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5</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563861">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7.</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СПП</a:t>
                      </a:r>
                      <a:r>
                        <a:rPr lang="ru-RU" sz="1400" b="1" baseline="0" dirty="0" smtClean="0">
                          <a:solidFill>
                            <a:schemeClr val="accent1">
                              <a:lumMod val="50000"/>
                            </a:schemeClr>
                          </a:solidFill>
                          <a:latin typeface="Times New Roman" panose="02020603050405020304" pitchFamily="18" charset="0"/>
                          <a:cs typeface="Times New Roman" panose="02020603050405020304" pitchFamily="18" charset="0"/>
                        </a:rPr>
                        <a:t> и ВА больниц</a:t>
                      </a:r>
                      <a:endParaRPr lang="ru-RU" sz="1400" b="1" baseline="0" dirty="0">
                        <a:solidFill>
                          <a:schemeClr val="accent1">
                            <a:lumMod val="50000"/>
                          </a:schemeClr>
                        </a:solidFill>
                        <a:latin typeface="Times New Roman" panose="02020603050405020304" pitchFamily="18" charset="0"/>
                        <a:cs typeface="Times New Roman" panose="02020603050405020304" pitchFamily="18" charset="0"/>
                      </a:endParaRPr>
                    </a:p>
                    <a:p>
                      <a:r>
                        <a:rPr lang="ru-RU" sz="1400" b="1" baseline="0" dirty="0" smtClean="0">
                          <a:solidFill>
                            <a:schemeClr val="accent1">
                              <a:lumMod val="50000"/>
                            </a:schemeClr>
                          </a:solidFill>
                          <a:latin typeface="Times New Roman" panose="02020603050405020304" pitchFamily="18" charset="0"/>
                          <a:cs typeface="Times New Roman" panose="02020603050405020304" pitchFamily="18" charset="0"/>
                        </a:rPr>
                        <a:t>8. </a:t>
                      </a:r>
                      <a:r>
                        <a:rPr lang="ru-RU" sz="1400" b="1" baseline="0" dirty="0" err="1" smtClean="0">
                          <a:solidFill>
                            <a:schemeClr val="accent1">
                              <a:lumMod val="50000"/>
                            </a:schemeClr>
                          </a:solidFill>
                          <a:latin typeface="Times New Roman" panose="02020603050405020304" pitchFamily="18" charset="0"/>
                          <a:cs typeface="Times New Roman" panose="02020603050405020304" pitchFamily="18" charset="0"/>
                        </a:rPr>
                        <a:t>Блог</a:t>
                      </a:r>
                      <a:r>
                        <a:rPr lang="ru-RU" sz="1400" b="1" baseline="0" dirty="0" smtClean="0">
                          <a:solidFill>
                            <a:schemeClr val="accent1">
                              <a:lumMod val="50000"/>
                            </a:schemeClr>
                          </a:solidFill>
                          <a:latin typeface="Times New Roman" panose="02020603050405020304" pitchFamily="18" charset="0"/>
                          <a:cs typeface="Times New Roman" panose="02020603050405020304" pitchFamily="18" charset="0"/>
                        </a:rPr>
                        <a:t> МЗ 2</a:t>
                      </a:r>
                      <a:endParaRPr lang="en-US" sz="1400" b="1" baseline="0" dirty="0" smtClean="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49</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50</a:t>
                      </a:r>
                      <a:endParaRPr lang="ru-RU" sz="1200" dirty="0" smtClean="0">
                        <a:solidFill>
                          <a:schemeClr val="accent1">
                            <a:lumMod val="50000"/>
                          </a:schemeClr>
                        </a:solidFill>
                        <a:latin typeface="Times New Roman" panose="02020603050405020304" pitchFamily="18" charset="0"/>
                        <a:cs typeface="Times New Roman" panose="02020603050405020304" pitchFamily="18" charset="0"/>
                      </a:endParaRPr>
                    </a:p>
                    <a:p>
                      <a:endParaRPr lang="ru-RU" sz="1200" dirty="0" smtClean="0">
                        <a:solidFill>
                          <a:schemeClr val="accent1">
                            <a:lumMod val="50000"/>
                          </a:schemeClr>
                        </a:solidFill>
                        <a:latin typeface="Times New Roman" panose="02020603050405020304" pitchFamily="18" charset="0"/>
                        <a:cs typeface="Times New Roman" panose="02020603050405020304" pitchFamily="18" charset="0"/>
                      </a:endParaRPr>
                    </a:p>
                    <a:p>
                      <a:endParaRPr lang="ru-RU" sz="1200" dirty="0" smtClean="0">
                        <a:solidFill>
                          <a:schemeClr val="accent1">
                            <a:lumMod val="50000"/>
                          </a:schemeClr>
                        </a:solidFill>
                        <a:latin typeface="Times New Roman" panose="02020603050405020304" pitchFamily="18" charset="0"/>
                        <a:cs typeface="Times New Roman" panose="02020603050405020304" pitchFamily="18" charset="0"/>
                      </a:endParaRPr>
                    </a:p>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4</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a:t>
                      </a:r>
                      <a:endParaRPr lang="ru-RU" sz="120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kk-KZ" sz="1200" dirty="0" smtClean="0">
                          <a:solidFill>
                            <a:schemeClr val="tx1"/>
                          </a:solidFill>
                          <a:latin typeface="Times New Roman" panose="02020603050405020304" pitchFamily="18" charset="0"/>
                          <a:cs typeface="Times New Roman" panose="02020603050405020304" pitchFamily="18" charset="0"/>
                        </a:rPr>
                        <a:t>161</a:t>
                      </a:r>
                      <a:endParaRPr lang="ru-RU" sz="1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453667">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8.</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Всего жалоб</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167</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175</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563861">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9.</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b="1" dirty="0" err="1" smtClean="0">
                          <a:solidFill>
                            <a:schemeClr val="accent1">
                              <a:lumMod val="50000"/>
                            </a:schemeClr>
                          </a:solidFill>
                          <a:latin typeface="Times New Roman" panose="02020603050405020304" pitchFamily="18" charset="0"/>
                          <a:cs typeface="Times New Roman" panose="02020603050405020304" pitchFamily="18" charset="0"/>
                        </a:rPr>
                        <a:t>Благодар-ности</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62</a:t>
                      </a:r>
                      <a:endParaRPr lang="ru-RU" sz="1200" dirty="0" smtClean="0">
                        <a:solidFill>
                          <a:schemeClr val="accent1">
                            <a:lumMod val="50000"/>
                          </a:schemeClr>
                        </a:solidFill>
                        <a:latin typeface="Times New Roman" panose="02020603050405020304" pitchFamily="18" charset="0"/>
                        <a:cs typeface="Times New Roman" panose="02020603050405020304" pitchFamily="18" charset="0"/>
                      </a:endParaRPr>
                    </a:p>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kk-KZ" sz="1200" dirty="0" smtClean="0">
                          <a:solidFill>
                            <a:schemeClr val="accent1">
                              <a:lumMod val="50000"/>
                            </a:schemeClr>
                          </a:solidFill>
                          <a:latin typeface="Times New Roman" panose="02020603050405020304" pitchFamily="18" charset="0"/>
                          <a:cs typeface="Times New Roman" panose="02020603050405020304" pitchFamily="18" charset="0"/>
                        </a:rPr>
                        <a:t>264</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l"/>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r h="563861">
                <a:tc>
                  <a:txBody>
                    <a:bodyPr/>
                    <a:lstStyle/>
                    <a:p>
                      <a:endParaRPr lang="ru-RU" sz="1400" dirty="0">
                        <a:solidFill>
                          <a:schemeClr val="accent1">
                            <a:lumMod val="50000"/>
                          </a:schemeClr>
                        </a:solidFill>
                      </a:endParaRPr>
                    </a:p>
                  </a:txBody>
                  <a:tcPr>
                    <a:solidFill>
                      <a:schemeClr val="bg1"/>
                    </a:solidFill>
                  </a:tcPr>
                </a:tc>
                <a:tc>
                  <a:txBody>
                    <a:bodyPr/>
                    <a:lstStyle/>
                    <a:p>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Всего обращений</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229</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439</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400" dirty="0">
                        <a:solidFill>
                          <a:schemeClr val="accent1">
                            <a:lumMod val="50000"/>
                          </a:schemeClr>
                        </a:solidFill>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endParaRPr lang="ru-RU" sz="1400" dirty="0">
                        <a:solidFill>
                          <a:srgbClr val="FF0000"/>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ru-RU" sz="1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tr>
            </a:tbl>
          </a:graphicData>
        </a:graphic>
      </p:graphicFrame>
      <p:sp>
        <p:nvSpPr>
          <p:cNvPr id="26" name="Прямоугольник 25"/>
          <p:cNvSpPr/>
          <p:nvPr/>
        </p:nvSpPr>
        <p:spPr>
          <a:xfrm>
            <a:off x="7996736" y="1159066"/>
            <a:ext cx="3302757" cy="4026088"/>
          </a:xfrm>
          <a:prstGeom prst="rect">
            <a:avLst/>
          </a:prstGeom>
          <a:solidFill>
            <a:schemeClr val="bg1"/>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Для улучшения качества оказываемых медицинских услуг , с целью снижения жалоб населения, удовлетворенности пациентов и их законных представителей  качеством оказываемой медицинской помощи приказом главного врача  № 243-н/</a:t>
            </a:r>
            <a:r>
              <a:rPr lang="kk-KZ" sz="1400" dirty="0" smtClean="0">
                <a:solidFill>
                  <a:schemeClr val="accent1">
                    <a:lumMod val="50000"/>
                  </a:schemeClr>
                </a:solidFill>
                <a:latin typeface="Times New Roman" panose="02020603050405020304" pitchFamily="18" charset="0"/>
                <a:cs typeface="Times New Roman" panose="02020603050405020304" pitchFamily="18" charset="0"/>
              </a:rPr>
              <a:t>қ </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от 01.08.2023 г. создано структурное подразделение СПП и ВА с </a:t>
            </a:r>
            <a:r>
              <a:rPr lang="en-US" sz="1400" dirty="0" smtClean="0">
                <a:solidFill>
                  <a:schemeClr val="accent1">
                    <a:lumMod val="50000"/>
                  </a:schemeClr>
                </a:solidFill>
                <a:latin typeface="Times New Roman" panose="02020603050405020304" pitchFamily="18" charset="0"/>
                <a:cs typeface="Times New Roman" panose="02020603050405020304" pitchFamily="18" charset="0"/>
              </a:rPr>
              <a:t> Call-</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центром. </a:t>
            </a:r>
            <a:r>
              <a:rPr lang="en-US" sz="1400" dirty="0">
                <a:solidFill>
                  <a:schemeClr val="accent1">
                    <a:lumMod val="50000"/>
                  </a:schemeClr>
                </a:solidFill>
                <a:latin typeface="Times New Roman" panose="02020603050405020304" pitchFamily="18" charset="0"/>
                <a:cs typeface="Times New Roman" panose="02020603050405020304" pitchFamily="18" charset="0"/>
              </a:rPr>
              <a:t>Call-</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центр работает 24/7.</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8" name="Рисунок 27" descr="колл центр .jpg"/>
          <p:cNvPicPr>
            <a:picLocks noChangeAspect="1"/>
          </p:cNvPicPr>
          <p:nvPr/>
        </p:nvPicPr>
        <p:blipFill>
          <a:blip r:embed="rId3" cstate="print"/>
          <a:stretch>
            <a:fillRect/>
          </a:stretch>
        </p:blipFill>
        <p:spPr>
          <a:xfrm>
            <a:off x="8486776" y="4495799"/>
            <a:ext cx="2687505" cy="1714964"/>
          </a:xfrm>
          <a:prstGeom prst="rect">
            <a:avLst/>
          </a:prstGeom>
        </p:spPr>
      </p:pic>
      <p:pic>
        <p:nvPicPr>
          <p:cNvPr id="15" name="Рисунок 14" descr="красный черный.jpg"/>
          <p:cNvPicPr>
            <a:picLocks noChangeAspect="1"/>
          </p:cNvPicPr>
          <p:nvPr/>
        </p:nvPicPr>
        <p:blipFill>
          <a:blip r:embed="rId4" cstate="print"/>
          <a:stretch>
            <a:fillRect/>
          </a:stretch>
        </p:blipFill>
        <p:spPr>
          <a:xfrm>
            <a:off x="11372850" y="0"/>
            <a:ext cx="819150" cy="616839"/>
          </a:xfrm>
          <a:prstGeom prst="rect">
            <a:avLst/>
          </a:prstGeom>
        </p:spPr>
      </p:pic>
      <p:pic>
        <p:nvPicPr>
          <p:cNvPr id="17" name="Рисунок 16" descr="Без названия.png"/>
          <p:cNvPicPr>
            <a:picLocks noChangeAspect="1"/>
          </p:cNvPicPr>
          <p:nvPr/>
        </p:nvPicPr>
        <p:blipFill>
          <a:blip r:embed="rId5" cstate="print"/>
          <a:stretch>
            <a:fillRect/>
          </a:stretch>
        </p:blipFill>
        <p:spPr>
          <a:xfrm>
            <a:off x="0" y="0"/>
            <a:ext cx="685800" cy="54292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3600" b="1" i="1" dirty="0" smtClean="0"/>
              <a:t> </a:t>
            </a:r>
            <a:r>
              <a:rPr lang="kk-KZ" sz="2800" b="1" dirty="0" smtClean="0">
                <a:solidFill>
                  <a:schemeClr val="bg1"/>
                </a:solidFill>
                <a:latin typeface="Times New Roman" pitchFamily="18" charset="0"/>
                <a:cs typeface="Times New Roman" pitchFamily="18" charset="0"/>
              </a:rPr>
              <a:t>О телемедицине </a:t>
            </a:r>
            <a:endParaRPr lang="ru-RU" sz="2800" b="1" dirty="0" smtClean="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53801" y="62300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3" name="Прямоугольник 12"/>
          <p:cNvSpPr/>
          <p:nvPr/>
        </p:nvSpPr>
        <p:spPr>
          <a:xfrm>
            <a:off x="352425" y="956608"/>
            <a:ext cx="4333875" cy="4278094"/>
          </a:xfrm>
          <a:prstGeom prst="rect">
            <a:avLst/>
          </a:prstGeom>
        </p:spPr>
        <p:txBody>
          <a:bodyPr wrap="square">
            <a:spAutoFit/>
          </a:bodyPr>
          <a:lstStyle/>
          <a:p>
            <a:r>
              <a:rPr lang="ru-RU" dirty="0" smtClean="0">
                <a:latin typeface="Times New Roman" pitchFamily="18" charset="0"/>
                <a:cs typeface="Times New Roman" pitchFamily="18" charset="0"/>
              </a:rPr>
              <a:t>С 18.10.2021 года приказом Управления здравоохранения в целях организации дистанционных медицинских услуг, повышения доступности и качества медицинской помощи, оказываемой детям, за счет собственных средств организации, был открыт кабинет </a:t>
            </a:r>
            <a:r>
              <a:rPr lang="ru-RU" dirty="0" err="1" smtClean="0">
                <a:latin typeface="Times New Roman" pitchFamily="18" charset="0"/>
                <a:cs typeface="Times New Roman" pitchFamily="18" charset="0"/>
              </a:rPr>
              <a:t>телемедицины</a:t>
            </a:r>
            <a:r>
              <a:rPr lang="ru-RU"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Всего за 12 месяцев 2023 года проведены 106 </a:t>
            </a:r>
            <a:r>
              <a:rPr lang="ru-RU" sz="1600" dirty="0" err="1" smtClean="0">
                <a:latin typeface="Times New Roman" pitchFamily="18" charset="0"/>
                <a:cs typeface="Times New Roman" pitchFamily="18" charset="0"/>
              </a:rPr>
              <a:t>телемедицинских</a:t>
            </a:r>
            <a:r>
              <a:rPr lang="ru-RU" sz="1600" dirty="0" smtClean="0">
                <a:latin typeface="Times New Roman" pitchFamily="18" charset="0"/>
                <a:cs typeface="Times New Roman" pitchFamily="18" charset="0"/>
              </a:rPr>
              <a:t> консультаций (2022-111) с НЦП и ДХ 71 (2022-50) , НЦН 1 и КФ ЮМС 34 (2022-61)  со следующими  специалистами: хирургом, нейрохирургом, неврологом, гастроэнтерологом, кардиологом, </a:t>
            </a:r>
            <a:r>
              <a:rPr lang="ru-RU" sz="1600" dirty="0" err="1" smtClean="0">
                <a:latin typeface="Times New Roman" pitchFamily="18" charset="0"/>
                <a:cs typeface="Times New Roman" pitchFamily="18" charset="0"/>
              </a:rPr>
              <a:t>неонатологом</a:t>
            </a:r>
            <a:r>
              <a:rPr lang="ru-RU" sz="1600" dirty="0" smtClean="0">
                <a:latin typeface="Times New Roman" pitchFamily="18" charset="0"/>
                <a:cs typeface="Times New Roman" pitchFamily="18" charset="0"/>
              </a:rPr>
              <a:t>, нефрологом, пульмонологом, онкологом, педиатром и реаниматологами..</a:t>
            </a:r>
          </a:p>
        </p:txBody>
      </p:sp>
      <p:pic>
        <p:nvPicPr>
          <p:cNvPr id="17" name="Picture 4" descr="about_umc"/>
          <p:cNvPicPr>
            <a:picLocks noChangeAspect="1" noChangeArrowheads="1"/>
          </p:cNvPicPr>
          <p:nvPr/>
        </p:nvPicPr>
        <p:blipFill>
          <a:blip r:embed="rId3" cstate="print"/>
          <a:srcRect/>
          <a:stretch>
            <a:fillRect/>
          </a:stretch>
        </p:blipFill>
        <p:spPr bwMode="auto">
          <a:xfrm>
            <a:off x="942975" y="5215483"/>
            <a:ext cx="3913262" cy="1296144"/>
          </a:xfrm>
          <a:prstGeom prst="rect">
            <a:avLst/>
          </a:prstGeom>
          <a:noFill/>
        </p:spPr>
      </p:pic>
      <p:pic>
        <p:nvPicPr>
          <p:cNvPr id="19" name="Picture 2" descr="C:\Users\20\Desktop\8e759436-de3c-4026-a391-c17b80c44c83.jpg"/>
          <p:cNvPicPr>
            <a:picLocks noChangeAspect="1" noChangeArrowheads="1"/>
          </p:cNvPicPr>
          <p:nvPr/>
        </p:nvPicPr>
        <p:blipFill>
          <a:blip r:embed="rId4" cstate="print"/>
          <a:srcRect/>
          <a:stretch>
            <a:fillRect/>
          </a:stretch>
        </p:blipFill>
        <p:spPr bwMode="auto">
          <a:xfrm>
            <a:off x="4162425" y="1862683"/>
            <a:ext cx="2486025" cy="1419511"/>
          </a:xfrm>
          <a:prstGeom prst="rect">
            <a:avLst/>
          </a:prstGeom>
          <a:noFill/>
        </p:spPr>
      </p:pic>
      <p:pic>
        <p:nvPicPr>
          <p:cNvPr id="2" name="Picture 2"/>
          <p:cNvPicPr>
            <a:picLocks noChangeAspect="1" noChangeArrowheads="1"/>
          </p:cNvPicPr>
          <p:nvPr/>
        </p:nvPicPr>
        <p:blipFill>
          <a:blip r:embed="rId5" cstate="print"/>
          <a:srcRect/>
          <a:stretch>
            <a:fillRect/>
          </a:stretch>
        </p:blipFill>
        <p:spPr bwMode="auto">
          <a:xfrm>
            <a:off x="7154863" y="736600"/>
            <a:ext cx="4410075" cy="5715000"/>
          </a:xfrm>
          <a:prstGeom prst="rect">
            <a:avLst/>
          </a:prstGeom>
          <a:noFill/>
          <a:ln w="9525">
            <a:noFill/>
            <a:miter lim="800000"/>
            <a:headEnd/>
            <a:tailEnd/>
          </a:ln>
        </p:spPr>
      </p:pic>
      <p:pic>
        <p:nvPicPr>
          <p:cNvPr id="15" name="Рисунок 14" descr="красный черный.jpg"/>
          <p:cNvPicPr>
            <a:picLocks noChangeAspect="1"/>
          </p:cNvPicPr>
          <p:nvPr/>
        </p:nvPicPr>
        <p:blipFill>
          <a:blip r:embed="rId6" cstate="print"/>
          <a:stretch>
            <a:fillRect/>
          </a:stretch>
        </p:blipFill>
        <p:spPr>
          <a:xfrm>
            <a:off x="11334750" y="0"/>
            <a:ext cx="857250" cy="581025"/>
          </a:xfrm>
          <a:prstGeom prst="rect">
            <a:avLst/>
          </a:prstGeom>
        </p:spPr>
      </p:pic>
      <p:pic>
        <p:nvPicPr>
          <p:cNvPr id="18" name="Рисунок 17" descr="Без названия.png"/>
          <p:cNvPicPr>
            <a:picLocks noChangeAspect="1"/>
          </p:cNvPicPr>
          <p:nvPr/>
        </p:nvPicPr>
        <p:blipFill>
          <a:blip r:embed="rId7" cstate="print"/>
          <a:stretch>
            <a:fillRect/>
          </a:stretch>
        </p:blipFill>
        <p:spPr>
          <a:xfrm>
            <a:off x="0" y="0"/>
            <a:ext cx="600075" cy="60007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600" b="1" dirty="0" smtClean="0">
                <a:latin typeface="Times New Roman" pitchFamily="18" charset="0"/>
                <a:cs typeface="Times New Roman" pitchFamily="18" charset="0"/>
              </a:rPr>
              <a:t>Бюро госпитализации  </a:t>
            </a:r>
            <a:endParaRPr lang="ru-RU" sz="3600"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72851" y="61824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5" name="Содержимое 4"/>
          <p:cNvGraphicFramePr>
            <a:graphicFrameLocks noGrp="1"/>
          </p:cNvGraphicFramePr>
          <p:nvPr>
            <p:ph sz="half" idx="1"/>
          </p:nvPr>
        </p:nvGraphicFramePr>
        <p:xfrm>
          <a:off x="542603" y="645071"/>
          <a:ext cx="5143822" cy="5722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Схема 25"/>
          <p:cNvGraphicFramePr/>
          <p:nvPr/>
        </p:nvGraphicFramePr>
        <p:xfrm>
          <a:off x="6528817" y="613073"/>
          <a:ext cx="4464496" cy="6048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Рисунок 11" descr="красный черный.jpg"/>
          <p:cNvPicPr>
            <a:picLocks noChangeAspect="1"/>
          </p:cNvPicPr>
          <p:nvPr/>
        </p:nvPicPr>
        <p:blipFill>
          <a:blip r:embed="rId13" cstate="print"/>
          <a:stretch>
            <a:fillRect/>
          </a:stretch>
        </p:blipFill>
        <p:spPr>
          <a:xfrm>
            <a:off x="11468100" y="0"/>
            <a:ext cx="723900" cy="559689"/>
          </a:xfrm>
          <a:prstGeom prst="rect">
            <a:avLst/>
          </a:prstGeom>
        </p:spPr>
      </p:pic>
      <p:pic>
        <p:nvPicPr>
          <p:cNvPr id="13" name="Рисунок 12" descr="Без названия.png"/>
          <p:cNvPicPr>
            <a:picLocks noChangeAspect="1"/>
          </p:cNvPicPr>
          <p:nvPr/>
        </p:nvPicPr>
        <p:blipFill>
          <a:blip r:embed="rId14" cstate="print"/>
          <a:stretch>
            <a:fillRect/>
          </a:stretch>
        </p:blipFill>
        <p:spPr>
          <a:xfrm>
            <a:off x="0" y="0"/>
            <a:ext cx="571500" cy="57150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21" name="Рисунок 20" descr="0c28e411-edb3-4ddf-928a-bb13846ef607.jpg"/>
          <p:cNvPicPr>
            <a:picLocks noChangeAspect="1"/>
          </p:cNvPicPr>
          <p:nvPr/>
        </p:nvPicPr>
        <p:blipFill>
          <a:blip r:embed="rId3" cstate="print"/>
          <a:stretch>
            <a:fillRect/>
          </a:stretch>
        </p:blipFill>
        <p:spPr>
          <a:xfrm>
            <a:off x="9825955" y="4221088"/>
            <a:ext cx="1728192" cy="2376264"/>
          </a:xfrm>
          <a:prstGeom prst="rect">
            <a:avLst/>
          </a:prstGeom>
          <a:ln>
            <a:noFill/>
          </a:ln>
          <a:effectLst>
            <a:outerShdw blurRad="190500" algn="tl" rotWithShape="0">
              <a:srgbClr val="000000">
                <a:alpha val="70000"/>
              </a:srgbClr>
            </a:outerShdw>
          </a:effectLst>
        </p:spPr>
      </p:pic>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200" b="1" dirty="0" smtClean="0">
                <a:latin typeface="Times New Roman" pitchFamily="18" charset="0"/>
                <a:cs typeface="Times New Roman" pitchFamily="18" charset="0"/>
              </a:rPr>
              <a:t>Информационно-разъяснительная работа среди населения проводится через социальные сети и официальный сайт больницы</a:t>
            </a:r>
            <a:endParaRPr lang="ru-RU" sz="3600"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96651" y="616335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28</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xmlns="" val="3230166668"/>
              </p:ext>
            </p:extLst>
          </p:nvPr>
        </p:nvGraphicFramePr>
        <p:xfrm>
          <a:off x="395536" y="1052736"/>
          <a:ext cx="3096345" cy="2706047"/>
        </p:xfrm>
        <a:graphic>
          <a:graphicData uri="http://schemas.openxmlformats.org/drawingml/2006/table">
            <a:tbl>
              <a:tblPr firstRow="1" bandRow="1">
                <a:tableStyleId>{5C22544A-7EE6-4342-B048-85BDC9FD1C3A}</a:tableStyleId>
              </a:tblPr>
              <a:tblGrid>
                <a:gridCol w="1152128"/>
                <a:gridCol w="912102"/>
                <a:gridCol w="1032115"/>
              </a:tblGrid>
              <a:tr h="252028">
                <a:tc>
                  <a:txBody>
                    <a:bodyPr/>
                    <a:lstStyle/>
                    <a:p>
                      <a:endParaRPr lang="ru-RU" sz="1200" b="1" dirty="0">
                        <a:solidFill>
                          <a:schemeClr val="tx1"/>
                        </a:solidFill>
                      </a:endParaRPr>
                    </a:p>
                  </a:txBody>
                  <a:tcPr/>
                </a:tc>
                <a:tc>
                  <a:txBody>
                    <a:bodyPr/>
                    <a:lstStyle/>
                    <a:p>
                      <a:r>
                        <a:rPr lang="en-US" sz="1200" b="1" dirty="0" err="1" smtClean="0">
                          <a:solidFill>
                            <a:schemeClr val="tx1"/>
                          </a:solidFill>
                          <a:latin typeface="Times New Roman" pitchFamily="18" charset="0"/>
                          <a:cs typeface="Times New Roman" pitchFamily="18" charset="0"/>
                        </a:rPr>
                        <a:t>Instagram</a:t>
                      </a:r>
                      <a:endParaRPr lang="ru-RU" sz="1200" b="1" dirty="0">
                        <a:solidFill>
                          <a:schemeClr val="tx1"/>
                        </a:solidFill>
                        <a:latin typeface="Times New Roman" pitchFamily="18" charset="0"/>
                        <a:cs typeface="Times New Roman" pitchFamily="18" charset="0"/>
                      </a:endParaRPr>
                    </a:p>
                  </a:txBody>
                  <a:tcPr/>
                </a:tc>
                <a:tc>
                  <a:txBody>
                    <a:bodyPr/>
                    <a:lstStyle/>
                    <a:p>
                      <a:r>
                        <a:rPr lang="en-US" sz="1200" b="1" dirty="0" err="1" smtClean="0">
                          <a:solidFill>
                            <a:schemeClr val="tx1"/>
                          </a:solidFill>
                          <a:latin typeface="Times New Roman" pitchFamily="18" charset="0"/>
                          <a:cs typeface="Times New Roman" pitchFamily="18" charset="0"/>
                        </a:rPr>
                        <a:t>Facebook</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Подписчики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2338</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en-US" sz="1200" b="1" dirty="0" smtClean="0">
                          <a:solidFill>
                            <a:schemeClr val="tx1"/>
                          </a:solidFill>
                          <a:latin typeface="Times New Roman" pitchFamily="18" charset="0"/>
                          <a:cs typeface="Times New Roman" pitchFamily="18" charset="0"/>
                        </a:rPr>
                        <a:t>4</a:t>
                      </a:r>
                      <a:r>
                        <a:rPr lang="ru-RU" sz="1200" b="1" dirty="0" smtClean="0">
                          <a:solidFill>
                            <a:schemeClr val="tx1"/>
                          </a:solidFill>
                          <a:latin typeface="Times New Roman" pitchFamily="18" charset="0"/>
                          <a:cs typeface="Times New Roman" pitchFamily="18" charset="0"/>
                        </a:rPr>
                        <a:t>734</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Публикации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509</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650</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Показ</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10536</a:t>
                      </a:r>
                    </a:p>
                  </a:txBody>
                  <a:tcPr/>
                </a:tc>
                <a:tc>
                  <a:txBody>
                    <a:bodyPr/>
                    <a:lstStyle/>
                    <a:p>
                      <a:pPr algn="ctr"/>
                      <a:r>
                        <a:rPr lang="kk-KZ" sz="1200" b="1" dirty="0" smtClean="0">
                          <a:solidFill>
                            <a:schemeClr val="tx1"/>
                          </a:solidFill>
                          <a:latin typeface="Times New Roman" pitchFamily="18" charset="0"/>
                          <a:cs typeface="Times New Roman" pitchFamily="18" charset="0"/>
                        </a:rPr>
                        <a:t>11586</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Охват</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35874</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35123</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Отметка нравится</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6974</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6579</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Комментарии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5982</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6003</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Видео просмотры</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13654</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14568</a:t>
                      </a:r>
                      <a:endParaRPr lang="ru-RU" sz="1200" b="1" dirty="0">
                        <a:solidFill>
                          <a:schemeClr val="tx1"/>
                        </a:solidFill>
                        <a:latin typeface="Times New Roman" pitchFamily="18" charset="0"/>
                        <a:cs typeface="Times New Roman" pitchFamily="18" charset="0"/>
                      </a:endParaRPr>
                    </a:p>
                  </a:txBody>
                  <a:tcPr/>
                </a:tc>
              </a:tr>
            </a:tbl>
          </a:graphicData>
        </a:graphic>
      </p:graphicFrame>
      <p:graphicFrame>
        <p:nvGraphicFramePr>
          <p:cNvPr id="15" name="Диаграмма 14"/>
          <p:cNvGraphicFramePr/>
          <p:nvPr/>
        </p:nvGraphicFramePr>
        <p:xfrm>
          <a:off x="3851920" y="1052736"/>
          <a:ext cx="7349480" cy="2952328"/>
        </p:xfrm>
        <a:graphic>
          <a:graphicData uri="http://schemas.openxmlformats.org/drawingml/2006/chart">
            <c:chart xmlns:c="http://schemas.openxmlformats.org/drawingml/2006/chart" xmlns:r="http://schemas.openxmlformats.org/officeDocument/2006/relationships" r:id="rId4"/>
          </a:graphicData>
        </a:graphic>
      </p:graphicFrame>
      <p:pic>
        <p:nvPicPr>
          <p:cNvPr id="17" name="Picture 1" descr="C:\Users\20\Downloads\22dd71b6-9f24-453c-9e76-b1c39735bbf5.jpg"/>
          <p:cNvPicPr>
            <a:picLocks noChangeAspect="1" noChangeArrowheads="1"/>
          </p:cNvPicPr>
          <p:nvPr/>
        </p:nvPicPr>
        <p:blipFill>
          <a:blip r:embed="rId5" cstate="print"/>
          <a:srcRect/>
          <a:stretch>
            <a:fillRect/>
          </a:stretch>
        </p:blipFill>
        <p:spPr bwMode="auto">
          <a:xfrm>
            <a:off x="843211" y="4234805"/>
            <a:ext cx="1944216" cy="2376264"/>
          </a:xfrm>
          <a:prstGeom prst="rect">
            <a:avLst/>
          </a:prstGeom>
          <a:noFill/>
        </p:spPr>
      </p:pic>
      <p:pic>
        <p:nvPicPr>
          <p:cNvPr id="19" name="Picture 3" descr="C:\Users\20\Downloads\820f60f8-255b-4f75-b90d-c674ef6f4c99.jpg"/>
          <p:cNvPicPr>
            <a:picLocks noChangeAspect="1" noChangeArrowheads="1"/>
          </p:cNvPicPr>
          <p:nvPr/>
        </p:nvPicPr>
        <p:blipFill>
          <a:blip r:embed="rId6" cstate="print"/>
          <a:srcRect/>
          <a:stretch>
            <a:fillRect/>
          </a:stretch>
        </p:blipFill>
        <p:spPr bwMode="auto">
          <a:xfrm>
            <a:off x="3936901" y="4249663"/>
            <a:ext cx="1995686" cy="2376264"/>
          </a:xfrm>
          <a:prstGeom prst="rect">
            <a:avLst/>
          </a:prstGeom>
          <a:noFill/>
        </p:spPr>
      </p:pic>
      <p:pic>
        <p:nvPicPr>
          <p:cNvPr id="20" name="Рисунок 19" descr="042bbb36-99ad-473d-abe9-24910f52662f.jpg"/>
          <p:cNvPicPr>
            <a:picLocks noChangeAspect="1"/>
          </p:cNvPicPr>
          <p:nvPr/>
        </p:nvPicPr>
        <p:blipFill>
          <a:blip r:embed="rId7" cstate="print"/>
          <a:stretch>
            <a:fillRect/>
          </a:stretch>
        </p:blipFill>
        <p:spPr>
          <a:xfrm>
            <a:off x="7102599" y="4211563"/>
            <a:ext cx="1872208" cy="2448272"/>
          </a:xfrm>
          <a:prstGeom prst="rect">
            <a:avLst/>
          </a:prstGeom>
          <a:ln>
            <a:noFill/>
          </a:ln>
          <a:effectLst>
            <a:outerShdw blurRad="190500" algn="tl" rotWithShape="0">
              <a:srgbClr val="000000">
                <a:alpha val="70000"/>
              </a:srgbClr>
            </a:outerShdw>
          </a:effectLst>
        </p:spPr>
      </p:pic>
      <p:pic>
        <p:nvPicPr>
          <p:cNvPr id="24" name="Рисунок 23" descr="красный черный.jpg"/>
          <p:cNvPicPr>
            <a:picLocks noChangeAspect="1"/>
          </p:cNvPicPr>
          <p:nvPr/>
        </p:nvPicPr>
        <p:blipFill>
          <a:blip r:embed="rId8" cstate="print"/>
          <a:stretch>
            <a:fillRect/>
          </a:stretch>
        </p:blipFill>
        <p:spPr>
          <a:xfrm>
            <a:off x="11449050" y="0"/>
            <a:ext cx="742950" cy="562251"/>
          </a:xfrm>
          <a:prstGeom prst="rect">
            <a:avLst/>
          </a:prstGeom>
        </p:spPr>
      </p:pic>
      <p:pic>
        <p:nvPicPr>
          <p:cNvPr id="18" name="Рисунок 17" descr="Без названия.png"/>
          <p:cNvPicPr>
            <a:picLocks noChangeAspect="1"/>
          </p:cNvPicPr>
          <p:nvPr/>
        </p:nvPicPr>
        <p:blipFill>
          <a:blip r:embed="rId9" cstate="print"/>
          <a:stretch>
            <a:fillRect/>
          </a:stretch>
        </p:blipFill>
        <p:spPr>
          <a:xfrm>
            <a:off x="0" y="0"/>
            <a:ext cx="704850" cy="70485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3382025" y="10214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bg1"/>
                </a:solidFill>
                <a:latin typeface="Times New Roman" panose="02020603050405020304" pitchFamily="18" charset="0"/>
                <a:cs typeface="Times New Roman" panose="02020603050405020304" pitchFamily="18" charset="0"/>
              </a:rPr>
              <a:t>О больнице</a:t>
            </a:r>
            <a:endParaRPr lang="kk-KZ"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69529" y="631575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2" name="Прямоугольник 51"/>
          <p:cNvSpPr/>
          <p:nvPr/>
        </p:nvSpPr>
        <p:spPr>
          <a:xfrm>
            <a:off x="490968" y="1209621"/>
            <a:ext cx="2901456" cy="27719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52"/>
          <p:cNvSpPr/>
          <p:nvPr/>
        </p:nvSpPr>
        <p:spPr>
          <a:xfrm>
            <a:off x="346748" y="1222256"/>
            <a:ext cx="3045675" cy="3599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6" name="Прямоугольник 65"/>
          <p:cNvSpPr/>
          <p:nvPr/>
        </p:nvSpPr>
        <p:spPr>
          <a:xfrm>
            <a:off x="3867800" y="12119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Прямоугольник 66"/>
          <p:cNvSpPr/>
          <p:nvPr/>
        </p:nvSpPr>
        <p:spPr>
          <a:xfrm>
            <a:off x="3712463" y="1209622"/>
            <a:ext cx="8479536" cy="377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48" name="Прямоугольник 47"/>
          <p:cNvSpPr/>
          <p:nvPr/>
        </p:nvSpPr>
        <p:spPr>
          <a:xfrm>
            <a:off x="3749039" y="1246580"/>
            <a:ext cx="7988036" cy="5596147"/>
          </a:xfrm>
          <a:prstGeom prst="rect">
            <a:avLst/>
          </a:prstGeom>
        </p:spPr>
        <p:txBody>
          <a:bodyPr wrap="square">
            <a:spAutoFit/>
          </a:bodyPr>
          <a:lstStyle/>
          <a:p>
            <a:endParaRPr lang="ru-RU" sz="800" b="1" dirty="0" smtClean="0">
              <a:latin typeface="Times New Roman"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r>
              <a:rPr lang="kk-KZ" sz="1000" b="1" dirty="0" smtClean="0">
                <a:solidFill>
                  <a:srgbClr val="FF0000"/>
                </a:solidFill>
                <a:latin typeface="Times New Roman" pitchFamily="18" charset="0"/>
                <a:cs typeface="Times New Roman" pitchFamily="18" charset="0"/>
              </a:rPr>
              <a:t>На сегодня  </a:t>
            </a:r>
            <a:r>
              <a:rPr lang="ru-RU" sz="1000" b="1" dirty="0" smtClean="0">
                <a:solidFill>
                  <a:srgbClr val="FF0000"/>
                </a:solidFill>
                <a:latin typeface="Times New Roman" pitchFamily="18" charset="0"/>
                <a:cs typeface="Times New Roman" pitchFamily="18" charset="0"/>
              </a:rPr>
              <a:t>ГКП на ПХВ «Городская детская клиническая больница» является многопрофильной больницей с мощностью на 495 коек </a:t>
            </a:r>
            <a:r>
              <a:rPr lang="kk-KZ" sz="1000" b="1" dirty="0" smtClean="0">
                <a:solidFill>
                  <a:srgbClr val="FF0000"/>
                </a:solidFill>
                <a:latin typeface="Times New Roman" pitchFamily="18" charset="0"/>
                <a:cs typeface="Times New Roman" pitchFamily="18" charset="0"/>
              </a:rPr>
              <a:t>для оказания всех видов медицинской помощи детскому населению до 18 лет г.Шымкента по 25 профилям</a:t>
            </a:r>
          </a:p>
          <a:p>
            <a:pPr marL="285750" indent="-285750" algn="just">
              <a:lnSpc>
                <a:spcPct val="115000"/>
              </a:lnSpc>
              <a:spcAft>
                <a:spcPts val="0"/>
              </a:spcAft>
              <a:buFont typeface="Arial" panose="020B0604020202020204" pitchFamily="34" charset="0"/>
              <a:buChar char="•"/>
            </a:pPr>
            <a:endParaRPr lang="ru-RU" sz="1050" b="1" dirty="0" smtClean="0">
              <a:solidFill>
                <a:srgbClr val="FF0000"/>
              </a:solidFill>
              <a:latin typeface="Times New Roman" pitchFamily="18" charset="0"/>
              <a:ea typeface="Times New Roman" panose="02020603050405020304"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r>
              <a:rPr lang="ru-RU" sz="1050" b="1" dirty="0" smtClean="0">
                <a:solidFill>
                  <a:srgbClr val="FF0000"/>
                </a:solidFill>
                <a:latin typeface="Times New Roman" pitchFamily="18" charset="0"/>
                <a:ea typeface="Times New Roman" panose="02020603050405020304" pitchFamily="18" charset="0"/>
                <a:cs typeface="Times New Roman" pitchFamily="18" charset="0"/>
              </a:rPr>
              <a:t>Запущен центр лучевой диагностики. Расширились услуги консультативно-диагностического блока. В</a:t>
            </a:r>
            <a:r>
              <a:rPr lang="ru-RU" sz="1000" b="1" dirty="0" smtClean="0">
                <a:solidFill>
                  <a:srgbClr val="FF0000"/>
                </a:solidFill>
                <a:latin typeface="Times New Roman" pitchFamily="18" charset="0"/>
                <a:ea typeface="Times New Roman" panose="02020603050405020304" pitchFamily="18" charset="0"/>
                <a:cs typeface="Times New Roman" pitchFamily="18" charset="0"/>
              </a:rPr>
              <a:t>спомогательные ( </a:t>
            </a:r>
            <a:r>
              <a:rPr lang="ru-RU" sz="1000" b="1" dirty="0" err="1" smtClean="0">
                <a:solidFill>
                  <a:srgbClr val="FF0000"/>
                </a:solidFill>
                <a:latin typeface="Times New Roman" pitchFamily="18" charset="0"/>
                <a:ea typeface="Times New Roman" panose="02020603050405020304" pitchFamily="18" charset="0"/>
                <a:cs typeface="Times New Roman" pitchFamily="18" charset="0"/>
              </a:rPr>
              <a:t>параклинические</a:t>
            </a:r>
            <a:r>
              <a:rPr lang="ru-RU" sz="1000" b="1" dirty="0" smtClean="0">
                <a:solidFill>
                  <a:srgbClr val="FF0000"/>
                </a:solidFill>
                <a:latin typeface="Times New Roman" pitchFamily="18" charset="0"/>
                <a:ea typeface="Times New Roman" panose="02020603050405020304" pitchFamily="18" charset="0"/>
                <a:cs typeface="Times New Roman" pitchFamily="18" charset="0"/>
              </a:rPr>
              <a:t>): консультативно-диагностический блок, Центр лучевой диагностики: (кабинет УЗИ, ЭКГ, ЭФГДС, спирографии, МРТ, </a:t>
            </a:r>
            <a:r>
              <a:rPr lang="en-US" sz="1000" b="1" dirty="0" smtClean="0">
                <a:solidFill>
                  <a:srgbClr val="FF0000"/>
                </a:solidFill>
                <a:latin typeface="Times New Roman" pitchFamily="18" charset="0"/>
                <a:ea typeface="Times New Roman" panose="02020603050405020304" pitchFamily="18" charset="0"/>
                <a:cs typeface="Times New Roman" pitchFamily="18" charset="0"/>
              </a:rPr>
              <a:t>R</a:t>
            </a:r>
            <a:r>
              <a:rPr lang="ru-RU" sz="1000" b="1" dirty="0" smtClean="0">
                <a:solidFill>
                  <a:srgbClr val="FF0000"/>
                </a:solidFill>
                <a:latin typeface="Times New Roman" pitchFamily="18" charset="0"/>
                <a:ea typeface="Times New Roman" panose="02020603050405020304" pitchFamily="18" charset="0"/>
                <a:cs typeface="Times New Roman" pitchFamily="18" charset="0"/>
              </a:rPr>
              <a:t>- кабинет, ЭЭГ- кабинет, ЭМГ – кабинет, кабинет </a:t>
            </a:r>
            <a:r>
              <a:rPr lang="kk-KZ" sz="1000" b="1" dirty="0" smtClean="0">
                <a:solidFill>
                  <a:srgbClr val="FF0000"/>
                </a:solidFill>
                <a:latin typeface="Times New Roman" pitchFamily="18" charset="0"/>
                <a:ea typeface="Times New Roman" panose="02020603050405020304" pitchFamily="18" charset="0"/>
                <a:cs typeface="Times New Roman" pitchFamily="18" charset="0"/>
              </a:rPr>
              <a:t>суточного мониторирования ЭКГ и АД по Холтеру, компютерная томография),  клиническая и бактериологическая </a:t>
            </a:r>
            <a:r>
              <a:rPr lang="ru-RU" sz="1000" b="1" dirty="0" smtClean="0">
                <a:solidFill>
                  <a:srgbClr val="FF0000"/>
                </a:solidFill>
                <a:latin typeface="Times New Roman" pitchFamily="18" charset="0"/>
                <a:ea typeface="Times New Roman" panose="02020603050405020304" pitchFamily="18" charset="0"/>
                <a:cs typeface="Times New Roman" pitchFamily="18" charset="0"/>
              </a:rPr>
              <a:t>лаборатория,  </a:t>
            </a:r>
            <a:r>
              <a:rPr lang="ru-RU" sz="1000" b="1" dirty="0" err="1" smtClean="0">
                <a:solidFill>
                  <a:srgbClr val="FF0000"/>
                </a:solidFill>
                <a:latin typeface="Times New Roman" pitchFamily="18" charset="0"/>
                <a:ea typeface="Times New Roman" panose="02020603050405020304" pitchFamily="18" charset="0"/>
                <a:cs typeface="Times New Roman" pitchFamily="18" charset="0"/>
              </a:rPr>
              <a:t>физиоотделение</a:t>
            </a:r>
            <a:r>
              <a:rPr lang="ru-RU" sz="1000" b="1" dirty="0" smtClean="0">
                <a:solidFill>
                  <a:srgbClr val="FF0000"/>
                </a:solidFill>
                <a:latin typeface="Times New Roman" pitchFamily="18" charset="0"/>
                <a:ea typeface="Times New Roman" panose="02020603050405020304" pitchFamily="18" charset="0"/>
                <a:cs typeface="Times New Roman" pitchFamily="18" charset="0"/>
              </a:rPr>
              <a:t> (ЛФК, массаж), круглосуточный травматологический пункт, дневной стационар; </a:t>
            </a:r>
          </a:p>
          <a:p>
            <a:pPr marL="285750" indent="-285750" algn="just">
              <a:lnSpc>
                <a:spcPct val="115000"/>
              </a:lnSpc>
              <a:spcAft>
                <a:spcPts val="0"/>
              </a:spcAft>
              <a:buFont typeface="Arial" panose="020B0604020202020204" pitchFamily="34" charset="0"/>
              <a:buChar char="•"/>
            </a:pPr>
            <a:r>
              <a:rPr lang="ru-RU" sz="1000" b="1" dirty="0" smtClean="0">
                <a:solidFill>
                  <a:srgbClr val="FF0000"/>
                </a:solidFill>
                <a:latin typeface="Times New Roman" pitchFamily="18" charset="0"/>
                <a:ea typeface="Times New Roman" panose="02020603050405020304" pitchFamily="18" charset="0"/>
                <a:cs typeface="Times New Roman" pitchFamily="18" charset="0"/>
              </a:rPr>
              <a:t>В связи с увеличением количества плановых и неотложных операций были открыты 2 операционных поста , а также 1 реанимационный врачебный, 1 сестринский посты;</a:t>
            </a:r>
          </a:p>
          <a:p>
            <a:pPr marL="285750" indent="-285750" algn="just">
              <a:lnSpc>
                <a:spcPct val="115000"/>
              </a:lnSpc>
              <a:spcAft>
                <a:spcPts val="0"/>
              </a:spcAft>
              <a:buFont typeface="Arial" panose="020B0604020202020204" pitchFamily="34" charset="0"/>
              <a:buChar char="•"/>
            </a:pPr>
            <a:r>
              <a:rPr lang="ru-RU" sz="1000" b="1" dirty="0" smtClean="0">
                <a:solidFill>
                  <a:srgbClr val="FF0000"/>
                </a:solidFill>
                <a:latin typeface="Times New Roman" pitchFamily="18" charset="0"/>
                <a:ea typeface="Times New Roman" panose="02020603050405020304" pitchFamily="18" charset="0"/>
                <a:cs typeface="Times New Roman" pitchFamily="18" charset="0"/>
              </a:rPr>
              <a:t>В  больнице предусмотрено поэтажное размещение подразделения операционного блока, с учетом функционального зонирования и включает в себя операционное отделение на 4 операционных стола. Операционный блок оснащен ламинарным потоком класса А4</a:t>
            </a:r>
          </a:p>
          <a:p>
            <a:pPr marL="285750" indent="-285750" algn="just">
              <a:lnSpc>
                <a:spcPct val="115000"/>
              </a:lnSpc>
              <a:spcAft>
                <a:spcPts val="0"/>
              </a:spcAft>
              <a:buFont typeface="Arial" panose="020B0604020202020204" pitchFamily="34" charset="0"/>
              <a:buChar char="•"/>
            </a:pPr>
            <a:r>
              <a:rPr lang="ru-RU" sz="1000" b="1" dirty="0" smtClean="0">
                <a:solidFill>
                  <a:srgbClr val="FF0000"/>
                </a:solidFill>
                <a:latin typeface="Times New Roman" pitchFamily="18" charset="0"/>
                <a:ea typeface="Times New Roman" panose="02020603050405020304" pitchFamily="18" charset="0"/>
                <a:cs typeface="Times New Roman" pitchFamily="18" charset="0"/>
              </a:rPr>
              <a:t>Отделение интенсивной терапии и реанимации, оснащено комплексом чистых помещений и стерилизационной. Отделение реанимации отнесен  к классу - особо чистые помещения;</a:t>
            </a:r>
          </a:p>
          <a:p>
            <a:pPr marL="285750" indent="-285750" algn="just">
              <a:lnSpc>
                <a:spcPct val="115000"/>
              </a:lnSpc>
              <a:spcAft>
                <a:spcPts val="0"/>
              </a:spcAft>
              <a:buFont typeface="Arial" panose="020B0604020202020204" pitchFamily="34" charset="0"/>
              <a:buChar char="•"/>
            </a:pPr>
            <a:r>
              <a:rPr lang="ru-RU" sz="1000" b="1" dirty="0" smtClean="0">
                <a:solidFill>
                  <a:srgbClr val="FF0000"/>
                </a:solidFill>
                <a:latin typeface="Times New Roman" pitchFamily="18" charset="0"/>
                <a:ea typeface="Times New Roman" panose="02020603050405020304" pitchFamily="18" charset="0"/>
                <a:cs typeface="Times New Roman" pitchFamily="18" charset="0"/>
              </a:rPr>
              <a:t>Общая площадь  чистых помещений больницы </a:t>
            </a:r>
            <a:r>
              <a:rPr lang="ru-RU" sz="1000" b="1" dirty="0" err="1" smtClean="0">
                <a:solidFill>
                  <a:srgbClr val="FF0000"/>
                </a:solidFill>
                <a:latin typeface="Times New Roman" pitchFamily="18" charset="0"/>
                <a:ea typeface="Times New Roman" panose="02020603050405020304" pitchFamily="18" charset="0"/>
                <a:cs typeface="Times New Roman" pitchFamily="18" charset="0"/>
              </a:rPr>
              <a:t>состовляет</a:t>
            </a:r>
            <a:r>
              <a:rPr lang="ru-RU" sz="1000" b="1" dirty="0" smtClean="0">
                <a:solidFill>
                  <a:srgbClr val="FF0000"/>
                </a:solidFill>
                <a:latin typeface="Times New Roman" pitchFamily="18" charset="0"/>
                <a:ea typeface="Times New Roman" panose="02020603050405020304" pitchFamily="18" charset="0"/>
                <a:cs typeface="Times New Roman" pitchFamily="18" charset="0"/>
              </a:rPr>
              <a:t> 400  </a:t>
            </a:r>
            <a:r>
              <a:rPr lang="ru-RU" sz="1000" b="1" dirty="0" err="1" smtClean="0">
                <a:solidFill>
                  <a:srgbClr val="FF0000"/>
                </a:solidFill>
                <a:latin typeface="Times New Roman" pitchFamily="18" charset="0"/>
                <a:ea typeface="Times New Roman" panose="02020603050405020304" pitchFamily="18" charset="0"/>
                <a:cs typeface="Times New Roman" pitchFamily="18" charset="0"/>
              </a:rPr>
              <a:t>кв</a:t>
            </a:r>
            <a:r>
              <a:rPr lang="ru-RU" sz="1000" b="1" dirty="0" smtClean="0">
                <a:solidFill>
                  <a:srgbClr val="FF0000"/>
                </a:solidFill>
                <a:latin typeface="Times New Roman" pitchFamily="18" charset="0"/>
                <a:ea typeface="Times New Roman" panose="02020603050405020304" pitchFamily="18" charset="0"/>
                <a:cs typeface="Times New Roman" pitchFamily="18" charset="0"/>
              </a:rPr>
              <a:t> м. </a:t>
            </a:r>
          </a:p>
          <a:p>
            <a:pPr marL="285750" indent="-285750" algn="just">
              <a:lnSpc>
                <a:spcPct val="115000"/>
              </a:lnSpc>
              <a:buFont typeface="Arial" panose="020B0604020202020204" pitchFamily="34" charset="0"/>
              <a:buChar char="•"/>
            </a:pPr>
            <a:r>
              <a:rPr lang="kk-KZ" sz="1000" b="1" dirty="0" smtClean="0">
                <a:solidFill>
                  <a:srgbClr val="FF0000"/>
                </a:solidFill>
                <a:latin typeface="Times New Roman" pitchFamily="18" charset="0"/>
                <a:ea typeface="Times New Roman" panose="02020603050405020304" pitchFamily="18" charset="0"/>
                <a:cs typeface="Times New Roman" pitchFamily="18" charset="0"/>
              </a:rPr>
              <a:t>Коллектив ГДКБ принял активное участие в конкурсе  на номинацию  </a:t>
            </a:r>
            <a:r>
              <a:rPr lang="ru-RU" sz="1000" b="1" dirty="0" smtClean="0">
                <a:solidFill>
                  <a:srgbClr val="FF0000"/>
                </a:solidFill>
                <a:latin typeface="Times New Roman" pitchFamily="18" charset="0"/>
                <a:ea typeface="Times New Roman" panose="02020603050405020304" pitchFamily="18" charset="0"/>
                <a:cs typeface="Times New Roman" pitchFamily="18" charset="0"/>
              </a:rPr>
              <a:t>«Лучший стационар города»;</a:t>
            </a:r>
          </a:p>
          <a:p>
            <a:pPr algn="just"/>
            <a:r>
              <a:rPr lang="kk-KZ" sz="900" b="1" dirty="0" smtClean="0">
                <a:solidFill>
                  <a:srgbClr val="FF0000"/>
                </a:solidFill>
                <a:latin typeface="Times New Roman" pitchFamily="18" charset="0"/>
                <a:cs typeface="Times New Roman" pitchFamily="18" charset="0"/>
              </a:rPr>
              <a:t>       </a:t>
            </a:r>
          </a:p>
          <a:p>
            <a:pPr algn="just"/>
            <a:r>
              <a:rPr lang="kk-KZ" sz="1000" b="1" dirty="0" smtClean="0">
                <a:solidFill>
                  <a:srgbClr val="FF0000"/>
                </a:solidFill>
                <a:latin typeface="Times New Roman" pitchFamily="18" charset="0"/>
                <a:cs typeface="Times New Roman" pitchFamily="18" charset="0"/>
              </a:rPr>
              <a:t>        </a:t>
            </a:r>
            <a:r>
              <a:rPr lang="ru-RU" sz="1000" b="1" dirty="0" smtClean="0">
                <a:solidFill>
                  <a:srgbClr val="FF0000"/>
                </a:solidFill>
                <a:latin typeface="Times New Roman" pitchFamily="18" charset="0"/>
                <a:cs typeface="Times New Roman" pitchFamily="18" charset="0"/>
              </a:rPr>
              <a:t>В марте и апреле в целях защиты больницы от преждевременного износа провод</a:t>
            </a:r>
            <a:r>
              <a:rPr lang="kk-KZ" sz="1000" b="1" dirty="0" smtClean="0">
                <a:solidFill>
                  <a:srgbClr val="FF0000"/>
                </a:solidFill>
                <a:latin typeface="Times New Roman" pitchFamily="18" charset="0"/>
                <a:cs typeface="Times New Roman" pitchFamily="18" charset="0"/>
              </a:rPr>
              <a:t>ились</a:t>
            </a:r>
            <a:r>
              <a:rPr lang="ru-RU" sz="1000" b="1" dirty="0" smtClean="0">
                <a:solidFill>
                  <a:srgbClr val="FF0000"/>
                </a:solidFill>
                <a:latin typeface="Times New Roman" pitchFamily="18" charset="0"/>
                <a:cs typeface="Times New Roman" pitchFamily="18" charset="0"/>
              </a:rPr>
              <a:t> ремонтные работы частей корпуса «Б» в отделениях пульмонологии, педиатрии, неврологии.</a:t>
            </a:r>
          </a:p>
          <a:p>
            <a:r>
              <a:rPr lang="kk-KZ" sz="1000" b="1" dirty="0" smtClean="0">
                <a:solidFill>
                  <a:srgbClr val="FF0000"/>
                </a:solidFill>
                <a:latin typeface="Times New Roman" pitchFamily="18" charset="0"/>
                <a:cs typeface="Times New Roman" pitchFamily="18" charset="0"/>
              </a:rPr>
              <a:t>         </a:t>
            </a:r>
            <a:r>
              <a:rPr lang="ru-RU" sz="1000" b="1" dirty="0" smtClean="0">
                <a:solidFill>
                  <a:srgbClr val="FF0000"/>
                </a:solidFill>
                <a:latin typeface="Times New Roman" pitchFamily="18" charset="0"/>
                <a:cs typeface="Times New Roman" pitchFamily="18" charset="0"/>
              </a:rPr>
              <a:t>В мае и июне ре</a:t>
            </a:r>
            <a:r>
              <a:rPr lang="kk-KZ" sz="1000" b="1" dirty="0" smtClean="0">
                <a:solidFill>
                  <a:srgbClr val="FF0000"/>
                </a:solidFill>
                <a:latin typeface="Times New Roman" pitchFamily="18" charset="0"/>
                <a:cs typeface="Times New Roman" pitchFamily="18" charset="0"/>
              </a:rPr>
              <a:t>мон</a:t>
            </a:r>
            <a:r>
              <a:rPr lang="ru-RU" sz="1000" b="1" dirty="0" err="1" smtClean="0">
                <a:solidFill>
                  <a:srgbClr val="FF0000"/>
                </a:solidFill>
                <a:latin typeface="Times New Roman" pitchFamily="18" charset="0"/>
                <a:cs typeface="Times New Roman" pitchFamily="18" charset="0"/>
              </a:rPr>
              <a:t>тные</a:t>
            </a:r>
            <a:r>
              <a:rPr lang="ru-RU" sz="1000" b="1" dirty="0" smtClean="0">
                <a:solidFill>
                  <a:srgbClr val="FF0000"/>
                </a:solidFill>
                <a:latin typeface="Times New Roman" pitchFamily="18" charset="0"/>
                <a:cs typeface="Times New Roman" pitchFamily="18" charset="0"/>
              </a:rPr>
              <a:t> работы проводил</a:t>
            </a:r>
            <a:r>
              <a:rPr lang="kk-KZ" sz="1000" b="1" dirty="0" smtClean="0">
                <a:solidFill>
                  <a:srgbClr val="FF0000"/>
                </a:solidFill>
                <a:latin typeface="Times New Roman" pitchFamily="18" charset="0"/>
                <a:cs typeface="Times New Roman" pitchFamily="18" charset="0"/>
              </a:rPr>
              <a:t>ись</a:t>
            </a:r>
            <a:r>
              <a:rPr lang="ru-RU" sz="1000" b="1" dirty="0" smtClean="0">
                <a:solidFill>
                  <a:srgbClr val="FF0000"/>
                </a:solidFill>
                <a:latin typeface="Times New Roman" pitchFamily="18" charset="0"/>
                <a:cs typeface="Times New Roman" pitchFamily="18" charset="0"/>
              </a:rPr>
              <a:t> в корпус</a:t>
            </a:r>
            <a:r>
              <a:rPr lang="kk-KZ" sz="1000" b="1" dirty="0" smtClean="0">
                <a:solidFill>
                  <a:srgbClr val="FF0000"/>
                </a:solidFill>
                <a:latin typeface="Times New Roman" pitchFamily="18" charset="0"/>
                <a:cs typeface="Times New Roman" pitchFamily="18" charset="0"/>
              </a:rPr>
              <a:t>е</a:t>
            </a:r>
            <a:r>
              <a:rPr lang="ru-RU" sz="1000" b="1" dirty="0" smtClean="0">
                <a:solidFill>
                  <a:srgbClr val="FF0000"/>
                </a:solidFill>
                <a:latin typeface="Times New Roman" pitchFamily="18" charset="0"/>
                <a:cs typeface="Times New Roman" pitchFamily="18" charset="0"/>
              </a:rPr>
              <a:t> «А», </a:t>
            </a:r>
            <a:r>
              <a:rPr lang="kk-KZ" sz="1000" b="1" dirty="0" smtClean="0">
                <a:solidFill>
                  <a:srgbClr val="FF0000"/>
                </a:solidFill>
                <a:latin typeface="Times New Roman" pitchFamily="18" charset="0"/>
                <a:cs typeface="Times New Roman" pitchFamily="18" charset="0"/>
              </a:rPr>
              <a:t>в</a:t>
            </a:r>
            <a:r>
              <a:rPr lang="ru-RU" sz="1000" b="1" dirty="0" smtClean="0">
                <a:solidFill>
                  <a:srgbClr val="FF0000"/>
                </a:solidFill>
                <a:latin typeface="Times New Roman" pitchFamily="18" charset="0"/>
                <a:cs typeface="Times New Roman" pitchFamily="18" charset="0"/>
              </a:rPr>
              <a:t> коридорах, палатах, кабинетах в приемном отделении, травматологическом пункте, отделениях </a:t>
            </a:r>
            <a:r>
              <a:rPr lang="ru-RU" sz="1000" b="1" dirty="0" err="1" smtClean="0">
                <a:solidFill>
                  <a:srgbClr val="FF0000"/>
                </a:solidFill>
                <a:latin typeface="Times New Roman" pitchFamily="18" charset="0"/>
                <a:cs typeface="Times New Roman" pitchFamily="18" charset="0"/>
              </a:rPr>
              <a:t>нейротравматологии</a:t>
            </a:r>
            <a:r>
              <a:rPr lang="kk-KZ" sz="1000" b="1" dirty="0" smtClean="0">
                <a:solidFill>
                  <a:srgbClr val="FF0000"/>
                </a:solidFill>
                <a:latin typeface="Times New Roman" pitchFamily="18" charset="0"/>
                <a:cs typeface="Times New Roman" pitchFamily="18" charset="0"/>
              </a:rPr>
              <a:t> и  ортопедии, ОПН , </a:t>
            </a:r>
            <a:r>
              <a:rPr lang="ru-RU" sz="1000" b="1" dirty="0" smtClean="0">
                <a:solidFill>
                  <a:srgbClr val="FF0000"/>
                </a:solidFill>
                <a:latin typeface="Times New Roman" pitchFamily="18" charset="0"/>
                <a:cs typeface="Times New Roman" pitchFamily="18" charset="0"/>
              </a:rPr>
              <a:t>административном и функционально-диагностическом</a:t>
            </a:r>
            <a:r>
              <a:rPr lang="kk-KZ" sz="1000" b="1" dirty="0" smtClean="0">
                <a:solidFill>
                  <a:srgbClr val="FF0000"/>
                </a:solidFill>
                <a:latin typeface="Times New Roman" pitchFamily="18" charset="0"/>
                <a:cs typeface="Times New Roman" pitchFamily="18" charset="0"/>
              </a:rPr>
              <a:t> этаже</a:t>
            </a:r>
            <a:r>
              <a:rPr lang="ru-RU" sz="1000" b="1" dirty="0" smtClean="0">
                <a:solidFill>
                  <a:srgbClr val="FF0000"/>
                </a:solidFill>
                <a:latin typeface="Times New Roman" pitchFamily="18" charset="0"/>
                <a:cs typeface="Times New Roman" pitchFamily="18" charset="0"/>
              </a:rPr>
              <a:t>.</a:t>
            </a:r>
          </a:p>
          <a:p>
            <a:r>
              <a:rPr lang="ru-RU" sz="1000" b="1" dirty="0" smtClean="0">
                <a:solidFill>
                  <a:srgbClr val="FF0000"/>
                </a:solidFill>
                <a:latin typeface="Times New Roman" pitchFamily="18" charset="0"/>
                <a:cs typeface="Times New Roman" pitchFamily="18" charset="0"/>
              </a:rPr>
              <a:t>В 2022 году в больнице  было отрыто отделение </a:t>
            </a:r>
            <a:r>
              <a:rPr lang="ru-RU" sz="1000" b="1" dirty="0" err="1" smtClean="0">
                <a:solidFill>
                  <a:srgbClr val="FF0000"/>
                </a:solidFill>
                <a:latin typeface="Times New Roman" pitchFamily="18" charset="0"/>
                <a:cs typeface="Times New Roman" pitchFamily="18" charset="0"/>
              </a:rPr>
              <a:t>онкогематологии</a:t>
            </a:r>
            <a:r>
              <a:rPr lang="ru-RU" sz="1000" b="1" dirty="0" smtClean="0">
                <a:solidFill>
                  <a:srgbClr val="FF0000"/>
                </a:solidFill>
                <a:latin typeface="Times New Roman" pitchFamily="18" charset="0"/>
                <a:cs typeface="Times New Roman" pitchFamily="18" charset="0"/>
              </a:rPr>
              <a:t>.  В рамках благотворительного проекта  «</a:t>
            </a:r>
            <a:r>
              <a:rPr lang="ru-RU" sz="1000" b="1" dirty="0" err="1" smtClean="0">
                <a:solidFill>
                  <a:srgbClr val="FF0000"/>
                </a:solidFill>
                <a:latin typeface="Times New Roman" pitchFamily="18" charset="0"/>
                <a:cs typeface="Times New Roman" pitchFamily="18" charset="0"/>
              </a:rPr>
              <a:t>Smart</a:t>
            </a:r>
            <a:r>
              <a:rPr lang="ru-RU" sz="1000" b="1" dirty="0" smtClean="0">
                <a:solidFill>
                  <a:srgbClr val="FF0000"/>
                </a:solidFill>
                <a:latin typeface="Times New Roman" pitchFamily="18" charset="0"/>
                <a:cs typeface="Times New Roman" pitchFamily="18" charset="0"/>
              </a:rPr>
              <a:t> </a:t>
            </a:r>
            <a:r>
              <a:rPr lang="ru-RU" sz="1000" b="1" dirty="0" err="1" smtClean="0">
                <a:solidFill>
                  <a:srgbClr val="FF0000"/>
                </a:solidFill>
                <a:latin typeface="Times New Roman" pitchFamily="18" charset="0"/>
                <a:cs typeface="Times New Roman" pitchFamily="18" charset="0"/>
              </a:rPr>
              <a:t>School</a:t>
            </a:r>
            <a:r>
              <a:rPr lang="ru-RU" sz="1000" b="1" dirty="0" smtClean="0">
                <a:solidFill>
                  <a:srgbClr val="FF0000"/>
                </a:solidFill>
                <a:latin typeface="Times New Roman" pitchFamily="18" charset="0"/>
                <a:cs typeface="Times New Roman" pitchFamily="18" charset="0"/>
              </a:rPr>
              <a:t>», при поддержке общественного фонда «</a:t>
            </a:r>
            <a:r>
              <a:rPr lang="ru-RU" sz="1000" b="1" dirty="0" err="1" smtClean="0">
                <a:solidFill>
                  <a:srgbClr val="FF0000"/>
                </a:solidFill>
                <a:latin typeface="Times New Roman" pitchFamily="18" charset="0"/>
                <a:cs typeface="Times New Roman" pitchFamily="18" charset="0"/>
              </a:rPr>
              <a:t>Help</a:t>
            </a:r>
            <a:r>
              <a:rPr lang="ru-RU" sz="1000" b="1" dirty="0" smtClean="0">
                <a:solidFill>
                  <a:srgbClr val="FF0000"/>
                </a:solidFill>
                <a:latin typeface="Times New Roman" pitchFamily="18" charset="0"/>
                <a:cs typeface="Times New Roman" pitchFamily="18" charset="0"/>
              </a:rPr>
              <a:t> </a:t>
            </a:r>
            <a:r>
              <a:rPr lang="ru-RU" sz="1000" b="1" dirty="0" err="1" smtClean="0">
                <a:solidFill>
                  <a:srgbClr val="FF0000"/>
                </a:solidFill>
                <a:latin typeface="Times New Roman" pitchFamily="18" charset="0"/>
                <a:cs typeface="Times New Roman" pitchFamily="18" charset="0"/>
              </a:rPr>
              <a:t>Today</a:t>
            </a:r>
            <a:r>
              <a:rPr lang="ru-RU" sz="1000" b="1" dirty="0" smtClean="0">
                <a:solidFill>
                  <a:srgbClr val="FF0000"/>
                </a:solidFill>
                <a:latin typeface="Times New Roman" pitchFamily="18" charset="0"/>
                <a:cs typeface="Times New Roman" pitchFamily="18" charset="0"/>
              </a:rPr>
              <a:t>» была открыта </a:t>
            </a:r>
            <a:r>
              <a:rPr lang="ru-RU" sz="1000" b="1" dirty="0" err="1" smtClean="0">
                <a:solidFill>
                  <a:srgbClr val="FF0000"/>
                </a:solidFill>
                <a:latin typeface="Times New Roman" pitchFamily="18" charset="0"/>
                <a:cs typeface="Times New Roman" pitchFamily="18" charset="0"/>
              </a:rPr>
              <a:t>Смарт</a:t>
            </a:r>
            <a:r>
              <a:rPr lang="ru-RU" sz="1000" b="1" dirty="0" smtClean="0">
                <a:solidFill>
                  <a:srgbClr val="FF0000"/>
                </a:solidFill>
                <a:latin typeface="Times New Roman" pitchFamily="18" charset="0"/>
                <a:cs typeface="Times New Roman" pitchFamily="18" charset="0"/>
              </a:rPr>
              <a:t> школа, с целью продолжения обучения детей с онкологическими заболеваниями во время лечения. .</a:t>
            </a:r>
            <a:r>
              <a:rPr lang="ru-RU" sz="1000" b="1" dirty="0" err="1" smtClean="0">
                <a:solidFill>
                  <a:srgbClr val="FF0000"/>
                </a:solidFill>
                <a:latin typeface="Times New Roman" pitchFamily="18" charset="0"/>
                <a:cs typeface="Times New Roman" pitchFamily="18" charset="0"/>
              </a:rPr>
              <a:t>Смарт</a:t>
            </a:r>
            <a:r>
              <a:rPr lang="ru-RU" sz="1000" b="1" dirty="0" smtClean="0">
                <a:solidFill>
                  <a:srgbClr val="FF0000"/>
                </a:solidFill>
                <a:latin typeface="Times New Roman" pitchFamily="18" charset="0"/>
                <a:cs typeface="Times New Roman" pitchFamily="18" charset="0"/>
              </a:rPr>
              <a:t> школа </a:t>
            </a:r>
            <a:r>
              <a:rPr lang="ru-RU" sz="1000" b="1" dirty="0" err="1" smtClean="0">
                <a:solidFill>
                  <a:srgbClr val="FF0000"/>
                </a:solidFill>
                <a:latin typeface="Times New Roman" pitchFamily="18" charset="0"/>
                <a:cs typeface="Times New Roman" pitchFamily="18" charset="0"/>
              </a:rPr>
              <a:t>оснощена</a:t>
            </a:r>
            <a:r>
              <a:rPr lang="ru-RU" sz="1000" b="1" dirty="0" smtClean="0">
                <a:solidFill>
                  <a:srgbClr val="FF0000"/>
                </a:solidFill>
                <a:latin typeface="Times New Roman" pitchFamily="18" charset="0"/>
                <a:cs typeface="Times New Roman" pitchFamily="18" charset="0"/>
              </a:rPr>
              <a:t>  всеми соответствующими материалами: мебелью, информационно-техническими оборудованиями и учебниками.</a:t>
            </a:r>
          </a:p>
          <a:p>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 </a:t>
            </a:r>
            <a:endParaRPr lang="ru-RU" sz="1600" b="1" dirty="0" smtClean="0">
              <a:solidFill>
                <a:srgbClr val="FF0000"/>
              </a:solidFill>
              <a:latin typeface="Times New Roman" pitchFamily="18" charset="0"/>
              <a:ea typeface="Times New Roman" panose="02020603050405020304" pitchFamily="18" charset="0"/>
              <a:cs typeface="Times New Roman" pitchFamily="18" charset="0"/>
            </a:endParaRPr>
          </a:p>
          <a:p>
            <a:pPr algn="just"/>
            <a:r>
              <a:rPr lang="ru-RU" dirty="0" smtClean="0">
                <a:latin typeface="Times New Roman" pitchFamily="18" charset="0"/>
                <a:cs typeface="Times New Roman" pitchFamily="18" charset="0"/>
              </a:rPr>
              <a:t>. </a:t>
            </a:r>
            <a:endParaRPr lang="kk-KZ" dirty="0" smtClean="0">
              <a:latin typeface="Arial" panose="020B0604020202020204" pitchFamily="34" charset="0"/>
              <a:ea typeface="Tahoma" panose="020B0604030504040204" pitchFamily="34" charset="0"/>
              <a:cs typeface="Arial" panose="020B0604020202020204" pitchFamily="34" charset="0"/>
            </a:endParaRPr>
          </a:p>
        </p:txBody>
      </p:sp>
      <p:sp>
        <p:nvSpPr>
          <p:cNvPr id="22" name="Прямоугольник 21"/>
          <p:cNvSpPr/>
          <p:nvPr/>
        </p:nvSpPr>
        <p:spPr>
          <a:xfrm>
            <a:off x="77420" y="5990497"/>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24" name="Рисунок 23" descr="Изображение WhatsApp 2023-06-08 в 17.25.18.jpg"/>
          <p:cNvPicPr>
            <a:picLocks noChangeAspect="1"/>
          </p:cNvPicPr>
          <p:nvPr/>
        </p:nvPicPr>
        <p:blipFill>
          <a:blip r:embed="rId3" cstate="print"/>
          <a:stretch>
            <a:fillRect/>
          </a:stretch>
        </p:blipFill>
        <p:spPr>
          <a:xfrm>
            <a:off x="358589" y="3742339"/>
            <a:ext cx="2985246" cy="2407036"/>
          </a:xfrm>
          <a:prstGeom prst="rect">
            <a:avLst/>
          </a:prstGeom>
        </p:spPr>
      </p:pic>
      <p:pic>
        <p:nvPicPr>
          <p:cNvPr id="19" name="Рисунок 18" descr="фото больницы .jpg"/>
          <p:cNvPicPr>
            <a:picLocks noChangeAspect="1"/>
          </p:cNvPicPr>
          <p:nvPr/>
        </p:nvPicPr>
        <p:blipFill>
          <a:blip r:embed="rId4" cstate="print"/>
          <a:stretch>
            <a:fillRect/>
          </a:stretch>
        </p:blipFill>
        <p:spPr>
          <a:xfrm>
            <a:off x="407404" y="1251991"/>
            <a:ext cx="2936431" cy="2289068"/>
          </a:xfrm>
          <a:prstGeom prst="rect">
            <a:avLst/>
          </a:prstGeom>
        </p:spPr>
      </p:pic>
      <p:pic>
        <p:nvPicPr>
          <p:cNvPr id="21" name="Рисунок 20" descr="красный черный.jpg"/>
          <p:cNvPicPr>
            <a:picLocks noChangeAspect="1"/>
          </p:cNvPicPr>
          <p:nvPr/>
        </p:nvPicPr>
        <p:blipFill>
          <a:blip r:embed="rId5" cstate="print"/>
          <a:stretch>
            <a:fillRect/>
          </a:stretch>
        </p:blipFill>
        <p:spPr>
          <a:xfrm>
            <a:off x="11553825" y="0"/>
            <a:ext cx="638175" cy="575404"/>
          </a:xfrm>
          <a:prstGeom prst="rect">
            <a:avLst/>
          </a:prstGeom>
        </p:spPr>
      </p:pic>
      <p:pic>
        <p:nvPicPr>
          <p:cNvPr id="18" name="Рисунок 17" descr="Без названия.png"/>
          <p:cNvPicPr>
            <a:picLocks noChangeAspect="1"/>
          </p:cNvPicPr>
          <p:nvPr/>
        </p:nvPicPr>
        <p:blipFill>
          <a:blip r:embed="rId6" cstate="print"/>
          <a:stretch>
            <a:fillRect/>
          </a:stretch>
        </p:blipFill>
        <p:spPr>
          <a:xfrm>
            <a:off x="0" y="0"/>
            <a:ext cx="523875" cy="57150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3600" b="1" i="1" dirty="0" smtClean="0">
                <a:latin typeface="Times New Roman" pitchFamily="18" charset="0"/>
                <a:cs typeface="Times New Roman" pitchFamily="18" charset="0"/>
              </a:rPr>
              <a:t>Мастер-классы</a:t>
            </a:r>
            <a:endParaRPr lang="kk-KZ" sz="2000" b="1" i="1" dirty="0" smtClean="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15701" y="623955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2" name="Рисунок 11" descr="WhatsApp Image 2022-12-06 at 10.57.45.jpeg"/>
          <p:cNvPicPr>
            <a:picLocks noChangeAspect="1"/>
          </p:cNvPicPr>
          <p:nvPr/>
        </p:nvPicPr>
        <p:blipFill>
          <a:blip r:embed="rId3" cstate="print"/>
          <a:stretch>
            <a:fillRect/>
          </a:stretch>
        </p:blipFill>
        <p:spPr>
          <a:xfrm>
            <a:off x="158304" y="490513"/>
            <a:ext cx="2160240" cy="1440160"/>
          </a:xfrm>
          <a:prstGeom prst="rect">
            <a:avLst/>
          </a:prstGeom>
        </p:spPr>
      </p:pic>
      <p:pic>
        <p:nvPicPr>
          <p:cNvPr id="13" name="Picture 3"/>
          <p:cNvPicPr>
            <a:picLocks noChangeAspect="1" noChangeArrowheads="1"/>
          </p:cNvPicPr>
          <p:nvPr/>
        </p:nvPicPr>
        <p:blipFill>
          <a:blip r:embed="rId4" cstate="print"/>
          <a:srcRect/>
          <a:stretch>
            <a:fillRect/>
          </a:stretch>
        </p:blipFill>
        <p:spPr bwMode="auto">
          <a:xfrm>
            <a:off x="167829" y="1974106"/>
            <a:ext cx="2160240" cy="1512168"/>
          </a:xfrm>
          <a:prstGeom prst="rect">
            <a:avLst/>
          </a:prstGeom>
          <a:noFill/>
          <a:ln w="9525">
            <a:noFill/>
            <a:miter lim="800000"/>
            <a:headEnd/>
            <a:tailEnd/>
          </a:ln>
        </p:spPr>
      </p:pic>
      <p:pic>
        <p:nvPicPr>
          <p:cNvPr id="15" name="Picture 1" descr="C:\Users\20\Desktop\8f681517-08d3-45a9-8bb4-44bdbf638ed8.jpg"/>
          <p:cNvPicPr>
            <a:picLocks noChangeAspect="1" noChangeArrowheads="1"/>
          </p:cNvPicPr>
          <p:nvPr/>
        </p:nvPicPr>
        <p:blipFill>
          <a:blip r:embed="rId5" cstate="print"/>
          <a:srcRect/>
          <a:stretch>
            <a:fillRect/>
          </a:stretch>
        </p:blipFill>
        <p:spPr bwMode="auto">
          <a:xfrm>
            <a:off x="164654" y="3513832"/>
            <a:ext cx="2160240" cy="1539552"/>
          </a:xfrm>
          <a:prstGeom prst="rect">
            <a:avLst/>
          </a:prstGeom>
          <a:noFill/>
        </p:spPr>
      </p:pic>
      <p:sp>
        <p:nvSpPr>
          <p:cNvPr id="19" name="Заголовок 15"/>
          <p:cNvSpPr>
            <a:spLocks noGrp="1"/>
          </p:cNvSpPr>
          <p:nvPr>
            <p:ph type="title"/>
          </p:nvPr>
        </p:nvSpPr>
        <p:spPr>
          <a:xfrm>
            <a:off x="2339752" y="548680"/>
            <a:ext cx="3718148" cy="6048672"/>
          </a:xfrm>
        </p:spPr>
        <p:txBody>
          <a:bodyPr>
            <a:normAutofit fontScale="90000"/>
          </a:bodyPr>
          <a:lstStyle/>
          <a:p>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t/>
            </a:r>
            <a:br>
              <a:rPr lang="ru-RU" sz="1200" dirty="0" smtClean="0"/>
            </a:br>
            <a:r>
              <a:rPr lang="ru-RU" sz="1200" dirty="0" smtClean="0"/>
              <a:t/>
            </a:r>
            <a:br>
              <a:rPr lang="ru-RU" sz="1200" dirty="0" smtClean="0"/>
            </a:br>
            <a:r>
              <a:rPr lang="ru-RU" sz="1200" dirty="0" smtClean="0"/>
              <a:t/>
            </a:r>
            <a:br>
              <a:rPr lang="ru-RU" sz="1200" dirty="0" smtClean="0"/>
            </a:br>
            <a:r>
              <a:rPr lang="ru-RU" sz="1100" dirty="0" smtClean="0">
                <a:solidFill>
                  <a:schemeClr val="tx1"/>
                </a:solidFill>
                <a:latin typeface="Times New Roman" pitchFamily="18" charset="0"/>
                <a:cs typeface="Times New Roman" pitchFamily="18" charset="0"/>
              </a:rPr>
              <a:t>Научная конференция на тему" </a:t>
            </a:r>
            <a:br>
              <a:rPr lang="ru-RU" sz="11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Инновационные методы хирургии в детской нейрохирургии " проходила с 24 по 26 ноября на базе городской детской клинической больницы. Во время обмена опытом, мастер-класса были проведены уникальные нейрохирургические операции с участием квалифицированных специалистов из России. Повышение квалификации около 30 врачей со всей страны в ходе проведения этой операции</a:t>
            </a:r>
            <a:br>
              <a:rPr lang="ru-RU" sz="11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
            </a:r>
            <a:br>
              <a:rPr lang="ru-RU" sz="11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t>
            </a:r>
            <a:r>
              <a:rPr lang="ru-RU" sz="1100" dirty="0" smtClean="0">
                <a:solidFill>
                  <a:prstClr val="black"/>
                </a:solidFill>
                <a:latin typeface="Times New Roman" pitchFamily="18" charset="0"/>
                <a:cs typeface="Times New Roman" pitchFamily="18" charset="0"/>
              </a:rPr>
              <a:t/>
            </a:r>
            <a:br>
              <a:rPr lang="ru-RU" sz="1100" dirty="0" smtClean="0">
                <a:solidFill>
                  <a:prstClr val="black"/>
                </a:solidFill>
                <a:latin typeface="Times New Roman" pitchFamily="18" charset="0"/>
                <a:cs typeface="Times New Roman" pitchFamily="18" charset="0"/>
              </a:rPr>
            </a:br>
            <a:r>
              <a:rPr lang="ru-RU" sz="1100" dirty="0" smtClean="0">
                <a:solidFill>
                  <a:prstClr val="black"/>
                </a:solidFill>
                <a:latin typeface="Times New Roman" pitchFamily="18" charset="0"/>
                <a:cs typeface="Times New Roman" pitchFamily="18" charset="0"/>
              </a:rPr>
              <a:t>На базе городской детской клинической больницы врач-нейрохирург городской клинической больницы №1 </a:t>
            </a:r>
            <a:r>
              <a:rPr lang="ru-RU" sz="1100" dirty="0" err="1" smtClean="0">
                <a:solidFill>
                  <a:prstClr val="black"/>
                </a:solidFill>
                <a:latin typeface="Times New Roman" pitchFamily="18" charset="0"/>
                <a:cs typeface="Times New Roman" pitchFamily="18" charset="0"/>
              </a:rPr>
              <a:t>Жумагулов</a:t>
            </a:r>
            <a:r>
              <a:rPr lang="ru-RU" sz="1100" dirty="0" smtClean="0">
                <a:solidFill>
                  <a:prstClr val="black"/>
                </a:solidFill>
                <a:latin typeface="Times New Roman" pitchFamily="18" charset="0"/>
                <a:cs typeface="Times New Roman" pitchFamily="18" charset="0"/>
              </a:rPr>
              <a:t> Еркин провел сложную операцию на ребенке с болезнью </a:t>
            </a:r>
            <a:r>
              <a:rPr lang="ru-RU" sz="1100" dirty="0" err="1" smtClean="0">
                <a:solidFill>
                  <a:prstClr val="black"/>
                </a:solidFill>
                <a:latin typeface="Times New Roman" pitchFamily="18" charset="0"/>
                <a:cs typeface="Times New Roman" pitchFamily="18" charset="0"/>
              </a:rPr>
              <a:t>Мойя-мойя</a:t>
            </a:r>
            <a:r>
              <a:rPr lang="ru-RU" sz="1100" dirty="0" smtClean="0">
                <a:solidFill>
                  <a:prstClr val="black"/>
                </a:solidFill>
                <a:latin typeface="Times New Roman" pitchFamily="18" charset="0"/>
                <a:cs typeface="Times New Roman" pitchFamily="18" charset="0"/>
              </a:rPr>
              <a:t> </a:t>
            </a:r>
            <a:br>
              <a:rPr lang="ru-RU" sz="1100" dirty="0" smtClean="0">
                <a:solidFill>
                  <a:prstClr val="black"/>
                </a:solidFill>
                <a:latin typeface="Times New Roman" pitchFamily="18" charset="0"/>
                <a:cs typeface="Times New Roman" pitchFamily="18" charset="0"/>
              </a:rPr>
            </a:br>
            <a:r>
              <a:rPr lang="ru-RU" sz="1100" dirty="0" smtClean="0">
                <a:solidFill>
                  <a:prstClr val="black"/>
                </a:solidFill>
                <a:latin typeface="Times New Roman" pitchFamily="18" charset="0"/>
                <a:cs typeface="Times New Roman" pitchFamily="18" charset="0"/>
              </a:rPr>
              <a:t/>
            </a:r>
            <a:br>
              <a:rPr lang="ru-RU" sz="1100" dirty="0" smtClean="0">
                <a:solidFill>
                  <a:prstClr val="black"/>
                </a:solidFill>
                <a:latin typeface="Times New Roman" pitchFamily="18" charset="0"/>
                <a:cs typeface="Times New Roman" pitchFamily="18" charset="0"/>
              </a:rPr>
            </a:br>
            <a:r>
              <a:rPr lang="ru-RU" sz="1100" dirty="0" smtClean="0">
                <a:solidFill>
                  <a:prstClr val="black"/>
                </a:solidFill>
                <a:latin typeface="Times New Roman" pitchFamily="18" charset="0"/>
                <a:cs typeface="Times New Roman" pitchFamily="18" charset="0"/>
              </a:rPr>
              <a:t/>
            </a:r>
            <a:br>
              <a:rPr lang="ru-RU" sz="1100" dirty="0" smtClean="0">
                <a:solidFill>
                  <a:prstClr val="black"/>
                </a:solidFill>
                <a:latin typeface="Times New Roman" pitchFamily="18" charset="0"/>
                <a:cs typeface="Times New Roman" pitchFamily="18" charset="0"/>
              </a:rPr>
            </a:br>
            <a:r>
              <a:rPr lang="ru-RU" sz="1100" dirty="0" smtClean="0">
                <a:solidFill>
                  <a:prstClr val="black"/>
                </a:solidFill>
                <a:latin typeface="Times New Roman" pitchFamily="18" charset="0"/>
                <a:cs typeface="Times New Roman" pitchFamily="18" charset="0"/>
              </a:rPr>
              <a:t>13 мая 2023 года  на территории ГДКБ, детскими неврологами и нейрохирургами города Шымкент, проведен мастер класс, по установке VNS,  ребенку с </a:t>
            </a:r>
            <a:r>
              <a:rPr lang="ru-RU" sz="1100" dirty="0" err="1" smtClean="0">
                <a:solidFill>
                  <a:prstClr val="black"/>
                </a:solidFill>
                <a:latin typeface="Times New Roman" pitchFamily="18" charset="0"/>
                <a:cs typeface="Times New Roman" pitchFamily="18" charset="0"/>
              </a:rPr>
              <a:t>мультифокальной</a:t>
            </a:r>
            <a:r>
              <a:rPr lang="ru-RU" sz="1100" dirty="0" smtClean="0">
                <a:solidFill>
                  <a:prstClr val="black"/>
                </a:solidFill>
                <a:latin typeface="Times New Roman" pitchFamily="18" charset="0"/>
                <a:cs typeface="Times New Roman" pitchFamily="18" charset="0"/>
              </a:rPr>
              <a:t> резистентной формой эпилепсии, при участии президента ассамблеи детской нейрохирургии </a:t>
            </a:r>
            <a:r>
              <a:rPr lang="ru-RU" sz="1100" dirty="0" err="1" smtClean="0">
                <a:solidFill>
                  <a:prstClr val="black"/>
                </a:solidFill>
                <a:latin typeface="Times New Roman" pitchFamily="18" charset="0"/>
                <a:cs typeface="Times New Roman" pitchFamily="18" charset="0"/>
              </a:rPr>
              <a:t>Джаилганова</a:t>
            </a:r>
            <a:r>
              <a:rPr lang="ru-RU" sz="1100" dirty="0" smtClean="0">
                <a:solidFill>
                  <a:prstClr val="black"/>
                </a:solidFill>
                <a:latin typeface="Times New Roman" pitchFamily="18" charset="0"/>
                <a:cs typeface="Times New Roman" pitchFamily="18" charset="0"/>
              </a:rPr>
              <a:t> </a:t>
            </a:r>
            <a:r>
              <a:rPr lang="ru-RU" sz="1100" dirty="0" err="1" smtClean="0">
                <a:solidFill>
                  <a:prstClr val="black"/>
                </a:solidFill>
                <a:latin typeface="Times New Roman" pitchFamily="18" charset="0"/>
                <a:cs typeface="Times New Roman" pitchFamily="18" charset="0"/>
              </a:rPr>
              <a:t>Азамата</a:t>
            </a:r>
            <a:r>
              <a:rPr lang="ru-RU" sz="1100" dirty="0" smtClean="0">
                <a:solidFill>
                  <a:prstClr val="black"/>
                </a:solidFill>
                <a:latin typeface="Times New Roman" pitchFamily="18" charset="0"/>
                <a:cs typeface="Times New Roman" pitchFamily="18" charset="0"/>
              </a:rPr>
              <a:t> </a:t>
            </a:r>
            <a:r>
              <a:rPr lang="ru-RU" sz="1100" dirty="0" err="1" smtClean="0">
                <a:solidFill>
                  <a:prstClr val="black"/>
                </a:solidFill>
                <a:latin typeface="Times New Roman" pitchFamily="18" charset="0"/>
                <a:cs typeface="Times New Roman" pitchFamily="18" charset="0"/>
              </a:rPr>
              <a:t>Абикеновича</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100" dirty="0" smtClean="0">
                <a:latin typeface="Times New Roman" pitchFamily="18" charset="0"/>
                <a:cs typeface="Times New Roman" pitchFamily="18" charset="0"/>
              </a:rPr>
              <a:t> 15.08.2023 года на базе ГДКБ врачи  </a:t>
            </a:r>
            <a:r>
              <a:rPr lang="ru-RU" sz="1100" dirty="0" err="1" smtClean="0">
                <a:latin typeface="Times New Roman" pitchFamily="18" charset="0"/>
                <a:cs typeface="Times New Roman" pitchFamily="18" charset="0"/>
              </a:rPr>
              <a:t>челюстно</a:t>
            </a:r>
            <a:r>
              <a:rPr lang="ru-RU" sz="1100" dirty="0" smtClean="0">
                <a:latin typeface="Times New Roman" pitchFamily="18" charset="0"/>
                <a:cs typeface="Times New Roman" pitchFamily="18" charset="0"/>
              </a:rPr>
              <a:t>- лицевой хирурги  и травматологи    провели несколько сложных операций одновременно, 9-летнему ребенку, получившему серьезные телесные повреждения. </a:t>
            </a:r>
            <a:br>
              <a:rPr lang="ru-RU" sz="1100" dirty="0" smtClean="0">
                <a:latin typeface="Times New Roman" pitchFamily="18" charset="0"/>
                <a:cs typeface="Times New Roman" pitchFamily="18" charset="0"/>
              </a:rPr>
            </a:br>
            <a:r>
              <a:rPr lang="ru-RU" sz="1100" dirty="0" smtClean="0">
                <a:latin typeface="Times New Roman" pitchFamily="18" charset="0"/>
                <a:cs typeface="Times New Roman" pitchFamily="18" charset="0"/>
              </a:rPr>
              <a:t/>
            </a:r>
            <a:br>
              <a:rPr lang="ru-RU" sz="1100" dirty="0" smtClean="0">
                <a:latin typeface="Times New Roman" pitchFamily="18" charset="0"/>
                <a:cs typeface="Times New Roman" pitchFamily="18" charset="0"/>
              </a:rPr>
            </a:br>
            <a:r>
              <a:rPr lang="ru-RU" sz="1000" dirty="0" smtClean="0">
                <a:latin typeface="Times New Roman" pitchFamily="18" charset="0"/>
                <a:cs typeface="Times New Roman" pitchFamily="18" charset="0"/>
              </a:rPr>
              <a:t>ВРАЧИ ГОРОДСКОЙ ДЕТСКОЙ КЛИНИЧЕСКОЙ БОЛЬНИЦЫ ПОВЫШАЮТ КВАЛИФИКАЦИЮ В </a:t>
            </a:r>
            <a:r>
              <a:rPr lang="ru-RU" sz="1000" dirty="0" err="1" smtClean="0">
                <a:latin typeface="Times New Roman" pitchFamily="18" charset="0"/>
                <a:cs typeface="Times New Roman" pitchFamily="18" charset="0"/>
              </a:rPr>
              <a:t>ТУРЦИИ.Работа</a:t>
            </a:r>
            <a:r>
              <a:rPr lang="ru-RU" sz="1000" dirty="0" smtClean="0">
                <a:latin typeface="Times New Roman" pitchFamily="18" charset="0"/>
                <a:cs typeface="Times New Roman" pitchFamily="18" charset="0"/>
              </a:rPr>
              <a:t> по накоплению и обмену опыта позволит повысить качество медицины детской больницы и продлится две </a:t>
            </a:r>
            <a:r>
              <a:rPr lang="ru-RU" sz="1000" dirty="0" err="1" smtClean="0">
                <a:latin typeface="Times New Roman" pitchFamily="18" charset="0"/>
                <a:cs typeface="Times New Roman" pitchFamily="18" charset="0"/>
              </a:rPr>
              <a:t>недели.Врачи</a:t>
            </a:r>
            <a:r>
              <a:rPr lang="ru-RU" sz="1000" dirty="0" smtClean="0">
                <a:latin typeface="Times New Roman" pitchFamily="18" charset="0"/>
                <a:cs typeface="Times New Roman" pitchFamily="18" charset="0"/>
              </a:rPr>
              <a:t>, обучающиеся за рубежом, оттачивают свое мастерство в лечении </a:t>
            </a:r>
            <a:r>
              <a:rPr lang="ru-RU" sz="1000" dirty="0" err="1" smtClean="0">
                <a:latin typeface="Times New Roman" pitchFamily="18" charset="0"/>
                <a:cs typeface="Times New Roman" pitchFamily="18" charset="0"/>
              </a:rPr>
              <a:t>детей.Отметим</a:t>
            </a:r>
            <a:r>
              <a:rPr lang="ru-RU" sz="1000" dirty="0" smtClean="0">
                <a:latin typeface="Times New Roman" pitchFamily="18" charset="0"/>
                <a:cs typeface="Times New Roman" pitchFamily="18" charset="0"/>
              </a:rPr>
              <a:t>, что врачи детской больницы в августе, ноябре текущего года были направлены на стажировку в Израиль, Турцию. В Турции повысили профессиональную квалификацию в медицинских организациях по темам: «Актуальные проблемы среди маленьких детей», «Детская анестезия - Реаниматология». На сегодняшний день пятеро врачей детской </a:t>
            </a:r>
            <a:r>
              <a:rPr lang="ru-RU" sz="1000" dirty="0" err="1" smtClean="0">
                <a:latin typeface="Times New Roman" pitchFamily="18" charset="0"/>
                <a:cs typeface="Times New Roman" pitchFamily="18" charset="0"/>
              </a:rPr>
              <a:t>больницы-ревматолог</a:t>
            </a:r>
            <a:r>
              <a:rPr lang="ru-RU" sz="1000" dirty="0" smtClean="0">
                <a:latin typeface="Times New Roman" pitchFamily="18" charset="0"/>
                <a:cs typeface="Times New Roman" pitchFamily="18" charset="0"/>
              </a:rPr>
              <a:t>, эндокринолог, травматолог, реаниматолог-анестезиолог, невролог проходят обучение в Турции «лечение эпилепсии у детей, современный подход к лечению", "актуальные вопросы в области травматологии и ортопедии", " комплексная предоперационная подготовка</a:t>
            </a:r>
            <a:r>
              <a:rPr lang="ru-RU" sz="1000" dirty="0" smtClean="0">
                <a:solidFill>
                  <a:schemeClr val="tx1"/>
                </a:solidFill>
                <a:latin typeface="Times New Roman" pitchFamily="18" charset="0"/>
                <a:cs typeface="Times New Roman" pitchFamily="18" charset="0"/>
              </a:rPr>
              <a:t/>
            </a:r>
            <a:br>
              <a:rPr lang="ru-RU" sz="10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
            </a:r>
            <a:br>
              <a:rPr lang="ru-RU" sz="1100" dirty="0" smtClean="0">
                <a:solidFill>
                  <a:schemeClr val="tx1"/>
                </a:solidFill>
                <a:latin typeface="Times New Roman" pitchFamily="18" charset="0"/>
                <a:cs typeface="Times New Roman" pitchFamily="18" charset="0"/>
              </a:rPr>
            </a:br>
            <a:r>
              <a:rPr lang="ru-RU" sz="1000" dirty="0" smtClean="0">
                <a:solidFill>
                  <a:schemeClr val="tx1"/>
                </a:solidFill>
                <a:latin typeface="Times New Roman" pitchFamily="18" charset="0"/>
                <a:cs typeface="Times New Roman" pitchFamily="18" charset="0"/>
              </a:rPr>
              <a:t> </a:t>
            </a:r>
            <a:r>
              <a:rPr lang="ru-RU" sz="1300" dirty="0" smtClean="0">
                <a:solidFill>
                  <a:schemeClr val="tx1"/>
                </a:solidFill>
                <a:latin typeface="Times New Roman" pitchFamily="18" charset="0"/>
                <a:cs typeface="Times New Roman" pitchFamily="18" charset="0"/>
              </a:rPr>
              <a:t/>
            </a:r>
            <a:br>
              <a:rPr lang="ru-RU" sz="1300" dirty="0" smtClean="0">
                <a:solidFill>
                  <a:schemeClr val="tx1"/>
                </a:solidFill>
                <a:latin typeface="Times New Roman" pitchFamily="18" charset="0"/>
                <a:cs typeface="Times New Roman" pitchFamily="18" charset="0"/>
              </a:rPr>
            </a:br>
            <a:r>
              <a:rPr lang="ru-RU" sz="1600" dirty="0" smtClean="0">
                <a:solidFill>
                  <a:srgbClr val="C00000"/>
                </a:solidFill>
                <a:latin typeface="Times New Roman" pitchFamily="18" charset="0"/>
                <a:cs typeface="Times New Roman" pitchFamily="18" charset="0"/>
              </a:rPr>
              <a:t/>
            </a:r>
            <a:br>
              <a:rPr lang="ru-RU" sz="1600" dirty="0" smtClean="0">
                <a:solidFill>
                  <a:srgbClr val="C00000"/>
                </a:solidFill>
                <a:latin typeface="Times New Roman" pitchFamily="18" charset="0"/>
                <a:cs typeface="Times New Roman" pitchFamily="18" charset="0"/>
              </a:rPr>
            </a:br>
            <a:r>
              <a:rPr lang="ru-RU" sz="1200" dirty="0" smtClean="0">
                <a:solidFill>
                  <a:srgbClr val="C00000"/>
                </a:solidFill>
                <a:latin typeface="Times New Roman" pitchFamily="18" charset="0"/>
                <a:cs typeface="Times New Roman" pitchFamily="18" charset="0"/>
              </a:rPr>
              <a:t/>
            </a:r>
            <a:br>
              <a:rPr lang="ru-RU" sz="1200" dirty="0" smtClean="0">
                <a:solidFill>
                  <a:srgbClr val="C00000"/>
                </a:solidFill>
                <a:latin typeface="Times New Roman" pitchFamily="18" charset="0"/>
                <a:cs typeface="Times New Roman" pitchFamily="18" charset="0"/>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endParaRPr lang="ru-RU" sz="1200" dirty="0"/>
          </a:p>
        </p:txBody>
      </p:sp>
      <p:sp>
        <p:nvSpPr>
          <p:cNvPr id="21" name="TextBox 20"/>
          <p:cNvSpPr txBox="1"/>
          <p:nvPr/>
        </p:nvSpPr>
        <p:spPr>
          <a:xfrm>
            <a:off x="7552740" y="615776"/>
            <a:ext cx="3791536" cy="349278"/>
          </a:xfrm>
          <a:prstGeom prst="rect">
            <a:avLst/>
          </a:prstGeom>
          <a:solidFill>
            <a:srgbClr val="12A1B3"/>
          </a:solidFill>
        </p:spPr>
        <p:txBody>
          <a:bodyPr wrap="square" lIns="71579" tIns="35790" rIns="71579" bIns="35790" rtlCol="0">
            <a:spAutoFit/>
          </a:bodyPr>
          <a:lstStyle/>
          <a:p>
            <a:pPr algn="ctr">
              <a:buNone/>
            </a:pPr>
            <a:r>
              <a:rPr lang="kk-KZ" b="1" i="1" dirty="0" smtClean="0">
                <a:solidFill>
                  <a:schemeClr val="bg1"/>
                </a:solidFill>
                <a:latin typeface="Times New Roman" pitchFamily="18" charset="0"/>
                <a:cs typeface="Times New Roman" pitchFamily="18" charset="0"/>
              </a:rPr>
              <a:t>Разбор летальных случаев</a:t>
            </a:r>
          </a:p>
        </p:txBody>
      </p:sp>
      <p:pic>
        <p:nvPicPr>
          <p:cNvPr id="26" name="Рисунок 25">
            <a:extLst>
              <a:ext uri="{FF2B5EF4-FFF2-40B4-BE49-F238E27FC236}">
                <a16:creationId xmlns="" xmlns:a16="http://schemas.microsoft.com/office/drawing/2014/main" id="{19A375F3-A5C8-D173-1A11-7667E7A6A3EA}"/>
              </a:ext>
            </a:extLst>
          </p:cNvPr>
          <p:cNvPicPr>
            <a:picLocks noChangeAspect="1"/>
          </p:cNvPicPr>
          <p:nvPr/>
        </p:nvPicPr>
        <p:blipFill>
          <a:blip r:embed="rId6" cstate="print"/>
          <a:stretch>
            <a:fillRect/>
          </a:stretch>
        </p:blipFill>
        <p:spPr>
          <a:xfrm>
            <a:off x="8947150" y="1048419"/>
            <a:ext cx="1243905" cy="1088417"/>
          </a:xfrm>
          <a:prstGeom prst="rect">
            <a:avLst/>
          </a:prstGeom>
        </p:spPr>
      </p:pic>
      <p:sp>
        <p:nvSpPr>
          <p:cNvPr id="27" name="Прямоугольник 26"/>
          <p:cNvSpPr/>
          <p:nvPr/>
        </p:nvSpPr>
        <p:spPr>
          <a:xfrm>
            <a:off x="7191375" y="2419688"/>
            <a:ext cx="4781549" cy="1169551"/>
          </a:xfrm>
          <a:prstGeom prst="rect">
            <a:avLst/>
          </a:prstGeom>
        </p:spPr>
        <p:txBody>
          <a:bodyPr wrap="square">
            <a:spAutoFit/>
          </a:bodyPr>
          <a:lstStyle/>
          <a:p>
            <a:pPr algn="just">
              <a:buNone/>
            </a:pPr>
            <a:r>
              <a:rPr lang="ru-RU" sz="1400" dirty="0" smtClean="0">
                <a:latin typeface="Times New Roman" pitchFamily="18" charset="0"/>
                <a:cs typeface="Times New Roman" pitchFamily="18" charset="0"/>
              </a:rPr>
              <a:t>В целях предотвращения роста младенческой смертности</a:t>
            </a:r>
            <a:r>
              <a:rPr lang="kk-KZ" sz="1400" dirty="0" smtClean="0">
                <a:latin typeface="Times New Roman" pitchFamily="18" charset="0"/>
                <a:cs typeface="Times New Roman" pitchFamily="18" charset="0"/>
              </a:rPr>
              <a:t> по городу, на базе ГДКБ регулярно проводится разбор летальных случаев детей города На разбор приглашается поликлиническая служба во главе  </a:t>
            </a:r>
            <a:r>
              <a:rPr lang="ru-RU" sz="1400" dirty="0" smtClean="0">
                <a:latin typeface="Times New Roman" pitchFamily="18" charset="0"/>
                <a:cs typeface="Times New Roman" pitchFamily="18" charset="0"/>
              </a:rPr>
              <a:t>заместителем главного врача по </a:t>
            </a:r>
            <a:r>
              <a:rPr lang="ru-RU" sz="1400" dirty="0" err="1" smtClean="0">
                <a:latin typeface="Times New Roman" pitchFamily="18" charset="0"/>
                <a:cs typeface="Times New Roman" pitchFamily="18" charset="0"/>
              </a:rPr>
              <a:t>курации</a:t>
            </a:r>
            <a:r>
              <a:rPr lang="ru-RU" sz="1400" dirty="0" smtClean="0">
                <a:latin typeface="Times New Roman" pitchFamily="18" charset="0"/>
                <a:cs typeface="Times New Roman" pitchFamily="18" charset="0"/>
              </a:rPr>
              <a:t> детства. </a:t>
            </a:r>
          </a:p>
        </p:txBody>
      </p:sp>
      <p:pic>
        <p:nvPicPr>
          <p:cNvPr id="28" name="Рисунок 27" descr="WhatsApp Image 2022-07-08 at 16.47.30 (1).jpeg"/>
          <p:cNvPicPr>
            <a:picLocks noChangeAspect="1"/>
          </p:cNvPicPr>
          <p:nvPr/>
        </p:nvPicPr>
        <p:blipFill>
          <a:blip r:embed="rId7" cstate="print"/>
          <a:stretch>
            <a:fillRect/>
          </a:stretch>
        </p:blipFill>
        <p:spPr>
          <a:xfrm>
            <a:off x="7064375" y="1055938"/>
            <a:ext cx="1704975" cy="1341930"/>
          </a:xfrm>
          <a:prstGeom prst="rect">
            <a:avLst/>
          </a:prstGeom>
        </p:spPr>
      </p:pic>
      <p:pic>
        <p:nvPicPr>
          <p:cNvPr id="29" name="Рисунок 28" descr="WhatsApp Image 2022-07-08 at 16.47.30.jpeg"/>
          <p:cNvPicPr>
            <a:picLocks noChangeAspect="1"/>
          </p:cNvPicPr>
          <p:nvPr/>
        </p:nvPicPr>
        <p:blipFill>
          <a:blip r:embed="rId8" cstate="print"/>
          <a:stretch>
            <a:fillRect/>
          </a:stretch>
        </p:blipFill>
        <p:spPr>
          <a:xfrm>
            <a:off x="10305256" y="1042410"/>
            <a:ext cx="1715294" cy="1373765"/>
          </a:xfrm>
          <a:prstGeom prst="rect">
            <a:avLst/>
          </a:prstGeom>
        </p:spPr>
      </p:pic>
      <p:pic>
        <p:nvPicPr>
          <p:cNvPr id="23554" name="Picture 2"/>
          <p:cNvPicPr>
            <a:picLocks noChangeAspect="1" noChangeArrowheads="1"/>
          </p:cNvPicPr>
          <p:nvPr/>
        </p:nvPicPr>
        <p:blipFill>
          <a:blip r:embed="rId9" cstate="print"/>
          <a:srcRect/>
          <a:stretch>
            <a:fillRect/>
          </a:stretch>
        </p:blipFill>
        <p:spPr bwMode="auto">
          <a:xfrm>
            <a:off x="7251700" y="3592514"/>
            <a:ext cx="1692276" cy="1608704"/>
          </a:xfrm>
          <a:prstGeom prst="rect">
            <a:avLst/>
          </a:prstGeom>
          <a:noFill/>
          <a:ln w="9525">
            <a:noFill/>
            <a:miter lim="800000"/>
            <a:headEnd/>
            <a:tailEnd/>
          </a:ln>
        </p:spPr>
      </p:pic>
      <p:sp>
        <p:nvSpPr>
          <p:cNvPr id="24" name="Прямоугольник 23"/>
          <p:cNvSpPr/>
          <p:nvPr/>
        </p:nvSpPr>
        <p:spPr>
          <a:xfrm>
            <a:off x="8934449" y="3752850"/>
            <a:ext cx="3257551" cy="1938992"/>
          </a:xfrm>
          <a:prstGeom prst="rect">
            <a:avLst/>
          </a:prstGeom>
        </p:spPr>
        <p:txBody>
          <a:bodyPr wrap="square">
            <a:spAutoFit/>
          </a:bodyPr>
          <a:lstStyle/>
          <a:p>
            <a:r>
              <a:rPr lang="ru-RU" sz="1200" dirty="0" smtClean="0">
                <a:latin typeface="Times New Roman" pitchFamily="18" charset="0"/>
                <a:cs typeface="Times New Roman" pitchFamily="18" charset="0"/>
              </a:rPr>
              <a:t>На базе Городской детской клинической больницы с 18.09 по 21.09.2023 г. </a:t>
            </a:r>
            <a:r>
              <a:rPr lang="ru-RU" sz="1200" dirty="0" err="1" smtClean="0">
                <a:latin typeface="Times New Roman" pitchFamily="18" charset="0"/>
                <a:cs typeface="Times New Roman" pitchFamily="18" charset="0"/>
              </a:rPr>
              <a:t>Чувакова</a:t>
            </a:r>
            <a:r>
              <a:rPr lang="ru-RU" sz="1200" dirty="0" smtClean="0">
                <a:latin typeface="Times New Roman" pitchFamily="18" charset="0"/>
                <a:cs typeface="Times New Roman" pitchFamily="18" charset="0"/>
              </a:rPr>
              <a:t> Тамара </a:t>
            </a:r>
            <a:r>
              <a:rPr lang="ru-RU" sz="1200" dirty="0" err="1" smtClean="0">
                <a:latin typeface="Times New Roman" pitchFamily="18" charset="0"/>
                <a:cs typeface="Times New Roman" pitchFamily="18" charset="0"/>
              </a:rPr>
              <a:t>Курмангалиевна</a:t>
            </a:r>
            <a:r>
              <a:rPr lang="ru-RU" sz="1200" dirty="0" smtClean="0">
                <a:latin typeface="Times New Roman" pitchFamily="18" charset="0"/>
                <a:cs typeface="Times New Roman" pitchFamily="18" charset="0"/>
              </a:rPr>
              <a:t>, заслуженный профессор, доктор медицинских наук, занимающаяся развитием </a:t>
            </a:r>
            <a:r>
              <a:rPr lang="ru-RU" sz="1200" dirty="0" err="1" smtClean="0">
                <a:latin typeface="Times New Roman" pitchFamily="18" charset="0"/>
                <a:cs typeface="Times New Roman" pitchFamily="18" charset="0"/>
              </a:rPr>
              <a:t>неонатологии</a:t>
            </a:r>
            <a:r>
              <a:rPr lang="ru-RU" sz="1200" dirty="0" smtClean="0">
                <a:latin typeface="Times New Roman" pitchFamily="18" charset="0"/>
                <a:cs typeface="Times New Roman" pitchFamily="18" charset="0"/>
              </a:rPr>
              <a:t> в Казахстане, провела семинар-тренинг для врачей-педиатров, </a:t>
            </a:r>
            <a:r>
              <a:rPr lang="ru-RU" sz="1200" dirty="0" err="1" smtClean="0">
                <a:latin typeface="Times New Roman" pitchFamily="18" charset="0"/>
                <a:cs typeface="Times New Roman" pitchFamily="18" charset="0"/>
              </a:rPr>
              <a:t>неонатологов</a:t>
            </a:r>
            <a:r>
              <a:rPr lang="ru-RU" sz="1200" dirty="0" smtClean="0">
                <a:latin typeface="Times New Roman" pitchFamily="18" charset="0"/>
                <a:cs typeface="Times New Roman" pitchFamily="18" charset="0"/>
              </a:rPr>
              <a:t> и медсестер на тему: «Современная стратегия питания младенцев и детей раннего возраста, десять шагов к успешному грудному вскармливанию»</a:t>
            </a:r>
            <a:endParaRPr lang="ru-RU" sz="1200" dirty="0">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10" cstate="print"/>
          <a:srcRect/>
          <a:stretch>
            <a:fillRect/>
          </a:stretch>
        </p:blipFill>
        <p:spPr bwMode="auto">
          <a:xfrm>
            <a:off x="165101" y="5095875"/>
            <a:ext cx="2197100" cy="1609725"/>
          </a:xfrm>
          <a:prstGeom prst="rect">
            <a:avLst/>
          </a:prstGeom>
          <a:noFill/>
          <a:ln w="9525">
            <a:noFill/>
            <a:miter lim="800000"/>
            <a:headEnd/>
            <a:tailEnd/>
          </a:ln>
        </p:spPr>
      </p:pic>
      <p:pic>
        <p:nvPicPr>
          <p:cNvPr id="22531" name="Picture 3"/>
          <p:cNvPicPr>
            <a:picLocks noChangeAspect="1" noChangeArrowheads="1"/>
          </p:cNvPicPr>
          <p:nvPr/>
        </p:nvPicPr>
        <p:blipFill>
          <a:blip r:embed="rId11" cstate="print"/>
          <a:srcRect/>
          <a:stretch>
            <a:fillRect/>
          </a:stretch>
        </p:blipFill>
        <p:spPr bwMode="auto">
          <a:xfrm>
            <a:off x="7241439" y="5270500"/>
            <a:ext cx="1712413" cy="1384300"/>
          </a:xfrm>
          <a:prstGeom prst="rect">
            <a:avLst/>
          </a:prstGeom>
          <a:noFill/>
          <a:ln w="9525">
            <a:noFill/>
            <a:miter lim="800000"/>
            <a:headEnd/>
            <a:tailEnd/>
          </a:ln>
        </p:spPr>
      </p:pic>
      <p:pic>
        <p:nvPicPr>
          <p:cNvPr id="25" name="Рисунок 24" descr="красный черный.jpg"/>
          <p:cNvPicPr>
            <a:picLocks noChangeAspect="1"/>
          </p:cNvPicPr>
          <p:nvPr/>
        </p:nvPicPr>
        <p:blipFill>
          <a:blip r:embed="rId12" cstate="print"/>
          <a:stretch>
            <a:fillRect/>
          </a:stretch>
        </p:blipFill>
        <p:spPr>
          <a:xfrm>
            <a:off x="11449050" y="0"/>
            <a:ext cx="742950" cy="512064"/>
          </a:xfrm>
          <a:prstGeom prst="rect">
            <a:avLst/>
          </a:prstGeom>
        </p:spPr>
      </p:pic>
      <p:pic>
        <p:nvPicPr>
          <p:cNvPr id="30" name="Рисунок 29" descr="Без названия.png"/>
          <p:cNvPicPr>
            <a:picLocks noChangeAspect="1"/>
          </p:cNvPicPr>
          <p:nvPr/>
        </p:nvPicPr>
        <p:blipFill>
          <a:blip r:embed="rId13" cstate="print"/>
          <a:stretch>
            <a:fillRect/>
          </a:stretch>
        </p:blipFill>
        <p:spPr>
          <a:xfrm>
            <a:off x="0" y="1"/>
            <a:ext cx="600075" cy="55245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20" name="Прямоугольник 19"/>
          <p:cNvSpPr/>
          <p:nvPr/>
        </p:nvSpPr>
        <p:spPr>
          <a:xfrm>
            <a:off x="352426" y="630927"/>
            <a:ext cx="10744200" cy="24075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b="1" dirty="0" smtClean="0">
              <a:solidFill>
                <a:schemeClr val="bg1"/>
              </a:solidFill>
              <a:latin typeface="Times New Roman" pitchFamily="18" charset="0"/>
              <a:cs typeface="Times New Roman" pitchFamily="18" charset="0"/>
            </a:endParaRPr>
          </a:p>
          <a:p>
            <a:pPr algn="ctr">
              <a:buNone/>
            </a:pPr>
            <a:r>
              <a:rPr lang="ru-RU" b="1" dirty="0" smtClean="0">
                <a:solidFill>
                  <a:schemeClr val="bg1"/>
                </a:solidFill>
                <a:latin typeface="Times New Roman" pitchFamily="18" charset="0"/>
                <a:cs typeface="Times New Roman" pitchFamily="18" charset="0"/>
              </a:rPr>
              <a:t>Информация по внедрению проекта  «</a:t>
            </a:r>
            <a:r>
              <a:rPr lang="ru-RU" b="1" dirty="0" err="1" smtClean="0">
                <a:solidFill>
                  <a:schemeClr val="bg1"/>
                </a:solidFill>
                <a:latin typeface="Times New Roman" pitchFamily="18" charset="0"/>
                <a:cs typeface="Times New Roman" pitchFamily="18" charset="0"/>
              </a:rPr>
              <a:t>Smart</a:t>
            </a:r>
            <a:r>
              <a:rPr lang="ru-RU" b="1" dirty="0" smtClean="0">
                <a:solidFill>
                  <a:schemeClr val="bg1"/>
                </a:solidFill>
                <a:latin typeface="Times New Roman" pitchFamily="18" charset="0"/>
                <a:cs typeface="Times New Roman" pitchFamily="18" charset="0"/>
              </a:rPr>
              <a:t> </a:t>
            </a:r>
            <a:r>
              <a:rPr lang="ru-RU" b="1" dirty="0" err="1" smtClean="0">
                <a:solidFill>
                  <a:schemeClr val="bg1"/>
                </a:solidFill>
                <a:latin typeface="Times New Roman" pitchFamily="18" charset="0"/>
                <a:cs typeface="Times New Roman" pitchFamily="18" charset="0"/>
              </a:rPr>
              <a:t>School</a:t>
            </a:r>
            <a:r>
              <a:rPr lang="ru-RU" b="1" dirty="0" smtClean="0">
                <a:solidFill>
                  <a:schemeClr val="bg1"/>
                </a:solidFill>
                <a:latin typeface="Times New Roman" pitchFamily="18" charset="0"/>
                <a:cs typeface="Times New Roman" pitchFamily="18" charset="0"/>
              </a:rPr>
              <a:t>» («Умная школа»).</a:t>
            </a:r>
            <a:r>
              <a:rPr lang="ru-RU" sz="1400" dirty="0" smtClean="0">
                <a:solidFill>
                  <a:schemeClr val="bg1"/>
                </a:solidFill>
                <a:latin typeface="Times New Roman" pitchFamily="18" charset="0"/>
                <a:cs typeface="Times New Roman" pitchFamily="18" charset="0"/>
              </a:rPr>
              <a:t/>
            </a:r>
            <a:br>
              <a:rPr lang="ru-RU" sz="1400" dirty="0" smtClean="0">
                <a:solidFill>
                  <a:schemeClr val="bg1"/>
                </a:solidFill>
                <a:latin typeface="Times New Roman" pitchFamily="18" charset="0"/>
                <a:cs typeface="Times New Roman" pitchFamily="18" charset="0"/>
              </a:rPr>
            </a:br>
            <a:r>
              <a:rPr lang="ru-RU" sz="1400" dirty="0" smtClean="0">
                <a:solidFill>
                  <a:schemeClr val="bg1"/>
                </a:solidFill>
                <a:latin typeface="Times New Roman" pitchFamily="18" charset="0"/>
                <a:cs typeface="Times New Roman" pitchFamily="18" charset="0"/>
              </a:rPr>
              <a:t> </a:t>
            </a:r>
            <a:endParaRPr lang="ru-RU"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10926" y="62109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30</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2" name="Заголовок 1"/>
          <p:cNvSpPr>
            <a:spLocks noGrp="1"/>
          </p:cNvSpPr>
          <p:nvPr>
            <p:ph type="title"/>
          </p:nvPr>
        </p:nvSpPr>
        <p:spPr>
          <a:xfrm>
            <a:off x="561975" y="3371850"/>
            <a:ext cx="11029950" cy="3771899"/>
          </a:xfrm>
        </p:spPr>
        <p:txBody>
          <a:bodyPr>
            <a:normAutofit fontScale="90000"/>
          </a:bodyPr>
          <a:lstStyle/>
          <a:p>
            <a:pPr algn="ct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22 декабря  2022 года  в городской детской клинической больнице города Шымкент при спонсорской поддержке компании «S</a:t>
            </a:r>
            <a:r>
              <a:rPr lang="en-US" sz="1200" dirty="0" err="1" smtClean="0">
                <a:solidFill>
                  <a:schemeClr val="tx1"/>
                </a:solidFill>
                <a:latin typeface="Times New Roman" pitchFamily="18" charset="0"/>
                <a:cs typeface="Times New Roman" pitchFamily="18" charset="0"/>
              </a:rPr>
              <a:t>amsung</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lectonics</a:t>
            </a:r>
            <a:r>
              <a:rPr lang="ru-RU" sz="1200" dirty="0" smtClean="0">
                <a:solidFill>
                  <a:schemeClr val="tx1"/>
                </a:solidFill>
                <a:latin typeface="Times New Roman" pitchFamily="18" charset="0"/>
                <a:cs typeface="Times New Roman" pitchFamily="18" charset="0"/>
              </a:rPr>
              <a:t> C</a:t>
            </a:r>
            <a:r>
              <a:rPr lang="en-US" sz="1200" dirty="0" err="1" smtClean="0">
                <a:solidFill>
                  <a:schemeClr val="tx1"/>
                </a:solidFill>
                <a:latin typeface="Times New Roman" pitchFamily="18" charset="0"/>
                <a:cs typeface="Times New Roman" pitchFamily="18" charset="0"/>
              </a:rPr>
              <a:t>entral</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urasia</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Самсунг</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электроникс</a:t>
            </a:r>
            <a:r>
              <a:rPr lang="ru-RU" sz="1200" dirty="0" smtClean="0">
                <a:solidFill>
                  <a:schemeClr val="tx1"/>
                </a:solidFill>
                <a:latin typeface="Times New Roman" pitchFamily="18" charset="0"/>
                <a:cs typeface="Times New Roman" pitchFamily="18" charset="0"/>
              </a:rPr>
              <a:t> Централ Евразия») было открытие инновационного класса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(«Умная школа»)</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который будет способствовать психологическому и эмоциональному развитию детей</a:t>
            </a:r>
            <a:r>
              <a:rPr lang="kk-KZ"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получающи</a:t>
            </a:r>
            <a:r>
              <a:rPr lang="kk-KZ" sz="1200" dirty="0" smtClean="0">
                <a:solidFill>
                  <a:schemeClr val="tx1"/>
                </a:solidFill>
                <a:latin typeface="Times New Roman" pitchFamily="18" charset="0"/>
                <a:cs typeface="Times New Roman" pitchFamily="18" charset="0"/>
              </a:rPr>
              <a:t>х</a:t>
            </a:r>
            <a:r>
              <a:rPr lang="ru-RU" sz="1200" dirty="0" smtClean="0">
                <a:solidFill>
                  <a:schemeClr val="tx1"/>
                </a:solidFill>
                <a:latin typeface="Times New Roman" pitchFamily="18" charset="0"/>
                <a:cs typeface="Times New Roman" pitchFamily="18" charset="0"/>
              </a:rPr>
              <a:t> длительное   лечение в больнице,  в том числе в отделении </a:t>
            </a:r>
            <a:r>
              <a:rPr lang="ru-RU" sz="1200" dirty="0" err="1" smtClean="0">
                <a:solidFill>
                  <a:schemeClr val="tx1"/>
                </a:solidFill>
                <a:latin typeface="Times New Roman" pitchFamily="18" charset="0"/>
                <a:cs typeface="Times New Roman" pitchFamily="18" charset="0"/>
              </a:rPr>
              <a:t>онкогематологии</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kk-KZ" sz="1200" b="1" i="1" dirty="0" smtClean="0">
                <a:solidFill>
                  <a:schemeClr val="tx1"/>
                </a:solidFill>
                <a:latin typeface="Times New Roman" pitchFamily="18" charset="0"/>
                <a:cs typeface="Times New Roman" pitchFamily="18" charset="0"/>
              </a:rPr>
              <a:t>Справочно:</a:t>
            </a:r>
            <a:r>
              <a:rPr lang="kk-KZ" sz="1200" i="1" dirty="0" smtClean="0">
                <a:solidFill>
                  <a:schemeClr val="tx1"/>
                </a:solidFill>
                <a:latin typeface="Times New Roman" pitchFamily="18" charset="0"/>
                <a:cs typeface="Times New Roman" pitchFamily="18" charset="0"/>
              </a:rPr>
              <a:t>  Онкологическую помощь   детскому населению города Шымкент  координирует городская детская клиническая больница,   где  в 2022 году открыто онкогематологическое отделение.   С начала  текщего  года   пролечено в </a:t>
            </a:r>
            <a:r>
              <a:rPr lang="kk-KZ" sz="1200" i="1" dirty="0" smtClean="0">
                <a:latin typeface="Times New Roman" pitchFamily="18" charset="0"/>
                <a:cs typeface="Times New Roman" pitchFamily="18" charset="0"/>
              </a:rPr>
              <a:t>нем  </a:t>
            </a:r>
            <a:r>
              <a:rPr lang="ru-RU" sz="1200" i="1" dirty="0" smtClean="0">
                <a:latin typeface="Times New Roman" pitchFamily="18" charset="0"/>
                <a:cs typeface="Times New Roman" pitchFamily="18" charset="0"/>
              </a:rPr>
              <a:t>765</a:t>
            </a:r>
            <a:r>
              <a:rPr lang="kk-KZ" sz="1200" i="1" dirty="0" smtClean="0">
                <a:latin typeface="Times New Roman" pitchFamily="18" charset="0"/>
                <a:cs typeface="Times New Roman" pitchFamily="18" charset="0"/>
              </a:rPr>
              <a:t> </a:t>
            </a:r>
            <a:r>
              <a:rPr lang="kk-KZ" sz="1200" i="1" dirty="0" smtClean="0">
                <a:solidFill>
                  <a:schemeClr val="tx1"/>
                </a:solidFill>
                <a:latin typeface="Times New Roman" pitchFamily="18" charset="0"/>
                <a:cs typeface="Times New Roman" pitchFamily="18" charset="0"/>
              </a:rPr>
              <a:t>детей</a:t>
            </a:r>
            <a:r>
              <a:rPr lang="kk-KZ" sz="1200" i="1" dirty="0" smtClean="0">
                <a:latin typeface="Times New Roman" pitchFamily="18" charset="0"/>
                <a:cs typeface="Times New Roman" pitchFamily="18" charset="0"/>
              </a:rPr>
              <a:t>.     </a:t>
            </a:r>
            <a:r>
              <a:rPr lang="ru-RU" sz="1200" i="1" dirty="0" smtClean="0">
                <a:latin typeface="Times New Roman" pitchFamily="18" charset="0"/>
                <a:cs typeface="Times New Roman" pitchFamily="18" charset="0"/>
              </a:rPr>
              <a:t>На диспансерном учете с онкологической патологией  состоит  около  300 детей,  из них впервые в жизни выявлено   с онкологической патологией в  2023году -38 детей, </a:t>
            </a:r>
            <a:r>
              <a:rPr lang="ru-RU" sz="1200" i="1" dirty="0" smtClean="0">
                <a:solidFill>
                  <a:schemeClr val="tx1"/>
                </a:solidFill>
                <a:latin typeface="Times New Roman" pitchFamily="18" charset="0"/>
                <a:cs typeface="Times New Roman" pitchFamily="18" charset="0"/>
              </a:rPr>
              <a:t>оперативное лечение проведено  </a:t>
            </a:r>
            <a:r>
              <a:rPr lang="ru-RU" sz="1200" i="1" dirty="0" smtClean="0">
                <a:latin typeface="Times New Roman" pitchFamily="18" charset="0"/>
                <a:cs typeface="Times New Roman" pitchFamily="18" charset="0"/>
              </a:rPr>
              <a:t>-</a:t>
            </a:r>
            <a:r>
              <a:rPr lang="kk-KZ" sz="1200" i="1" dirty="0" smtClean="0">
                <a:latin typeface="Times New Roman" pitchFamily="18" charset="0"/>
                <a:cs typeface="Times New Roman" pitchFamily="18" charset="0"/>
              </a:rPr>
              <a:t>69 </a:t>
            </a:r>
            <a:r>
              <a:rPr lang="ru-RU" sz="1200" i="1" dirty="0" smtClean="0">
                <a:solidFill>
                  <a:schemeClr val="tx1"/>
                </a:solidFill>
                <a:latin typeface="Times New Roman" pitchFamily="18" charset="0"/>
                <a:cs typeface="Times New Roman" pitchFamily="18" charset="0"/>
              </a:rPr>
              <a:t>детям.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В  </a:t>
            </a:r>
            <a:r>
              <a:rPr lang="kk-KZ" sz="1200" dirty="0" smtClean="0">
                <a:solidFill>
                  <a:schemeClr val="tx1"/>
                </a:solidFill>
                <a:latin typeface="Times New Roman" pitchFamily="18" charset="0"/>
                <a:cs typeface="Times New Roman" pitchFamily="18" charset="0"/>
              </a:rPr>
              <a:t>инновационном классе </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a:t>
            </a:r>
            <a:r>
              <a:rPr lang="kk-KZ" sz="1200" dirty="0" smtClean="0">
                <a:solidFill>
                  <a:schemeClr val="tx1"/>
                </a:solidFill>
                <a:latin typeface="Times New Roman" pitchFamily="18" charset="0"/>
                <a:cs typeface="Times New Roman" pitchFamily="18" charset="0"/>
              </a:rPr>
              <a:t>пациенты</a:t>
            </a:r>
            <a:r>
              <a:rPr lang="ru-RU" sz="1200" dirty="0" smtClean="0">
                <a:solidFill>
                  <a:schemeClr val="tx1"/>
                </a:solidFill>
                <a:latin typeface="Times New Roman" pitchFamily="18" charset="0"/>
                <a:cs typeface="Times New Roman" pitchFamily="18" charset="0"/>
              </a:rPr>
              <a:t> проходят </a:t>
            </a:r>
            <a:r>
              <a:rPr lang="kk-KZ" sz="1200" dirty="0" smtClean="0">
                <a:solidFill>
                  <a:schemeClr val="tx1"/>
                </a:solidFill>
                <a:latin typeface="Times New Roman" pitchFamily="18" charset="0"/>
                <a:cs typeface="Times New Roman" pitchFamily="18" charset="0"/>
              </a:rPr>
              <a:t>специальное  </a:t>
            </a:r>
            <a:r>
              <a:rPr lang="ru-RU" sz="1200" dirty="0" smtClean="0">
                <a:solidFill>
                  <a:schemeClr val="tx1"/>
                </a:solidFill>
                <a:latin typeface="Times New Roman" pitchFamily="18" charset="0"/>
                <a:cs typeface="Times New Roman" pitchFamily="18" charset="0"/>
              </a:rPr>
              <a:t>обучение по </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внеклассным занятиям:  изобразительное искусство,   английский язык, рукоделие, </a:t>
            </a:r>
            <a:r>
              <a:rPr lang="ru-RU" sz="1200" dirty="0" err="1" smtClean="0">
                <a:solidFill>
                  <a:schemeClr val="tx1"/>
                </a:solidFill>
                <a:latin typeface="Times New Roman" pitchFamily="18" charset="0"/>
                <a:cs typeface="Times New Roman" pitchFamily="18" charset="0"/>
              </a:rPr>
              <a:t>легоконструирование</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роботехника</a:t>
            </a:r>
            <a:r>
              <a:rPr lang="ru-RU" sz="1200" dirty="0" smtClean="0">
                <a:solidFill>
                  <a:schemeClr val="tx1"/>
                </a:solidFill>
                <a:latin typeface="Times New Roman" pitchFamily="18" charset="0"/>
                <a:cs typeface="Times New Roman" pitchFamily="18" charset="0"/>
              </a:rPr>
              <a:t>, шахматы и шашки.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Также, в рамках проекта больничный аниматор проводит игровую</a:t>
            </a:r>
            <a:r>
              <a:rPr lang="kk-KZ" sz="1200" dirty="0" smtClean="0">
                <a:solidFill>
                  <a:schemeClr val="tx1"/>
                </a:solidFill>
                <a:latin typeface="Times New Roman" pitchFamily="18" charset="0"/>
                <a:cs typeface="Times New Roman" pitchFamily="18" charset="0"/>
              </a:rPr>
              <a:t> и</a:t>
            </a:r>
            <a:r>
              <a:rPr lang="ru-RU" sz="1200" dirty="0" smtClean="0">
                <a:solidFill>
                  <a:schemeClr val="tx1"/>
                </a:solidFill>
                <a:latin typeface="Times New Roman" pitchFamily="18" charset="0"/>
                <a:cs typeface="Times New Roman" pitchFamily="18" charset="0"/>
              </a:rPr>
              <a:t> танцевальную терапии, праздничные мероприятия.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Школа оборудована комфортной </a:t>
            </a:r>
            <a:r>
              <a:rPr lang="ru-RU" sz="1200" dirty="0" err="1" smtClean="0">
                <a:solidFill>
                  <a:schemeClr val="tx1"/>
                </a:solidFill>
                <a:latin typeface="Times New Roman" pitchFamily="18" charset="0"/>
                <a:cs typeface="Times New Roman" pitchFamily="18" charset="0"/>
              </a:rPr>
              <a:t>экологич</a:t>
            </a:r>
            <a:r>
              <a:rPr lang="kk-KZ" sz="1200" dirty="0" smtClean="0">
                <a:solidFill>
                  <a:schemeClr val="tx1"/>
                </a:solidFill>
                <a:latin typeface="Times New Roman" pitchFamily="18" charset="0"/>
                <a:cs typeface="Times New Roman" pitchFamily="18" charset="0"/>
              </a:rPr>
              <a:t>ески чистой </a:t>
            </a:r>
            <a:r>
              <a:rPr lang="ru-RU" sz="1200" dirty="0" smtClean="0">
                <a:solidFill>
                  <a:schemeClr val="tx1"/>
                </a:solidFill>
                <a:latin typeface="Times New Roman" pitchFamily="18" charset="0"/>
                <a:cs typeface="Times New Roman" pitchFamily="18" charset="0"/>
              </a:rPr>
              <a:t> мебелью, планшетами, интерактивной доской.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Благотворительный проект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реализован Общественным Фондом «</a:t>
            </a:r>
            <a:r>
              <a:rPr lang="ru-RU" sz="1200" dirty="0" err="1" smtClean="0">
                <a:solidFill>
                  <a:schemeClr val="tx1"/>
                </a:solidFill>
                <a:latin typeface="Times New Roman" pitchFamily="18" charset="0"/>
                <a:cs typeface="Times New Roman" pitchFamily="18" charset="0"/>
              </a:rPr>
              <a:t>Help</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Today</a:t>
            </a:r>
            <a:r>
              <a:rPr lang="ru-RU" sz="1200" dirty="0" smtClean="0">
                <a:solidFill>
                  <a:schemeClr val="tx1"/>
                </a:solidFill>
                <a:latin typeface="Times New Roman" pitchFamily="18" charset="0"/>
                <a:cs typeface="Times New Roman" pitchFamily="18" charset="0"/>
              </a:rPr>
              <a:t>» при технической и спонсорской поддержке  ТОО «S</a:t>
            </a:r>
            <a:r>
              <a:rPr lang="en-US" sz="1200" dirty="0" err="1" smtClean="0">
                <a:solidFill>
                  <a:schemeClr val="tx1"/>
                </a:solidFill>
                <a:latin typeface="Times New Roman" pitchFamily="18" charset="0"/>
                <a:cs typeface="Times New Roman" pitchFamily="18" charset="0"/>
              </a:rPr>
              <a:t>amsung</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lectonics</a:t>
            </a:r>
            <a:r>
              <a:rPr lang="ru-RU" sz="1200" dirty="0" smtClean="0">
                <a:solidFill>
                  <a:schemeClr val="tx1"/>
                </a:solidFill>
                <a:latin typeface="Times New Roman" pitchFamily="18" charset="0"/>
                <a:cs typeface="Times New Roman" pitchFamily="18" charset="0"/>
              </a:rPr>
              <a:t> C</a:t>
            </a:r>
            <a:r>
              <a:rPr lang="en-US" sz="1200" dirty="0" err="1" smtClean="0">
                <a:solidFill>
                  <a:schemeClr val="tx1"/>
                </a:solidFill>
                <a:latin typeface="Times New Roman" pitchFamily="18" charset="0"/>
                <a:cs typeface="Times New Roman" pitchFamily="18" charset="0"/>
              </a:rPr>
              <a:t>entral</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urasia</a:t>
            </a: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В связи с чем,   управление здравоохранения города Шымкент  и городская детская клиническая  больница выразили благодарность организаторам  данного проекта  за оказанную спонсорскую помощь в открытии и оборудовании инновационного класса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a:t>
            </a:r>
            <a:r>
              <a:rPr lang="ru-RU" sz="2700" dirty="0" smtClean="0"/>
              <a:t/>
            </a:r>
            <a:br>
              <a:rPr lang="ru-RU" sz="2700" dirty="0" smtClean="0"/>
            </a:br>
            <a:r>
              <a:rPr lang="ru-RU" sz="2700" dirty="0" smtClean="0"/>
              <a:t> </a:t>
            </a:r>
            <a:br>
              <a:rPr lang="ru-RU" sz="2700" dirty="0" smtClean="0"/>
            </a:br>
            <a:r>
              <a:rPr lang="ru-RU" sz="2700" dirty="0" smtClean="0"/>
              <a:t> </a:t>
            </a:r>
            <a:r>
              <a:rPr lang="ru-RU" dirty="0" smtClean="0"/>
              <a:t/>
            </a:r>
            <a:br>
              <a:rPr lang="ru-RU" dirty="0" smtClean="0"/>
            </a:br>
            <a:r>
              <a:rPr lang="ru-RU" dirty="0" smtClean="0"/>
              <a:t> </a:t>
            </a:r>
            <a:br>
              <a:rPr lang="ru-RU" dirty="0" smtClean="0"/>
            </a:br>
            <a:endParaRPr lang="ru-RU" dirty="0"/>
          </a:p>
        </p:txBody>
      </p:sp>
      <p:pic>
        <p:nvPicPr>
          <p:cNvPr id="13" name="Рисунок 12" descr="смарт.jpg"/>
          <p:cNvPicPr>
            <a:picLocks noChangeAspect="1"/>
          </p:cNvPicPr>
          <p:nvPr/>
        </p:nvPicPr>
        <p:blipFill>
          <a:blip r:embed="rId3" cstate="print"/>
          <a:stretch>
            <a:fillRect/>
          </a:stretch>
        </p:blipFill>
        <p:spPr>
          <a:xfrm>
            <a:off x="885825" y="1247774"/>
            <a:ext cx="2602260" cy="1547961"/>
          </a:xfrm>
          <a:prstGeom prst="rect">
            <a:avLst/>
          </a:prstGeom>
        </p:spPr>
      </p:pic>
      <p:pic>
        <p:nvPicPr>
          <p:cNvPr id="15" name="Рисунок 14" descr="смарт3.jpg"/>
          <p:cNvPicPr>
            <a:picLocks noChangeAspect="1"/>
          </p:cNvPicPr>
          <p:nvPr/>
        </p:nvPicPr>
        <p:blipFill>
          <a:blip r:embed="rId4" cstate="print"/>
          <a:stretch>
            <a:fillRect/>
          </a:stretch>
        </p:blipFill>
        <p:spPr>
          <a:xfrm>
            <a:off x="3857625" y="1249660"/>
            <a:ext cx="2324100" cy="1584176"/>
          </a:xfrm>
          <a:prstGeom prst="rect">
            <a:avLst/>
          </a:prstGeom>
        </p:spPr>
      </p:pic>
      <p:pic>
        <p:nvPicPr>
          <p:cNvPr id="17" name="Рисунок 16" descr="WhatsApp Image 2023-01-16 at 16.48.23 (1).jpeg"/>
          <p:cNvPicPr>
            <a:picLocks noChangeAspect="1"/>
          </p:cNvPicPr>
          <p:nvPr/>
        </p:nvPicPr>
        <p:blipFill>
          <a:blip r:embed="rId5" cstate="print"/>
          <a:stretch>
            <a:fillRect/>
          </a:stretch>
        </p:blipFill>
        <p:spPr>
          <a:xfrm>
            <a:off x="6562725" y="1240135"/>
            <a:ext cx="2352675" cy="1584176"/>
          </a:xfrm>
          <a:prstGeom prst="rect">
            <a:avLst/>
          </a:prstGeom>
        </p:spPr>
      </p:pic>
      <p:pic>
        <p:nvPicPr>
          <p:cNvPr id="19" name="Рисунок 18" descr="смарт4.jpg"/>
          <p:cNvPicPr>
            <a:picLocks noChangeAspect="1"/>
          </p:cNvPicPr>
          <p:nvPr/>
        </p:nvPicPr>
        <p:blipFill>
          <a:blip r:embed="rId6" cstate="print"/>
          <a:stretch>
            <a:fillRect/>
          </a:stretch>
        </p:blipFill>
        <p:spPr>
          <a:xfrm>
            <a:off x="9257506" y="1221085"/>
            <a:ext cx="2382044" cy="1584176"/>
          </a:xfrm>
          <a:prstGeom prst="rect">
            <a:avLst/>
          </a:prstGeom>
        </p:spPr>
      </p:pic>
      <p:pic>
        <p:nvPicPr>
          <p:cNvPr id="21" name="Рисунок 20" descr="красный черный.jpg"/>
          <p:cNvPicPr>
            <a:picLocks noChangeAspect="1"/>
          </p:cNvPicPr>
          <p:nvPr/>
        </p:nvPicPr>
        <p:blipFill>
          <a:blip r:embed="rId7" cstate="print"/>
          <a:stretch>
            <a:fillRect/>
          </a:stretch>
        </p:blipFill>
        <p:spPr>
          <a:xfrm>
            <a:off x="11391900" y="1"/>
            <a:ext cx="800100" cy="571500"/>
          </a:xfrm>
          <a:prstGeom prst="rect">
            <a:avLst/>
          </a:prstGeom>
        </p:spPr>
      </p:pic>
      <p:pic>
        <p:nvPicPr>
          <p:cNvPr id="18" name="Рисунок 17" descr="Без названия.png"/>
          <p:cNvPicPr>
            <a:picLocks noChangeAspect="1"/>
          </p:cNvPicPr>
          <p:nvPr/>
        </p:nvPicPr>
        <p:blipFill>
          <a:blip r:embed="rId8" cstate="print"/>
          <a:stretch>
            <a:fillRect/>
          </a:stretch>
        </p:blipFill>
        <p:spPr>
          <a:xfrm>
            <a:off x="0" y="0"/>
            <a:ext cx="609600" cy="60960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30" name="Прямоугольник 29"/>
          <p:cNvSpPr/>
          <p:nvPr/>
        </p:nvSpPr>
        <p:spPr>
          <a:xfrm>
            <a:off x="7305674" y="630927"/>
            <a:ext cx="4191001" cy="59127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3600" b="1" i="1" dirty="0" smtClean="0">
                <a:solidFill>
                  <a:schemeClr val="bg1"/>
                </a:solidFill>
                <a:latin typeface="Times New Roman" pitchFamily="18" charset="0"/>
                <a:cs typeface="Times New Roman" pitchFamily="18" charset="0"/>
              </a:rPr>
              <a:t>Выполненные работы</a:t>
            </a:r>
            <a:endParaRPr lang="ru-RU" sz="36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77601" y="61728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31</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1" name="Прямоугольник 20"/>
          <p:cNvSpPr/>
          <p:nvPr/>
        </p:nvSpPr>
        <p:spPr>
          <a:xfrm>
            <a:off x="179512" y="620688"/>
            <a:ext cx="5688632" cy="2031325"/>
          </a:xfrm>
          <a:prstGeom prst="rect">
            <a:avLst/>
          </a:prstGeom>
        </p:spPr>
        <p:txBody>
          <a:bodyPr wrap="square">
            <a:spAutoFit/>
          </a:bodyPr>
          <a:lstStyle/>
          <a:p>
            <a:r>
              <a:rPr lang="ru-RU" sz="1400" dirty="0" smtClean="0">
                <a:latin typeface="Times New Roman" pitchFamily="18" charset="0"/>
                <a:cs typeface="Times New Roman" pitchFamily="18" charset="0"/>
              </a:rPr>
              <a:t>В городской детской клинической больнице прошло благотворительное мероприятие. На мероприятии медицинские работники провели процедуру обрезания детей из многодетных семей. Во время мероприятия процедуру обрезания прошли  100 детей. Врачи говорят, что даже быстрая операция, не выявившая никаких признаков заболевания, не зафиксировала состояния, при котором малыши чувствуют себя некомфортно. Опытные специалисты провели успешную операцию, предварительно психологически подготовив ребенка перед обрезанием.</a:t>
            </a:r>
            <a:endParaRPr lang="ru-RU" sz="1400" dirty="0">
              <a:latin typeface="Times New Roman" pitchFamily="18" charset="0"/>
              <a:cs typeface="Times New Roman" pitchFamily="18" charset="0"/>
            </a:endParaRPr>
          </a:p>
        </p:txBody>
      </p:sp>
      <p:sp>
        <p:nvSpPr>
          <p:cNvPr id="24" name="Прямоугольник 23"/>
          <p:cNvSpPr/>
          <p:nvPr/>
        </p:nvSpPr>
        <p:spPr>
          <a:xfrm>
            <a:off x="251520" y="2708920"/>
            <a:ext cx="6030416" cy="1600438"/>
          </a:xfrm>
          <a:prstGeom prst="rect">
            <a:avLst/>
          </a:prstGeom>
        </p:spPr>
        <p:txBody>
          <a:bodyPr wrap="square">
            <a:spAutoFit/>
          </a:bodyPr>
          <a:lstStyle/>
          <a:p>
            <a:r>
              <a:rPr lang="ru-RU" sz="1400" dirty="0" smtClean="0">
                <a:latin typeface="Times New Roman" pitchFamily="18" charset="0"/>
                <a:cs typeface="Times New Roman" pitchFamily="18" charset="0"/>
              </a:rPr>
              <a:t>В городской детской клинической больнице с 4 августа 2022 года открыт и проводит  бесплатный  прием  стоматологический кабинет для детей с церебральным параличом в возрасте от 1 до 18 лет и других особенных детей по направлению ПМСП по месту РПН. Основная цель этого кабинета- лечить зубы особенных  детей не принося боль, давая им анестезию во время лечения. Вход в стоматологический кабинет через центр лучевой диагностики в блоке "Б" больницы. </a:t>
            </a:r>
            <a:endParaRPr lang="ru-RU" sz="1400" dirty="0">
              <a:latin typeface="Times New Roman" pitchFamily="18" charset="0"/>
              <a:cs typeface="Times New Roman" pitchFamily="18" charset="0"/>
            </a:endParaRPr>
          </a:p>
        </p:txBody>
      </p:sp>
      <p:sp>
        <p:nvSpPr>
          <p:cNvPr id="25" name="Прямоугольник 24"/>
          <p:cNvSpPr/>
          <p:nvPr/>
        </p:nvSpPr>
        <p:spPr>
          <a:xfrm>
            <a:off x="179512" y="4509120"/>
            <a:ext cx="5832648" cy="1169551"/>
          </a:xfrm>
          <a:prstGeom prst="rect">
            <a:avLst/>
          </a:prstGeom>
        </p:spPr>
        <p:txBody>
          <a:bodyPr wrap="square">
            <a:spAutoFit/>
          </a:bodyPr>
          <a:lstStyle/>
          <a:p>
            <a:r>
              <a:rPr lang="ru-RU" sz="1400" dirty="0" smtClean="0">
                <a:latin typeface="Times New Roman" pitchFamily="18" charset="0"/>
                <a:cs typeface="Times New Roman" pitchFamily="18" charset="0"/>
              </a:rPr>
              <a:t>При поддержке городского управления здравоохранения впервые в городской клинической детской больнице открылось отделение оториноларингологии. Теперь в лечении заболеваний уха и носа врачи могут лечить пациентов на месте, не направляя их в Астану и </a:t>
            </a:r>
            <a:r>
              <a:rPr lang="ru-RU" sz="1400" dirty="0" err="1" smtClean="0">
                <a:latin typeface="Times New Roman" pitchFamily="18" charset="0"/>
                <a:cs typeface="Times New Roman" pitchFamily="18" charset="0"/>
              </a:rPr>
              <a:t>Алматы</a:t>
            </a:r>
            <a:r>
              <a:rPr lang="ru-RU" sz="1400" dirty="0" smtClean="0">
                <a:latin typeface="Times New Roman" pitchFamily="18" charset="0"/>
                <a:cs typeface="Times New Roman" pitchFamily="18" charset="0"/>
              </a:rPr>
              <a:t>. Отделение оториноларингологии рассчитано на 20 коек. </a:t>
            </a:r>
            <a:endParaRPr lang="ru-RU" sz="1400" dirty="0">
              <a:latin typeface="Times New Roman" pitchFamily="18" charset="0"/>
              <a:cs typeface="Times New Roman" pitchFamily="18" charset="0"/>
            </a:endParaRPr>
          </a:p>
        </p:txBody>
      </p:sp>
      <p:pic>
        <p:nvPicPr>
          <p:cNvPr id="26" name="Picture 3" descr="C:\Users\17\Downloads\WhatsApp Image 2023-08-31 at 09.02.41 (4).jpeg"/>
          <p:cNvPicPr>
            <a:picLocks noChangeAspect="1" noChangeArrowheads="1"/>
          </p:cNvPicPr>
          <p:nvPr/>
        </p:nvPicPr>
        <p:blipFill>
          <a:blip r:embed="rId3" cstate="print"/>
          <a:srcRect/>
          <a:stretch>
            <a:fillRect/>
          </a:stretch>
        </p:blipFill>
        <p:spPr bwMode="auto">
          <a:xfrm>
            <a:off x="8122653" y="639738"/>
            <a:ext cx="2755047" cy="1224136"/>
          </a:xfrm>
          <a:prstGeom prst="rect">
            <a:avLst/>
          </a:prstGeom>
          <a:noFill/>
        </p:spPr>
      </p:pic>
      <p:pic>
        <p:nvPicPr>
          <p:cNvPr id="27" name="Picture 4" descr="C:\Users\17\Downloads\WhatsApp Image 2023-08-31 at 09.02.40.jpeg"/>
          <p:cNvPicPr>
            <a:picLocks noChangeAspect="1" noChangeArrowheads="1"/>
          </p:cNvPicPr>
          <p:nvPr/>
        </p:nvPicPr>
        <p:blipFill>
          <a:blip r:embed="rId4" cstate="print"/>
          <a:srcRect/>
          <a:stretch>
            <a:fillRect/>
          </a:stretch>
        </p:blipFill>
        <p:spPr bwMode="auto">
          <a:xfrm>
            <a:off x="8133184" y="1954932"/>
            <a:ext cx="2736304" cy="1473394"/>
          </a:xfrm>
          <a:prstGeom prst="rect">
            <a:avLst/>
          </a:prstGeom>
          <a:noFill/>
        </p:spPr>
      </p:pic>
      <p:pic>
        <p:nvPicPr>
          <p:cNvPr id="28" name="Picture 5" descr="C:\Users\17\Downloads\WhatsApp Image 2023-08-31 at 09.02.42.jpeg"/>
          <p:cNvPicPr>
            <a:picLocks noChangeAspect="1" noChangeArrowheads="1"/>
          </p:cNvPicPr>
          <p:nvPr/>
        </p:nvPicPr>
        <p:blipFill>
          <a:blip r:embed="rId5" cstate="print"/>
          <a:srcRect/>
          <a:stretch>
            <a:fillRect/>
          </a:stretch>
        </p:blipFill>
        <p:spPr bwMode="auto">
          <a:xfrm>
            <a:off x="8148042" y="3577208"/>
            <a:ext cx="2758083" cy="1296144"/>
          </a:xfrm>
          <a:prstGeom prst="rect">
            <a:avLst/>
          </a:prstGeom>
          <a:noFill/>
        </p:spPr>
      </p:pic>
      <p:pic>
        <p:nvPicPr>
          <p:cNvPr id="29" name="Picture 6" descr="C:\Users\17\Downloads\WhatsApp Image 2023-08-31 at 09.02.41 (3).jpeg"/>
          <p:cNvPicPr>
            <a:picLocks noChangeAspect="1" noChangeArrowheads="1"/>
          </p:cNvPicPr>
          <p:nvPr/>
        </p:nvPicPr>
        <p:blipFill>
          <a:blip r:embed="rId6" cstate="print"/>
          <a:srcRect/>
          <a:stretch>
            <a:fillRect/>
          </a:stretch>
        </p:blipFill>
        <p:spPr bwMode="auto">
          <a:xfrm flipH="1">
            <a:off x="8176617" y="4992984"/>
            <a:ext cx="2748558" cy="1405195"/>
          </a:xfrm>
          <a:prstGeom prst="rect">
            <a:avLst/>
          </a:prstGeom>
          <a:noFill/>
        </p:spPr>
      </p:pic>
      <p:pic>
        <p:nvPicPr>
          <p:cNvPr id="19" name="Рисунок 18" descr="красный черный.jpg"/>
          <p:cNvPicPr>
            <a:picLocks noChangeAspect="1"/>
          </p:cNvPicPr>
          <p:nvPr/>
        </p:nvPicPr>
        <p:blipFill>
          <a:blip r:embed="rId7" cstate="print"/>
          <a:stretch>
            <a:fillRect/>
          </a:stretch>
        </p:blipFill>
        <p:spPr>
          <a:xfrm>
            <a:off x="11410950" y="0"/>
            <a:ext cx="781050" cy="550164"/>
          </a:xfrm>
          <a:prstGeom prst="rect">
            <a:avLst/>
          </a:prstGeom>
        </p:spPr>
      </p:pic>
      <p:pic>
        <p:nvPicPr>
          <p:cNvPr id="18" name="Рисунок 17" descr="Без названия.png"/>
          <p:cNvPicPr>
            <a:picLocks noChangeAspect="1"/>
          </p:cNvPicPr>
          <p:nvPr/>
        </p:nvPicPr>
        <p:blipFill>
          <a:blip r:embed="rId8" cstate="print"/>
          <a:stretch>
            <a:fillRect/>
          </a:stretch>
        </p:blipFill>
        <p:spPr>
          <a:xfrm>
            <a:off x="0" y="1"/>
            <a:ext cx="676275" cy="561974"/>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kk-KZ" altLang="ru-RU" sz="2800" b="1" dirty="0" smtClean="0">
              <a:solidFill>
                <a:schemeClr val="bg1"/>
              </a:solidFill>
              <a:latin typeface="Times New Roman" panose="02020603050405020304" pitchFamily="18" charset="0"/>
              <a:cs typeface="Times New Roman" panose="02020603050405020304" pitchFamily="18" charset="0"/>
            </a:endParaRPr>
          </a:p>
          <a:p>
            <a:pPr algn="ctr">
              <a:buNone/>
            </a:pPr>
            <a:r>
              <a:rPr lang="kk-KZ" altLang="ru-RU" sz="2800" b="1" dirty="0" smtClean="0">
                <a:solidFill>
                  <a:schemeClr val="bg1"/>
                </a:solidFill>
                <a:latin typeface="Times New Roman" panose="02020603050405020304" pitchFamily="18" charset="0"/>
                <a:cs typeface="Times New Roman" panose="02020603050405020304" pitchFamily="18" charset="0"/>
              </a:rPr>
              <a:t>Задачи на 20</a:t>
            </a:r>
            <a:r>
              <a:rPr lang="en-US" altLang="ru-RU" sz="2800" b="1" dirty="0" smtClean="0">
                <a:solidFill>
                  <a:schemeClr val="bg1"/>
                </a:solidFill>
                <a:latin typeface="Times New Roman" panose="02020603050405020304" pitchFamily="18" charset="0"/>
                <a:cs typeface="Times New Roman" panose="02020603050405020304" pitchFamily="18" charset="0"/>
              </a:rPr>
              <a:t>2</a:t>
            </a:r>
            <a:r>
              <a:rPr lang="ru-RU" altLang="ru-RU" sz="2800" b="1" smtClean="0">
                <a:solidFill>
                  <a:schemeClr val="bg1"/>
                </a:solidFill>
                <a:latin typeface="Times New Roman" panose="02020603050405020304" pitchFamily="18" charset="0"/>
                <a:cs typeface="Times New Roman" panose="02020603050405020304" pitchFamily="18" charset="0"/>
              </a:rPr>
              <a:t>4</a:t>
            </a:r>
            <a:r>
              <a:rPr lang="kk-KZ" altLang="ru-RU" sz="2800" b="1" smtClean="0">
                <a:solidFill>
                  <a:schemeClr val="bg1"/>
                </a:solidFill>
                <a:latin typeface="Times New Roman" panose="02020603050405020304" pitchFamily="18" charset="0"/>
                <a:cs typeface="Times New Roman" panose="02020603050405020304" pitchFamily="18" charset="0"/>
              </a:rPr>
              <a:t>год</a:t>
            </a:r>
            <a:r>
              <a:rPr lang="kk-KZ" altLang="ru-RU" sz="2800" b="1" dirty="0" smtClean="0">
                <a:solidFill>
                  <a:schemeClr val="bg1"/>
                </a:solidFill>
                <a:latin typeface="Times New Roman" panose="02020603050405020304" pitchFamily="18" charset="0"/>
                <a:cs typeface="Times New Roman" panose="02020603050405020304" pitchFamily="18" charset="0"/>
              </a:rPr>
              <a:t>:</a:t>
            </a:r>
            <a:br>
              <a:rPr lang="kk-KZ" altLang="ru-RU" sz="2800" b="1" dirty="0" smtClean="0">
                <a:solidFill>
                  <a:schemeClr val="bg1"/>
                </a:solidFill>
                <a:latin typeface="Times New Roman" panose="02020603050405020304" pitchFamily="18" charset="0"/>
                <a:cs typeface="Times New Roman" panose="02020603050405020304" pitchFamily="18" charset="0"/>
              </a:rPr>
            </a:br>
            <a:endParaRPr lang="ru-RU" sz="28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68076" y="62205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7" name="Объект 1"/>
          <p:cNvSpPr>
            <a:spLocks noGrp="1"/>
          </p:cNvSpPr>
          <p:nvPr>
            <p:ph idx="1"/>
          </p:nvPr>
        </p:nvSpPr>
        <p:spPr>
          <a:xfrm>
            <a:off x="504825" y="836712"/>
            <a:ext cx="10677525" cy="5688632"/>
          </a:xfrm>
        </p:spPr>
        <p:txBody>
          <a:bodyPr>
            <a:noAutofit/>
          </a:bodyPr>
          <a:lstStyle/>
          <a:p>
            <a:pPr algn="just"/>
            <a:r>
              <a:rPr lang="ru-RU" sz="1400" b="1" i="1" dirty="0" smtClean="0">
                <a:latin typeface="Times New Roman" pitchFamily="18" charset="0"/>
                <a:cs typeface="Times New Roman" pitchFamily="18" charset="0"/>
              </a:rPr>
              <a:t>Продолжить дальнейшее развитие неонатальной хирургии и  урологии, торакальной хирургии, гастроэнтерологии. </a:t>
            </a:r>
          </a:p>
          <a:p>
            <a:pPr marL="109728" indent="0" algn="just">
              <a:buNone/>
            </a:pPr>
            <a:r>
              <a:rPr lang="ru-RU" sz="1400" b="1" i="1" dirty="0">
                <a:latin typeface="Times New Roman" pitchFamily="18" charset="0"/>
                <a:cs typeface="Times New Roman" pitchFamily="18" charset="0"/>
              </a:rPr>
              <a:t> </a:t>
            </a:r>
            <a:r>
              <a:rPr lang="kk-KZ" sz="1400" b="1" i="1" dirty="0" smtClean="0">
                <a:latin typeface="Times New Roman" pitchFamily="18" charset="0"/>
                <a:cs typeface="Times New Roman" pitchFamily="18" charset="0"/>
              </a:rPr>
              <a:t>Решить вопрос приобретения медицинского оборудования для открытия и работы отделений фармации и кардиохирургических, офтальмологических коек для детей. </a:t>
            </a:r>
            <a:endParaRPr lang="ru-RU" sz="1400" b="1" i="1" dirty="0" smtClean="0">
              <a:latin typeface="Times New Roman" pitchFamily="18" charset="0"/>
              <a:cs typeface="Times New Roman" pitchFamily="18" charset="0"/>
            </a:endParaRPr>
          </a:p>
          <a:p>
            <a:pPr algn="just"/>
            <a:r>
              <a:rPr lang="ru-RU" sz="1400" b="1" i="1" dirty="0" smtClean="0">
                <a:latin typeface="Times New Roman" pitchFamily="18" charset="0"/>
                <a:cs typeface="Times New Roman" pitchFamily="18" charset="0"/>
              </a:rPr>
              <a:t>Продолжить ведение мониторинга целевых индикаторов: </a:t>
            </a:r>
            <a:r>
              <a:rPr lang="ru-RU" sz="1400" b="1" i="1" dirty="0">
                <a:latin typeface="Times New Roman" pitchFamily="18" charset="0"/>
                <a:cs typeface="Times New Roman" pitchFamily="18" charset="0"/>
              </a:rPr>
              <a:t>снижение младенческой и  детской смертности от управляемых причин, </a:t>
            </a:r>
            <a:r>
              <a:rPr lang="ru-RU" sz="1400" b="1" i="1" dirty="0" smtClean="0">
                <a:latin typeface="Times New Roman" pitchFamily="18" charset="0"/>
                <a:cs typeface="Times New Roman" pitchFamily="18" charset="0"/>
              </a:rPr>
              <a:t>необоснованной госпитализации, повторной госпитализации </a:t>
            </a:r>
            <a:r>
              <a:rPr lang="ru-RU" sz="1400" b="1" i="1" dirty="0">
                <a:latin typeface="Times New Roman" pitchFamily="18" charset="0"/>
                <a:cs typeface="Times New Roman" pitchFamily="18" charset="0"/>
              </a:rPr>
              <a:t>в течении календарного месяца, </a:t>
            </a:r>
            <a:r>
              <a:rPr lang="ru-RU" sz="1400" b="1" i="1" dirty="0" smtClean="0">
                <a:latin typeface="Times New Roman" pitchFamily="18" charset="0"/>
                <a:cs typeface="Times New Roman" pitchFamily="18" charset="0"/>
              </a:rPr>
              <a:t>показатель послеоперационных осложнений и послеоперационной летальности, летальность при плановой госпитализации, </a:t>
            </a:r>
            <a:r>
              <a:rPr lang="ru-RU" sz="1400" b="1" i="1" dirty="0" err="1" smtClean="0">
                <a:latin typeface="Times New Roman" pitchFamily="18" charset="0"/>
                <a:cs typeface="Times New Roman" pitchFamily="18" charset="0"/>
              </a:rPr>
              <a:t>досуточной</a:t>
            </a:r>
            <a:r>
              <a:rPr lang="ru-RU" sz="1400" b="1" i="1" dirty="0" smtClean="0">
                <a:latin typeface="Times New Roman" pitchFamily="18" charset="0"/>
                <a:cs typeface="Times New Roman" pitchFamily="18" charset="0"/>
              </a:rPr>
              <a:t> летальности. </a:t>
            </a:r>
          </a:p>
          <a:p>
            <a:pPr algn="just"/>
            <a:r>
              <a:rPr lang="ru-RU" sz="1400" b="1" i="1" dirty="0" smtClean="0">
                <a:latin typeface="Times New Roman" pitchFamily="18" charset="0"/>
                <a:cs typeface="Times New Roman" pitchFamily="18" charset="0"/>
              </a:rPr>
              <a:t>Дальнейшее </a:t>
            </a:r>
            <a:r>
              <a:rPr lang="ru-RU" sz="1400" b="1" i="1" dirty="0">
                <a:latin typeface="Times New Roman" pitchFamily="18" charset="0"/>
                <a:cs typeface="Times New Roman" pitchFamily="18" charset="0"/>
              </a:rPr>
              <a:t>совершенствование </a:t>
            </a:r>
            <a:r>
              <a:rPr lang="ru-RU" sz="1400" b="1" i="1" dirty="0" smtClean="0">
                <a:latin typeface="Times New Roman" pitchFamily="18" charset="0"/>
                <a:cs typeface="Times New Roman" pitchFamily="18" charset="0"/>
              </a:rPr>
              <a:t>службы контроля качества </a:t>
            </a:r>
            <a:r>
              <a:rPr lang="ru-RU" sz="1400" b="1" i="1" dirty="0">
                <a:latin typeface="Times New Roman" pitchFamily="18" charset="0"/>
                <a:cs typeface="Times New Roman" pitchFamily="18" charset="0"/>
              </a:rPr>
              <a:t>оказания медицинских </a:t>
            </a:r>
            <a:r>
              <a:rPr lang="ru-RU" sz="1400" b="1" i="1" dirty="0" smtClean="0">
                <a:latin typeface="Times New Roman" pitchFamily="18" charset="0"/>
                <a:cs typeface="Times New Roman" pitchFamily="18" charset="0"/>
              </a:rPr>
              <a:t>услуг: согласно аккредитации - соблюдение международных целей безопасности пациента; обеспечить </a:t>
            </a:r>
            <a:r>
              <a:rPr lang="ru-RU" sz="1400" b="1" i="1" dirty="0">
                <a:latin typeface="Times New Roman" pitchFamily="18" charset="0"/>
                <a:cs typeface="Times New Roman" pitchFamily="18" charset="0"/>
              </a:rPr>
              <a:t>усиление профилактических, диагностических и лечебных мероприятий по вопросам предупреждения </a:t>
            </a:r>
            <a:r>
              <a:rPr lang="ru-RU" sz="1400" b="1" i="1" dirty="0" smtClean="0">
                <a:latin typeface="Times New Roman" pitchFamily="18" charset="0"/>
                <a:cs typeface="Times New Roman" pitchFamily="18" charset="0"/>
              </a:rPr>
              <a:t>ВБИ, снижение </a:t>
            </a:r>
            <a:r>
              <a:rPr lang="ru-RU" sz="1400" b="1" i="1" dirty="0">
                <a:latin typeface="Times New Roman" pitchFamily="18" charset="0"/>
                <a:cs typeface="Times New Roman" pitchFamily="18" charset="0"/>
              </a:rPr>
              <a:t>жалоб со стороны населения, </a:t>
            </a:r>
            <a:r>
              <a:rPr lang="ru-RU" sz="1400" b="1" i="1" dirty="0" smtClean="0">
                <a:latin typeface="Times New Roman" pitchFamily="18" charset="0"/>
                <a:cs typeface="Times New Roman" pitchFamily="18" charset="0"/>
              </a:rPr>
              <a:t>повышение удовлетворенности пациента качеством оказываемых медицинских услуг, работа с законными представителями ребенка по солидарной ответственности за его здоровье.</a:t>
            </a:r>
            <a:endParaRPr lang="ru-RU" sz="1400" b="1" i="1" dirty="0">
              <a:latin typeface="Times New Roman" pitchFamily="18" charset="0"/>
              <a:cs typeface="Times New Roman" pitchFamily="18" charset="0"/>
            </a:endParaRPr>
          </a:p>
          <a:p>
            <a:pPr algn="just"/>
            <a:r>
              <a:rPr lang="ru-RU" sz="1400" b="1" i="1" dirty="0" smtClean="0">
                <a:latin typeface="Times New Roman" pitchFamily="18" charset="0"/>
                <a:cs typeface="Times New Roman" pitchFamily="18" charset="0"/>
              </a:rPr>
              <a:t>Продолжить </a:t>
            </a:r>
            <a:r>
              <a:rPr lang="ru-RU" sz="1400" b="1" i="1" dirty="0">
                <a:latin typeface="Times New Roman" pitchFamily="18" charset="0"/>
                <a:cs typeface="Times New Roman" pitchFamily="18" charset="0"/>
              </a:rPr>
              <a:t>работу по кадровому обеспечению МО, </a:t>
            </a:r>
            <a:r>
              <a:rPr lang="ru-RU" sz="1400" b="1" i="1" dirty="0" smtClean="0">
                <a:latin typeface="Times New Roman" pitchFamily="18" charset="0"/>
                <a:cs typeface="Times New Roman" pitchFamily="18" charset="0"/>
              </a:rPr>
              <a:t>образованию медицинских сотрудников: повышение </a:t>
            </a:r>
            <a:r>
              <a:rPr lang="ru-RU" sz="1400" b="1" i="1" dirty="0">
                <a:latin typeface="Times New Roman" pitchFamily="18" charset="0"/>
                <a:cs typeface="Times New Roman" pitchFamily="18" charset="0"/>
              </a:rPr>
              <a:t>квалификации и </a:t>
            </a:r>
            <a:r>
              <a:rPr lang="ru-RU" sz="1400" b="1" i="1" dirty="0" smtClean="0">
                <a:latin typeface="Times New Roman" pitchFamily="18" charset="0"/>
                <a:cs typeface="Times New Roman" pitchFamily="18" charset="0"/>
              </a:rPr>
              <a:t>переподготовки следующих специалистов (аллерголога, гастроэнтеролога, нефролога, </a:t>
            </a:r>
            <a:r>
              <a:rPr lang="ru-RU" sz="1400" b="1" i="1" dirty="0" err="1" smtClean="0">
                <a:latin typeface="Times New Roman" pitchFamily="18" charset="0"/>
                <a:cs typeface="Times New Roman" pitchFamily="18" charset="0"/>
              </a:rPr>
              <a:t>онкогематолога</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трансфузиолога</a:t>
            </a:r>
            <a:r>
              <a:rPr lang="ru-RU" sz="1400" b="1" i="1" dirty="0" smtClean="0">
                <a:latin typeface="Times New Roman" pitchFamily="18" charset="0"/>
                <a:cs typeface="Times New Roman" pitchFamily="18" charset="0"/>
              </a:rPr>
              <a:t>), обучение в Ближнем и Дальнем зарубежье по открытым и вновь планируемым к открытию профилям.</a:t>
            </a:r>
          </a:p>
          <a:p>
            <a:r>
              <a:rPr lang="ru-RU" sz="1400" b="1" i="1" dirty="0" smtClean="0">
                <a:latin typeface="Times New Roman" pitchFamily="18" charset="0"/>
                <a:cs typeface="Times New Roman" pitchFamily="18" charset="0"/>
              </a:rPr>
              <a:t>С целью улучшения качества оказания медицинских  услуг  в больнице введена в деятельность колл-центр 24/7 по обращениям  и заявлениям   физических и юридических лиц. </a:t>
            </a:r>
          </a:p>
          <a:p>
            <a:r>
              <a:rPr lang="ru-RU" sz="1400" b="1" i="1" dirty="0" smtClean="0">
                <a:latin typeface="Times New Roman" pitchFamily="18" charset="0"/>
                <a:cs typeface="Times New Roman" pitchFamily="18" charset="0"/>
              </a:rPr>
              <a:t>С целью обеспечения соблюдения работниками законодательства РК о противодействии коррупции и создания атмосферы «нулевой» терпимости к любым проявлениям коррупции в организации действует </a:t>
            </a:r>
            <a:r>
              <a:rPr lang="ru-RU" sz="1400" b="1" i="1" dirty="0" err="1" smtClean="0">
                <a:latin typeface="Times New Roman" pitchFamily="18" charset="0"/>
                <a:cs typeface="Times New Roman" pitchFamily="18" charset="0"/>
              </a:rPr>
              <a:t>Комплаенс-офицер</a:t>
            </a:r>
            <a:r>
              <a:rPr lang="ru-RU" sz="1400" b="1" i="1" dirty="0" smtClean="0">
                <a:latin typeface="Times New Roman" pitchFamily="18" charset="0"/>
                <a:cs typeface="Times New Roman" pitchFamily="18" charset="0"/>
              </a:rPr>
              <a:t> для достижения наилучшей практики. </a:t>
            </a:r>
          </a:p>
          <a:p>
            <a:r>
              <a:rPr lang="ru-RU" sz="1400" b="1" i="1" dirty="0" smtClean="0">
                <a:latin typeface="Times New Roman" pitchFamily="18" charset="0"/>
                <a:cs typeface="Times New Roman" pitchFamily="18" charset="0"/>
              </a:rPr>
              <a:t>–В целях повышения качества в сфере оказания медицинских услуг , организация запланировала  проведение аккредитации по международной сертификации </a:t>
            </a:r>
            <a:r>
              <a:rPr lang="ru-RU" sz="1400" b="1" i="1" dirty="0" err="1" smtClean="0">
                <a:latin typeface="Times New Roman" pitchFamily="18" charset="0"/>
                <a:cs typeface="Times New Roman" pitchFamily="18" charset="0"/>
              </a:rPr>
              <a:t>Joint</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Commission</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International</a:t>
            </a:r>
            <a:r>
              <a:rPr lang="ru-RU" sz="1400" b="1" i="1" dirty="0" smtClean="0">
                <a:latin typeface="Times New Roman" pitchFamily="18" charset="0"/>
                <a:cs typeface="Times New Roman" pitchFamily="18" charset="0"/>
              </a:rPr>
              <a:t>, которая считается «Золотым стандартом» качества в сфере здравоохранения.</a:t>
            </a:r>
            <a:endParaRPr lang="ru-RU" sz="1400" b="1" i="1" dirty="0">
              <a:latin typeface="Times New Roman" pitchFamily="18" charset="0"/>
              <a:cs typeface="Times New Roman" pitchFamily="18" charset="0"/>
            </a:endParaRPr>
          </a:p>
          <a:p>
            <a:endParaRPr lang="ru-RU" sz="1400" b="1" i="1" dirty="0">
              <a:latin typeface="Times New Roman" pitchFamily="18" charset="0"/>
              <a:cs typeface="Times New Roman" pitchFamily="18" charset="0"/>
            </a:endParaRPr>
          </a:p>
        </p:txBody>
      </p:sp>
      <p:pic>
        <p:nvPicPr>
          <p:cNvPr id="12" name="Рисунок 11" descr="красный черный.jpg"/>
          <p:cNvPicPr>
            <a:picLocks noChangeAspect="1"/>
          </p:cNvPicPr>
          <p:nvPr/>
        </p:nvPicPr>
        <p:blipFill>
          <a:blip r:embed="rId3" cstate="print"/>
          <a:stretch>
            <a:fillRect/>
          </a:stretch>
        </p:blipFill>
        <p:spPr>
          <a:xfrm>
            <a:off x="11458575" y="0"/>
            <a:ext cx="733425" cy="588264"/>
          </a:xfrm>
          <a:prstGeom prst="rect">
            <a:avLst/>
          </a:prstGeom>
        </p:spPr>
      </p:pic>
      <p:pic>
        <p:nvPicPr>
          <p:cNvPr id="13" name="Рисунок 12" descr="Без названия.png"/>
          <p:cNvPicPr>
            <a:picLocks noChangeAspect="1"/>
          </p:cNvPicPr>
          <p:nvPr/>
        </p:nvPicPr>
        <p:blipFill>
          <a:blip r:embed="rId4" cstate="print"/>
          <a:stretch>
            <a:fillRect/>
          </a:stretch>
        </p:blipFill>
        <p:spPr>
          <a:xfrm>
            <a:off x="0" y="0"/>
            <a:ext cx="571500" cy="57150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1237" y="2466110"/>
            <a:ext cx="5514109" cy="646331"/>
          </a:xfrm>
          <a:prstGeom prst="rect">
            <a:avLst/>
          </a:prstGeom>
          <a:noFill/>
        </p:spPr>
        <p:txBody>
          <a:bodyPr wrap="square" rtlCol="0">
            <a:spAutoFit/>
          </a:bodyPr>
          <a:lstStyle/>
          <a:p>
            <a:pPr algn="ctr"/>
            <a:r>
              <a:rPr lang="kk-KZ" sz="3600" b="1" dirty="0" smtClean="0">
                <a:solidFill>
                  <a:schemeClr val="accent1">
                    <a:lumMod val="75000"/>
                  </a:schemeClr>
                </a:solidFill>
                <a:latin typeface="Times New Roman" pitchFamily="18" charset="0"/>
                <a:cs typeface="Times New Roman" pitchFamily="18" charset="0"/>
              </a:rPr>
              <a:t>Спасибо за внимание!</a:t>
            </a:r>
            <a:endParaRPr lang="ru-RU" sz="3600" b="1" dirty="0">
              <a:solidFill>
                <a:srgbClr val="12A1B3"/>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xmlns="" val="69108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5668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105025" y="-9144"/>
            <a:ext cx="90001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sz="20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617154" y="62681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0" name="TextBox 109"/>
          <p:cNvSpPr txBox="1"/>
          <p:nvPr/>
        </p:nvSpPr>
        <p:spPr>
          <a:xfrm>
            <a:off x="4662944" y="907107"/>
            <a:ext cx="5417031" cy="287723"/>
          </a:xfrm>
          <a:prstGeom prst="rect">
            <a:avLst/>
          </a:prstGeom>
          <a:solidFill>
            <a:srgbClr val="12A1B3"/>
          </a:solidFill>
        </p:spPr>
        <p:txBody>
          <a:bodyPr wrap="square" lIns="71579" tIns="35790" rIns="71579" bIns="35790" rtlCol="0">
            <a:spAutoFit/>
          </a:bodyPr>
          <a:lstStyle/>
          <a:p>
            <a:pPr algn="ctr" defTabSz="715792"/>
            <a:endParaRPr lang="ru-RU"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Прямоугольник 14"/>
          <p:cNvSpPr/>
          <p:nvPr/>
        </p:nvSpPr>
        <p:spPr>
          <a:xfrm>
            <a:off x="490969" y="1325906"/>
            <a:ext cx="2901456" cy="22225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22611" y="1776691"/>
            <a:ext cx="2950764" cy="2283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Прямоугольник 17"/>
          <p:cNvSpPr/>
          <p:nvPr/>
        </p:nvSpPr>
        <p:spPr>
          <a:xfrm>
            <a:off x="3867800" y="1328236"/>
            <a:ext cx="8069405" cy="227532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076688" y="1544815"/>
            <a:ext cx="8115312" cy="2238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cs typeface="Times New Roman" pitchFamily="18" charset="0"/>
              </a:rPr>
              <a:t> </a:t>
            </a:r>
            <a:r>
              <a:rPr lang="ru-RU" sz="1400" dirty="0" smtClean="0">
                <a:solidFill>
                  <a:schemeClr val="tx1"/>
                </a:solidFill>
                <a:latin typeface="Times New Roman" pitchFamily="18" charset="0"/>
                <a:cs typeface="Times New Roman" pitchFamily="18" charset="0"/>
              </a:rPr>
              <a:t>В апреле 2021 года Городская детская клиническая больница успешно прошла оценку деятельности со стороны Общественного объединения «Экспертов и консультантов по внешней комплексной оценке в сфере здравоохранения» по аккредитации медицинских организаций согласно  приказу Министра здравоохранения Республики Казахстан от 21 декабря 2020 года № ҚР ДСМ-299/2020 и получила первую категорию аккредитации сроком на 3 года. </a:t>
            </a:r>
          </a:p>
          <a:p>
            <a:pPr algn="just"/>
            <a:r>
              <a:rPr lang="ru-RU" sz="1400" dirty="0" smtClean="0">
                <a:solidFill>
                  <a:schemeClr val="tx1"/>
                </a:solidFill>
                <a:latin typeface="Times New Roman" pitchFamily="18" charset="0"/>
                <a:cs typeface="Times New Roman" pitchFamily="18" charset="0"/>
              </a:rPr>
              <a:t>     Финалист премии “</a:t>
            </a:r>
            <a:r>
              <a:rPr lang="en-US" sz="1400" dirty="0" err="1" smtClean="0">
                <a:solidFill>
                  <a:schemeClr val="tx1"/>
                </a:solidFill>
                <a:latin typeface="Times New Roman" pitchFamily="18" charset="0"/>
                <a:cs typeface="Times New Roman" pitchFamily="18" charset="0"/>
              </a:rPr>
              <a:t>Altyn</a:t>
            </a:r>
            <a:r>
              <a:rPr lang="en-US" sz="1400" dirty="0" smtClean="0">
                <a:solidFill>
                  <a:schemeClr val="tx1"/>
                </a:solidFill>
                <a:latin typeface="Times New Roman" pitchFamily="18" charset="0"/>
                <a:cs typeface="Times New Roman" pitchFamily="18" charset="0"/>
              </a:rPr>
              <a:t> </a:t>
            </a:r>
            <a:r>
              <a:rPr lang="en-US" sz="1400" dirty="0" err="1" smtClean="0">
                <a:solidFill>
                  <a:schemeClr val="tx1"/>
                </a:solidFill>
                <a:latin typeface="Times New Roman" pitchFamily="18" charset="0"/>
                <a:cs typeface="Times New Roman" pitchFamily="18" charset="0"/>
              </a:rPr>
              <a:t>shipager</a:t>
            </a:r>
            <a:r>
              <a:rPr lang="ru-RU" sz="1400" dirty="0" smtClean="0">
                <a:solidFill>
                  <a:schemeClr val="tx1"/>
                </a:solidFill>
                <a:latin typeface="Times New Roman" pitchFamily="18" charset="0"/>
                <a:cs typeface="Times New Roman" pitchFamily="18" charset="0"/>
              </a:rPr>
              <a:t>" в номинации «Лучший городской детский стационар 2022 года»</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2" name="AutoShape 2" descr="blob:https://web.whatsapp.com/084e7e25-613b-45ce-bf06-222d602dcab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084e7e25-613b-45ce-bf06-222d602dcab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 name="Picture 2" descr="C:\Users\20\Desktop\faf72fdb-5f69-40c5-8461-7f8175a2afae.jpg"/>
          <p:cNvPicPr>
            <a:picLocks noChangeAspect="1" noChangeArrowheads="1"/>
          </p:cNvPicPr>
          <p:nvPr/>
        </p:nvPicPr>
        <p:blipFill>
          <a:blip r:embed="rId4" cstate="print"/>
          <a:srcRect/>
          <a:stretch>
            <a:fillRect/>
          </a:stretch>
        </p:blipFill>
        <p:spPr bwMode="auto">
          <a:xfrm>
            <a:off x="392984" y="1729759"/>
            <a:ext cx="2993994" cy="2993994"/>
          </a:xfrm>
          <a:prstGeom prst="rect">
            <a:avLst/>
          </a:prstGeom>
          <a:noFill/>
        </p:spPr>
      </p:pic>
      <p:pic>
        <p:nvPicPr>
          <p:cNvPr id="21" name="Picture 3" descr="C:\Users\20\Desktop\556785d2-7463-434c-a61a-d88220b70a7f.jpg"/>
          <p:cNvPicPr>
            <a:picLocks noChangeAspect="1" noChangeArrowheads="1"/>
          </p:cNvPicPr>
          <p:nvPr/>
        </p:nvPicPr>
        <p:blipFill>
          <a:blip r:embed="rId5" cstate="print"/>
          <a:srcRect/>
          <a:stretch>
            <a:fillRect/>
          </a:stretch>
        </p:blipFill>
        <p:spPr bwMode="auto">
          <a:xfrm>
            <a:off x="4736522" y="3684495"/>
            <a:ext cx="2273878" cy="2707340"/>
          </a:xfrm>
          <a:prstGeom prst="rect">
            <a:avLst/>
          </a:prstGeom>
          <a:noFill/>
        </p:spPr>
      </p:pic>
      <p:graphicFrame>
        <p:nvGraphicFramePr>
          <p:cNvPr id="1026" name="Object 2"/>
          <p:cNvGraphicFramePr>
            <a:graphicFrameLocks noChangeAspect="1"/>
          </p:cNvGraphicFramePr>
          <p:nvPr/>
        </p:nvGraphicFramePr>
        <p:xfrm>
          <a:off x="7562757" y="3623422"/>
          <a:ext cx="2663825" cy="2895600"/>
        </p:xfrm>
        <a:graphic>
          <a:graphicData uri="http://schemas.openxmlformats.org/presentationml/2006/ole">
            <p:oleObj spid="_x0000_s1026" name="Acrobat Document" r:id="rId6" imgW="5667170" imgH="8020002" progId="AcroExch.Document.11">
              <p:embed/>
            </p:oleObj>
          </a:graphicData>
        </a:graphic>
      </p:graphicFrame>
      <p:pic>
        <p:nvPicPr>
          <p:cNvPr id="23" name="Рисунок 22" descr="красный черный.jpg"/>
          <p:cNvPicPr>
            <a:picLocks noChangeAspect="1"/>
          </p:cNvPicPr>
          <p:nvPr/>
        </p:nvPicPr>
        <p:blipFill>
          <a:blip r:embed="rId7" cstate="print"/>
          <a:stretch>
            <a:fillRect/>
          </a:stretch>
        </p:blipFill>
        <p:spPr>
          <a:xfrm>
            <a:off x="11477625" y="0"/>
            <a:ext cx="714375" cy="638175"/>
          </a:xfrm>
          <a:prstGeom prst="rect">
            <a:avLst/>
          </a:prstGeom>
        </p:spPr>
      </p:pic>
      <p:pic>
        <p:nvPicPr>
          <p:cNvPr id="22" name="Рисунок 21" descr="Без названия.png"/>
          <p:cNvPicPr>
            <a:picLocks noChangeAspect="1"/>
          </p:cNvPicPr>
          <p:nvPr/>
        </p:nvPicPr>
        <p:blipFill>
          <a:blip r:embed="rId8" cstate="print"/>
          <a:stretch>
            <a:fillRect/>
          </a:stretch>
        </p:blipFill>
        <p:spPr>
          <a:xfrm>
            <a:off x="1" y="1"/>
            <a:ext cx="609600" cy="609600"/>
          </a:xfrm>
          <a:prstGeom prst="rect">
            <a:avLst/>
          </a:prstGeom>
        </p:spPr>
      </p:pic>
    </p:spTree>
    <p:extLst>
      <p:ext uri="{BB962C8B-B14F-4D97-AF65-F5344CB8AC3E}">
        <p14:creationId xmlns:p14="http://schemas.microsoft.com/office/powerpoint/2010/main" xmlns="" val="2020426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000" b="1" dirty="0" smtClean="0">
                <a:latin typeface="Times New Roman" pitchFamily="18" charset="0"/>
                <a:cs typeface="Times New Roman" pitchFamily="18" charset="0"/>
              </a:rPr>
              <a:t>Организационная структура </a:t>
            </a:r>
          </a:p>
          <a:p>
            <a:pPr algn="ctr">
              <a:buNone/>
            </a:pPr>
            <a:r>
              <a:rPr lang="ru-RU" sz="2000" b="1" dirty="0" smtClean="0">
                <a:latin typeface="Times New Roman" pitchFamily="18" charset="0"/>
                <a:cs typeface="Times New Roman" pitchFamily="18" charset="0"/>
              </a:rPr>
              <a:t>ГКП на ПХВ «Городская детская клиническая больница» </a:t>
            </a:r>
            <a:endParaRPr lang="ru-RU" sz="20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617154" y="633480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Прямоугольник 20"/>
          <p:cNvSpPr/>
          <p:nvPr/>
        </p:nvSpPr>
        <p:spPr>
          <a:xfrm>
            <a:off x="1452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530" name="Picture 2"/>
          <p:cNvPicPr>
            <a:picLocks noChangeAspect="1" noChangeArrowheads="1"/>
          </p:cNvPicPr>
          <p:nvPr/>
        </p:nvPicPr>
        <p:blipFill>
          <a:blip r:embed="rId3" cstate="print"/>
          <a:srcRect/>
          <a:stretch>
            <a:fillRect/>
          </a:stretch>
        </p:blipFill>
        <p:spPr bwMode="auto">
          <a:xfrm>
            <a:off x="695325" y="609600"/>
            <a:ext cx="10463213" cy="5924549"/>
          </a:xfrm>
          <a:prstGeom prst="rect">
            <a:avLst/>
          </a:prstGeom>
          <a:noFill/>
          <a:ln w="9525">
            <a:noFill/>
            <a:miter lim="800000"/>
            <a:headEnd/>
            <a:tailEnd/>
          </a:ln>
        </p:spPr>
      </p:pic>
      <p:pic>
        <p:nvPicPr>
          <p:cNvPr id="12" name="Рисунок 11" descr="красный черный.jpg"/>
          <p:cNvPicPr>
            <a:picLocks noChangeAspect="1"/>
          </p:cNvPicPr>
          <p:nvPr/>
        </p:nvPicPr>
        <p:blipFill>
          <a:blip r:embed="rId4" cstate="print"/>
          <a:stretch>
            <a:fillRect/>
          </a:stretch>
        </p:blipFill>
        <p:spPr>
          <a:xfrm>
            <a:off x="11548110" y="0"/>
            <a:ext cx="643890" cy="644206"/>
          </a:xfrm>
          <a:prstGeom prst="rect">
            <a:avLst/>
          </a:prstGeom>
        </p:spPr>
      </p:pic>
      <p:pic>
        <p:nvPicPr>
          <p:cNvPr id="13" name="Рисунок 12" descr="Без названия.png"/>
          <p:cNvPicPr>
            <a:picLocks noChangeAspect="1"/>
          </p:cNvPicPr>
          <p:nvPr/>
        </p:nvPicPr>
        <p:blipFill>
          <a:blip r:embed="rId5" cstate="print"/>
          <a:stretch>
            <a:fillRect/>
          </a:stretch>
        </p:blipFill>
        <p:spPr>
          <a:xfrm>
            <a:off x="0" y="0"/>
            <a:ext cx="561975" cy="561975"/>
          </a:xfrm>
          <a:prstGeom prst="rect">
            <a:avLst/>
          </a:prstGeom>
        </p:spPr>
      </p:pic>
    </p:spTree>
    <p:extLst>
      <p:ext uri="{BB962C8B-B14F-4D97-AF65-F5344CB8AC3E}">
        <p14:creationId xmlns:p14="http://schemas.microsoft.com/office/powerpoint/2010/main" xmlns="" val="2493734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Прямоугольник 66"/>
          <p:cNvSpPr/>
          <p:nvPr/>
        </p:nvSpPr>
        <p:spPr>
          <a:xfrm>
            <a:off x="8408895" y="1129553"/>
            <a:ext cx="3486912" cy="5486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000" b="1" dirty="0" smtClean="0">
                <a:solidFill>
                  <a:schemeClr val="tx1"/>
                </a:solidFill>
                <a:latin typeface="Times New Roman" pitchFamily="18" charset="0"/>
                <a:cs typeface="Times New Roman" pitchFamily="18" charset="0"/>
              </a:rPr>
              <a:t>Соматический профиль из них</a:t>
            </a:r>
            <a:r>
              <a:rPr lang="kk-KZ" sz="1000" b="1" dirty="0" smtClean="0">
                <a:solidFill>
                  <a:schemeClr val="tx1"/>
                </a:solidFill>
                <a:latin typeface="Times New Roman" pitchFamily="18" charset="0"/>
                <a:cs typeface="Times New Roman" pitchFamily="18" charset="0"/>
              </a:rPr>
              <a:t>: </a:t>
            </a:r>
            <a:endParaRPr lang="ru-RU" sz="1000" b="1"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Кардиологический  -  на  1</a:t>
            </a:r>
            <a:r>
              <a:rPr lang="en-US" sz="1200" dirty="0" smtClean="0">
                <a:solidFill>
                  <a:schemeClr val="tx1"/>
                </a:solidFill>
                <a:latin typeface="Times New Roman" pitchFamily="18" charset="0"/>
                <a:cs typeface="Times New Roman" pitchFamily="18" charset="0"/>
              </a:rPr>
              <a:t>5 </a:t>
            </a:r>
            <a:r>
              <a:rPr lang="ru-RU" sz="1200" dirty="0" smtClean="0">
                <a:solidFill>
                  <a:schemeClr val="tx1"/>
                </a:solidFill>
                <a:latin typeface="Times New Roman" pitchFamily="18" charset="0"/>
                <a:cs typeface="Times New Roman" pitchFamily="18" charset="0"/>
              </a:rPr>
              <a:t>коек</a:t>
            </a:r>
          </a:p>
          <a:p>
            <a:pPr lvl="0"/>
            <a:r>
              <a:rPr lang="ru-RU" sz="1200" dirty="0" smtClean="0">
                <a:solidFill>
                  <a:schemeClr val="tx1"/>
                </a:solidFill>
                <a:latin typeface="Times New Roman" pitchFamily="18" charset="0"/>
                <a:cs typeface="Times New Roman" pitchFamily="18" charset="0"/>
              </a:rPr>
              <a:t>Гастроэнтерологический - на </a:t>
            </a:r>
            <a:r>
              <a:rPr lang="en-US" sz="1200" dirty="0" smtClean="0">
                <a:solidFill>
                  <a:schemeClr val="tx1"/>
                </a:solidFill>
                <a:latin typeface="Times New Roman" pitchFamily="18" charset="0"/>
                <a:cs typeface="Times New Roman" pitchFamily="18" charset="0"/>
              </a:rPr>
              <a:t>15</a:t>
            </a:r>
            <a:r>
              <a:rPr lang="ru-RU" sz="1200" dirty="0" smtClean="0">
                <a:solidFill>
                  <a:schemeClr val="tx1"/>
                </a:solidFill>
                <a:latin typeface="Times New Roman" pitchFamily="18" charset="0"/>
                <a:cs typeface="Times New Roman" pitchFamily="18" charset="0"/>
              </a:rPr>
              <a:t> коек</a:t>
            </a:r>
          </a:p>
          <a:p>
            <a:pPr lvl="0"/>
            <a:r>
              <a:rPr lang="ru-RU" sz="1200" dirty="0" err="1" smtClean="0">
                <a:solidFill>
                  <a:schemeClr val="tx1"/>
                </a:solidFill>
                <a:latin typeface="Times New Roman" pitchFamily="18" charset="0"/>
                <a:cs typeface="Times New Roman" pitchFamily="18" charset="0"/>
              </a:rPr>
              <a:t>Аллергологический</a:t>
            </a:r>
            <a:r>
              <a:rPr lang="ru-RU" sz="1200" dirty="0" smtClean="0">
                <a:solidFill>
                  <a:schemeClr val="tx1"/>
                </a:solidFill>
                <a:latin typeface="Times New Roman" pitchFamily="18" charset="0"/>
                <a:cs typeface="Times New Roman" pitchFamily="18" charset="0"/>
              </a:rPr>
              <a:t>  - на </a:t>
            </a:r>
            <a:r>
              <a:rPr lang="en-US" sz="1200" dirty="0" smtClean="0">
                <a:solidFill>
                  <a:schemeClr val="tx1"/>
                </a:solidFill>
                <a:latin typeface="Times New Roman" pitchFamily="18" charset="0"/>
                <a:cs typeface="Times New Roman" pitchFamily="18" charset="0"/>
              </a:rPr>
              <a:t>15</a:t>
            </a:r>
            <a:r>
              <a:rPr lang="ru-RU" sz="1200" dirty="0" smtClean="0">
                <a:solidFill>
                  <a:schemeClr val="tx1"/>
                </a:solidFill>
                <a:latin typeface="Times New Roman" pitchFamily="18" charset="0"/>
                <a:cs typeface="Times New Roman" pitchFamily="18" charset="0"/>
              </a:rPr>
              <a:t> коек</a:t>
            </a:r>
          </a:p>
          <a:p>
            <a:pPr lvl="0"/>
            <a:r>
              <a:rPr lang="ru-RU" sz="1200" dirty="0" smtClean="0">
                <a:solidFill>
                  <a:schemeClr val="tx1"/>
                </a:solidFill>
                <a:latin typeface="Times New Roman" pitchFamily="18" charset="0"/>
                <a:cs typeface="Times New Roman" pitchFamily="18" charset="0"/>
              </a:rPr>
              <a:t>Ревматологический – на </a:t>
            </a:r>
            <a:r>
              <a:rPr lang="en-US" sz="1200" dirty="0" smtClean="0">
                <a:solidFill>
                  <a:schemeClr val="tx1"/>
                </a:solidFill>
                <a:latin typeface="Times New Roman" pitchFamily="18" charset="0"/>
                <a:cs typeface="Times New Roman" pitchFamily="18" charset="0"/>
              </a:rPr>
              <a:t>25 </a:t>
            </a:r>
            <a:r>
              <a:rPr lang="ru-RU" sz="1200" dirty="0" smtClean="0">
                <a:solidFill>
                  <a:schemeClr val="tx1"/>
                </a:solidFill>
                <a:latin typeface="Times New Roman" pitchFamily="18" charset="0"/>
                <a:cs typeface="Times New Roman" pitchFamily="18" charset="0"/>
              </a:rPr>
              <a:t>коек</a:t>
            </a:r>
          </a:p>
          <a:p>
            <a:pPr lvl="0"/>
            <a:r>
              <a:rPr lang="ru-RU" sz="1200" dirty="0" err="1" smtClean="0">
                <a:solidFill>
                  <a:schemeClr val="tx1"/>
                </a:solidFill>
                <a:latin typeface="Times New Roman" pitchFamily="18" charset="0"/>
                <a:cs typeface="Times New Roman" pitchFamily="18" charset="0"/>
              </a:rPr>
              <a:t>Нефрологический</a:t>
            </a:r>
            <a:r>
              <a:rPr lang="ru-RU" sz="1200" dirty="0" smtClean="0">
                <a:solidFill>
                  <a:schemeClr val="tx1"/>
                </a:solidFill>
                <a:latin typeface="Times New Roman" pitchFamily="18" charset="0"/>
                <a:cs typeface="Times New Roman" pitchFamily="18" charset="0"/>
              </a:rPr>
              <a:t> – на </a:t>
            </a:r>
            <a:r>
              <a:rPr lang="en-US" sz="1200" dirty="0" smtClean="0">
                <a:solidFill>
                  <a:schemeClr val="tx1"/>
                </a:solidFill>
                <a:latin typeface="Times New Roman" pitchFamily="18" charset="0"/>
                <a:cs typeface="Times New Roman" pitchFamily="18" charset="0"/>
              </a:rPr>
              <a:t>10 </a:t>
            </a:r>
            <a:r>
              <a:rPr lang="ru-RU" sz="1200" dirty="0" smtClean="0">
                <a:solidFill>
                  <a:schemeClr val="tx1"/>
                </a:solidFill>
                <a:latin typeface="Times New Roman" pitchFamily="18" charset="0"/>
                <a:cs typeface="Times New Roman" pitchFamily="18" charset="0"/>
              </a:rPr>
              <a:t>ко</a:t>
            </a:r>
            <a:r>
              <a:rPr lang="kk-KZ" sz="1200" dirty="0" smtClean="0">
                <a:solidFill>
                  <a:schemeClr val="tx1"/>
                </a:solidFill>
                <a:latin typeface="Times New Roman" pitchFamily="18" charset="0"/>
                <a:cs typeface="Times New Roman" pitchFamily="18" charset="0"/>
              </a:rPr>
              <a:t>ек</a:t>
            </a:r>
            <a:endParaRPr lang="ru-RU" sz="1200"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Педиатрический – на </a:t>
            </a:r>
            <a:r>
              <a:rPr lang="en-US" sz="1200" dirty="0" smtClean="0">
                <a:solidFill>
                  <a:schemeClr val="tx1"/>
                </a:solidFill>
                <a:latin typeface="Times New Roman" pitchFamily="18" charset="0"/>
                <a:cs typeface="Times New Roman" pitchFamily="18" charset="0"/>
              </a:rPr>
              <a:t>10 </a:t>
            </a:r>
            <a:r>
              <a:rPr lang="ru-RU" sz="1200" dirty="0" smtClean="0">
                <a:solidFill>
                  <a:schemeClr val="tx1"/>
                </a:solidFill>
                <a:latin typeface="Times New Roman" pitchFamily="18" charset="0"/>
                <a:cs typeface="Times New Roman" pitchFamily="18" charset="0"/>
              </a:rPr>
              <a:t> коек</a:t>
            </a:r>
          </a:p>
          <a:p>
            <a:pPr lvl="0"/>
            <a:r>
              <a:rPr lang="ru-RU" sz="1200" dirty="0" smtClean="0">
                <a:solidFill>
                  <a:schemeClr val="tx1"/>
                </a:solidFill>
                <a:latin typeface="Times New Roman" pitchFamily="18" charset="0"/>
                <a:cs typeface="Times New Roman" pitchFamily="18" charset="0"/>
              </a:rPr>
              <a:t>Неврологический – на </a:t>
            </a:r>
            <a:r>
              <a:rPr lang="en-US" sz="1200" dirty="0" smtClean="0">
                <a:solidFill>
                  <a:schemeClr val="tx1"/>
                </a:solidFill>
                <a:latin typeface="Times New Roman" pitchFamily="18" charset="0"/>
                <a:cs typeface="Times New Roman" pitchFamily="18" charset="0"/>
              </a:rPr>
              <a:t>50</a:t>
            </a:r>
            <a:r>
              <a:rPr lang="ru-RU" sz="1200" dirty="0" smtClean="0">
                <a:solidFill>
                  <a:schemeClr val="tx1"/>
                </a:solidFill>
                <a:latin typeface="Times New Roman" pitchFamily="18" charset="0"/>
                <a:cs typeface="Times New Roman" pitchFamily="18" charset="0"/>
              </a:rPr>
              <a:t> коек</a:t>
            </a:r>
          </a:p>
          <a:p>
            <a:pPr lvl="0"/>
            <a:r>
              <a:rPr lang="ru-RU" sz="1200" dirty="0" smtClean="0">
                <a:solidFill>
                  <a:schemeClr val="tx1"/>
                </a:solidFill>
                <a:latin typeface="Times New Roman" pitchFamily="18" charset="0"/>
                <a:cs typeface="Times New Roman" pitchFamily="18" charset="0"/>
              </a:rPr>
              <a:t>Эндокринологический - на </a:t>
            </a:r>
            <a:r>
              <a:rPr lang="en-US" sz="1200" dirty="0" smtClean="0">
                <a:solidFill>
                  <a:schemeClr val="tx1"/>
                </a:solidFill>
                <a:latin typeface="Times New Roman" pitchFamily="18" charset="0"/>
                <a:cs typeface="Times New Roman" pitchFamily="18" charset="0"/>
              </a:rPr>
              <a:t>15</a:t>
            </a:r>
            <a:r>
              <a:rPr lang="ru-RU" sz="1200" dirty="0" smtClean="0">
                <a:solidFill>
                  <a:schemeClr val="tx1"/>
                </a:solidFill>
                <a:latin typeface="Times New Roman" pitchFamily="18" charset="0"/>
                <a:cs typeface="Times New Roman" pitchFamily="18" charset="0"/>
              </a:rPr>
              <a:t> коек</a:t>
            </a:r>
          </a:p>
          <a:p>
            <a:pPr lvl="0"/>
            <a:r>
              <a:rPr lang="kk-KZ" sz="1200" dirty="0" smtClean="0">
                <a:solidFill>
                  <a:schemeClr val="tx1"/>
                </a:solidFill>
                <a:latin typeface="Times New Roman" pitchFamily="18" charset="0"/>
                <a:cs typeface="Times New Roman" pitchFamily="18" charset="0"/>
              </a:rPr>
              <a:t>Пульмонология младшего возраста– на 40 коек</a:t>
            </a:r>
          </a:p>
          <a:p>
            <a:pPr lvl="0"/>
            <a:r>
              <a:rPr lang="kk-KZ" sz="1200" dirty="0" smtClean="0">
                <a:solidFill>
                  <a:schemeClr val="tx1"/>
                </a:solidFill>
                <a:latin typeface="Times New Roman" pitchFamily="18" charset="0"/>
                <a:cs typeface="Times New Roman" pitchFamily="18" charset="0"/>
              </a:rPr>
              <a:t>Пульмонология старшего возраста – на 40 коек</a:t>
            </a:r>
          </a:p>
          <a:p>
            <a:pPr lvl="0"/>
            <a:r>
              <a:rPr lang="kk-KZ" sz="1200" dirty="0" smtClean="0">
                <a:solidFill>
                  <a:schemeClr val="tx1"/>
                </a:solidFill>
                <a:latin typeface="Times New Roman" pitchFamily="18" charset="0"/>
                <a:cs typeface="Times New Roman" pitchFamily="18" charset="0"/>
              </a:rPr>
              <a:t>Патология новорожденных и выхаживание недоношенных –на 55 коек </a:t>
            </a:r>
          </a:p>
          <a:p>
            <a:pPr lvl="0"/>
            <a:r>
              <a:rPr lang="kk-KZ" sz="1200" dirty="0" smtClean="0">
                <a:solidFill>
                  <a:schemeClr val="tx1"/>
                </a:solidFill>
                <a:latin typeface="Times New Roman" pitchFamily="18" charset="0"/>
                <a:cs typeface="Times New Roman" pitchFamily="18" charset="0"/>
              </a:rPr>
              <a:t>Онкология-на 7 коек</a:t>
            </a:r>
          </a:p>
          <a:p>
            <a:pPr lvl="0"/>
            <a:r>
              <a:rPr lang="kk-KZ" sz="1200" dirty="0" smtClean="0">
                <a:solidFill>
                  <a:schemeClr val="tx1"/>
                </a:solidFill>
                <a:latin typeface="Times New Roman" pitchFamily="18" charset="0"/>
                <a:cs typeface="Times New Roman" pitchFamily="18" charset="0"/>
              </a:rPr>
              <a:t>Гематология-на 8 коек</a:t>
            </a:r>
          </a:p>
          <a:p>
            <a:pPr lvl="0"/>
            <a:r>
              <a:rPr lang="ru-RU" sz="1200" b="1" dirty="0" smtClean="0">
                <a:solidFill>
                  <a:schemeClr val="tx1"/>
                </a:solidFill>
                <a:latin typeface="Times New Roman" pitchFamily="18" charset="0"/>
                <a:cs typeface="Times New Roman" pitchFamily="18" charset="0"/>
              </a:rPr>
              <a:t>Хирургический  профиль </a:t>
            </a:r>
            <a:r>
              <a:rPr lang="kk-KZ" sz="1200" b="1" dirty="0" smtClean="0">
                <a:solidFill>
                  <a:schemeClr val="tx1"/>
                </a:solidFill>
                <a:latin typeface="Times New Roman" pitchFamily="18" charset="0"/>
                <a:cs typeface="Times New Roman" pitchFamily="18" charset="0"/>
              </a:rPr>
              <a:t>из них</a:t>
            </a:r>
            <a:r>
              <a:rPr lang="ru-RU" sz="1200" b="1" dirty="0" smtClean="0">
                <a:solidFill>
                  <a:schemeClr val="tx1"/>
                </a:solidFill>
                <a:latin typeface="Times New Roman" pitchFamily="18" charset="0"/>
                <a:cs typeface="Times New Roman" pitchFamily="18" charset="0"/>
              </a:rPr>
              <a:t>: </a:t>
            </a:r>
            <a:endParaRPr lang="kk-KZ" sz="1200" b="1"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Хирургический – на 42 коек</a:t>
            </a:r>
            <a:endParaRPr lang="kk-KZ" sz="1200"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Нейрохирургический - на 30 коек</a:t>
            </a:r>
          </a:p>
          <a:p>
            <a:pPr lvl="0"/>
            <a:r>
              <a:rPr lang="ru-RU" sz="1200" dirty="0" smtClean="0">
                <a:solidFill>
                  <a:schemeClr val="tx1"/>
                </a:solidFill>
                <a:latin typeface="Times New Roman" pitchFamily="18" charset="0"/>
                <a:cs typeface="Times New Roman" pitchFamily="18" charset="0"/>
              </a:rPr>
              <a:t>Торакальной хирургии – на 3 коек</a:t>
            </a:r>
          </a:p>
          <a:p>
            <a:pPr lvl="0"/>
            <a:r>
              <a:rPr lang="ru-RU" sz="1200" dirty="0" smtClean="0">
                <a:solidFill>
                  <a:schemeClr val="tx1"/>
                </a:solidFill>
                <a:latin typeface="Times New Roman" pitchFamily="18" charset="0"/>
                <a:cs typeface="Times New Roman" pitchFamily="18" charset="0"/>
              </a:rPr>
              <a:t>Травматологический – 15 коек</a:t>
            </a:r>
          </a:p>
          <a:p>
            <a:pPr lvl="0"/>
            <a:r>
              <a:rPr lang="kk-KZ" sz="1200" dirty="0" smtClean="0">
                <a:solidFill>
                  <a:schemeClr val="tx1"/>
                </a:solidFill>
                <a:latin typeface="Times New Roman" pitchFamily="18" charset="0"/>
                <a:cs typeface="Times New Roman" pitchFamily="18" charset="0"/>
              </a:rPr>
              <a:t>Сосудистой хирургии- 20 коек </a:t>
            </a:r>
            <a:endParaRPr lang="ru-RU" sz="1200" dirty="0" smtClean="0">
              <a:solidFill>
                <a:schemeClr val="tx1"/>
              </a:solidFill>
              <a:latin typeface="Times New Roman" pitchFamily="18" charset="0"/>
              <a:cs typeface="Times New Roman" pitchFamily="18" charset="0"/>
            </a:endParaRPr>
          </a:p>
          <a:p>
            <a:pPr lvl="0"/>
            <a:r>
              <a:rPr lang="ru-RU" sz="1200" dirty="0" smtClean="0">
                <a:solidFill>
                  <a:schemeClr val="tx1"/>
                </a:solidFill>
                <a:latin typeface="Times New Roman" pitchFamily="18" charset="0"/>
                <a:cs typeface="Times New Roman" pitchFamily="18" charset="0"/>
              </a:rPr>
              <a:t>Урологический  - 15 коек</a:t>
            </a:r>
          </a:p>
          <a:p>
            <a:pPr lvl="0"/>
            <a:r>
              <a:rPr lang="ru-RU" sz="1200" dirty="0" smtClean="0">
                <a:solidFill>
                  <a:schemeClr val="tx1"/>
                </a:solidFill>
                <a:latin typeface="Times New Roman" pitchFamily="18" charset="0"/>
                <a:cs typeface="Times New Roman" pitchFamily="18" charset="0"/>
              </a:rPr>
              <a:t>Отоларингологический – 20 коек</a:t>
            </a:r>
          </a:p>
          <a:p>
            <a:pPr lvl="0"/>
            <a:r>
              <a:rPr lang="kk-KZ" sz="1200" dirty="0" smtClean="0">
                <a:solidFill>
                  <a:schemeClr val="tx1"/>
                </a:solidFill>
                <a:latin typeface="Times New Roman" pitchFamily="18" charset="0"/>
                <a:cs typeface="Times New Roman" pitchFamily="18" charset="0"/>
              </a:rPr>
              <a:t>Ожоговый </a:t>
            </a:r>
            <a:r>
              <a:rPr lang="en-US" sz="1200" dirty="0" smtClean="0">
                <a:solidFill>
                  <a:schemeClr val="tx1"/>
                </a:solidFill>
                <a:latin typeface="Times New Roman" pitchFamily="18" charset="0"/>
                <a:cs typeface="Times New Roman" pitchFamily="18" charset="0"/>
              </a:rPr>
              <a:t>(</a:t>
            </a:r>
            <a:r>
              <a:rPr lang="kk-KZ" sz="1200" dirty="0" smtClean="0">
                <a:solidFill>
                  <a:schemeClr val="tx1"/>
                </a:solidFill>
                <a:latin typeface="Times New Roman" pitchFamily="18" charset="0"/>
                <a:cs typeface="Times New Roman" pitchFamily="18" charset="0"/>
              </a:rPr>
              <a:t>камбустиологический) – 15 коек</a:t>
            </a:r>
          </a:p>
          <a:p>
            <a:pPr lvl="0"/>
            <a:r>
              <a:rPr lang="kk-KZ" sz="1200" dirty="0" smtClean="0">
                <a:solidFill>
                  <a:schemeClr val="tx1"/>
                </a:solidFill>
                <a:latin typeface="Times New Roman" pitchFamily="18" charset="0"/>
                <a:cs typeface="Times New Roman" pitchFamily="18" charset="0"/>
              </a:rPr>
              <a:t>Хирургический для новорожденных –5 коек</a:t>
            </a:r>
          </a:p>
          <a:p>
            <a:pPr lvl="0"/>
            <a:r>
              <a:rPr lang="kk-KZ" sz="1200" dirty="0" smtClean="0">
                <a:solidFill>
                  <a:schemeClr val="tx1"/>
                </a:solidFill>
                <a:latin typeface="Times New Roman" pitchFamily="18" charset="0"/>
                <a:cs typeface="Times New Roman" pitchFamily="18" charset="0"/>
              </a:rPr>
              <a:t>Челюстно-лицевой хирургии – 10 коек</a:t>
            </a:r>
          </a:p>
          <a:p>
            <a:pPr lvl="0"/>
            <a:r>
              <a:rPr lang="kk-KZ" sz="1200" dirty="0" smtClean="0">
                <a:solidFill>
                  <a:schemeClr val="tx1"/>
                </a:solidFill>
                <a:latin typeface="Times New Roman" pitchFamily="18" charset="0"/>
                <a:cs typeface="Times New Roman" pitchFamily="18" charset="0"/>
              </a:rPr>
              <a:t>Паллиативной помощи педиатрический – 15 коек</a:t>
            </a:r>
          </a:p>
          <a:p>
            <a:pPr lvl="0"/>
            <a:r>
              <a:rPr lang="kk-KZ" sz="1200" dirty="0" smtClean="0">
                <a:solidFill>
                  <a:schemeClr val="tx1"/>
                </a:solidFill>
                <a:latin typeface="Times New Roman" pitchFamily="18" charset="0"/>
                <a:cs typeface="Times New Roman" pitchFamily="18" charset="0"/>
              </a:rPr>
              <a:t>Дневной стационар – 20 коек</a:t>
            </a:r>
          </a:p>
        </p:txBody>
      </p:sp>
      <p:sp>
        <p:nvSpPr>
          <p:cNvPr id="24" name="Прямоугольник 23"/>
          <p:cNvSpPr/>
          <p:nvPr/>
        </p:nvSpPr>
        <p:spPr>
          <a:xfrm>
            <a:off x="476900" y="592826"/>
            <a:ext cx="11143600"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kk-KZ" sz="2000" b="1" dirty="0" smtClean="0"/>
              <a:t>В  структуре больницы развернуты следующие профили коек для детей:</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69529" y="632527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4" name="TextBox 103"/>
          <p:cNvSpPr txBox="1"/>
          <p:nvPr/>
        </p:nvSpPr>
        <p:spPr>
          <a:xfrm>
            <a:off x="679026" y="779195"/>
            <a:ext cx="2969609"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- 2021</a:t>
            </a:r>
            <a:endParaRPr lang="ru-RU" sz="1400" b="1" dirty="0">
              <a:solidFill>
                <a:schemeClr val="bg1"/>
              </a:solidFill>
              <a:latin typeface="Times New Roman" pitchFamily="18" charset="0"/>
              <a:cs typeface="Times New Roman" pitchFamily="18" charset="0"/>
            </a:endParaRPr>
          </a:p>
        </p:txBody>
      </p:sp>
      <p:sp>
        <p:nvSpPr>
          <p:cNvPr id="110" name="TextBox 109"/>
          <p:cNvSpPr txBox="1"/>
          <p:nvPr/>
        </p:nvSpPr>
        <p:spPr>
          <a:xfrm>
            <a:off x="8561294" y="768796"/>
            <a:ext cx="3033398"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2023 год</a:t>
            </a:r>
            <a:endParaRPr lang="ru-RU" sz="1400" b="1" dirty="0">
              <a:solidFill>
                <a:schemeClr val="bg1"/>
              </a:solidFill>
              <a:latin typeface="Times New Roman" pitchFamily="18" charset="0"/>
              <a:cs typeface="Times New Roman" pitchFamily="18" charset="0"/>
            </a:endParaRPr>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Прямоугольник 30"/>
          <p:cNvSpPr/>
          <p:nvPr/>
        </p:nvSpPr>
        <p:spPr>
          <a:xfrm>
            <a:off x="625506" y="1102659"/>
            <a:ext cx="3202423" cy="55312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000" b="1" dirty="0" smtClean="0">
                <a:solidFill>
                  <a:schemeClr val="tx1"/>
                </a:solidFill>
                <a:latin typeface="Times New Roman" pitchFamily="18" charset="0"/>
                <a:cs typeface="Times New Roman" pitchFamily="18" charset="0"/>
              </a:rPr>
              <a:t>Соматический профиль:</a:t>
            </a:r>
          </a:p>
          <a:p>
            <a:pPr lvl="0"/>
            <a:r>
              <a:rPr lang="ru-RU" sz="1000" dirty="0" smtClean="0">
                <a:solidFill>
                  <a:schemeClr val="tx1"/>
                </a:solidFill>
                <a:latin typeface="Times New Roman" pitchFamily="18" charset="0"/>
                <a:cs typeface="Times New Roman" pitchFamily="18" charset="0"/>
              </a:rPr>
              <a:t>Кардиология  -10</a:t>
            </a:r>
          </a:p>
          <a:p>
            <a:pPr lvl="0"/>
            <a:r>
              <a:rPr lang="ru-RU" sz="1000" dirty="0" smtClean="0">
                <a:solidFill>
                  <a:schemeClr val="tx1"/>
                </a:solidFill>
                <a:latin typeface="Times New Roman" pitchFamily="18" charset="0"/>
                <a:cs typeface="Times New Roman" pitchFamily="18" charset="0"/>
              </a:rPr>
              <a:t>Гастроэнтерология- 3</a:t>
            </a:r>
          </a:p>
          <a:p>
            <a:pPr lvl="0"/>
            <a:r>
              <a:rPr lang="ru-RU" sz="1000" dirty="0" smtClean="0">
                <a:solidFill>
                  <a:schemeClr val="tx1"/>
                </a:solidFill>
                <a:latin typeface="Times New Roman" pitchFamily="18" charset="0"/>
                <a:cs typeface="Times New Roman" pitchFamily="18" charset="0"/>
              </a:rPr>
              <a:t>Аллергология   -  10 </a:t>
            </a:r>
          </a:p>
          <a:p>
            <a:pPr lvl="0"/>
            <a:r>
              <a:rPr lang="kk-KZ" sz="1000" dirty="0" smtClean="0">
                <a:solidFill>
                  <a:schemeClr val="tx1"/>
                </a:solidFill>
                <a:latin typeface="Times New Roman" pitchFamily="18" charset="0"/>
                <a:cs typeface="Times New Roman" pitchFamily="18" charset="0"/>
              </a:rPr>
              <a:t>Ревматология 10</a:t>
            </a:r>
            <a:endParaRPr lang="ru-RU" sz="1000"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Нефрология -7</a:t>
            </a:r>
          </a:p>
          <a:p>
            <a:pPr lvl="0"/>
            <a:r>
              <a:rPr lang="ru-RU" sz="1000" dirty="0" smtClean="0">
                <a:solidFill>
                  <a:schemeClr val="tx1"/>
                </a:solidFill>
                <a:latin typeface="Times New Roman" pitchFamily="18" charset="0"/>
                <a:cs typeface="Times New Roman" pitchFamily="18" charset="0"/>
              </a:rPr>
              <a:t>Педиатрия-3</a:t>
            </a:r>
          </a:p>
          <a:p>
            <a:pPr lvl="0"/>
            <a:r>
              <a:rPr lang="ru-RU" sz="1000" dirty="0" smtClean="0">
                <a:solidFill>
                  <a:schemeClr val="tx1"/>
                </a:solidFill>
                <a:latin typeface="Times New Roman" pitchFamily="18" charset="0"/>
                <a:cs typeface="Times New Roman" pitchFamily="18" charset="0"/>
              </a:rPr>
              <a:t>Неврология -50</a:t>
            </a:r>
          </a:p>
          <a:p>
            <a:pPr lvl="0"/>
            <a:r>
              <a:rPr lang="kk-KZ" sz="1000" dirty="0" smtClean="0">
                <a:solidFill>
                  <a:schemeClr val="tx1"/>
                </a:solidFill>
                <a:latin typeface="Times New Roman" pitchFamily="18" charset="0"/>
                <a:cs typeface="Times New Roman" pitchFamily="18" charset="0"/>
              </a:rPr>
              <a:t>Эндокринология-2</a:t>
            </a:r>
            <a:endParaRPr lang="ru-RU" sz="1000" dirty="0" smtClean="0">
              <a:solidFill>
                <a:schemeClr val="tx1"/>
              </a:solidFill>
              <a:latin typeface="Times New Roman" pitchFamily="18" charset="0"/>
              <a:cs typeface="Times New Roman" pitchFamily="18" charset="0"/>
            </a:endParaRPr>
          </a:p>
          <a:p>
            <a:pPr lvl="0"/>
            <a:r>
              <a:rPr lang="kk-KZ" sz="1000" dirty="0" smtClean="0">
                <a:solidFill>
                  <a:schemeClr val="tx1"/>
                </a:solidFill>
                <a:latin typeface="Times New Roman" pitchFamily="18" charset="0"/>
                <a:cs typeface="Times New Roman" pitchFamily="18" charset="0"/>
              </a:rPr>
              <a:t>Пульмонология -57</a:t>
            </a:r>
          </a:p>
          <a:p>
            <a:pPr lvl="0"/>
            <a:r>
              <a:rPr lang="kk-KZ" sz="1000" dirty="0" smtClean="0">
                <a:solidFill>
                  <a:schemeClr val="tx1"/>
                </a:solidFill>
                <a:latin typeface="Times New Roman" pitchFamily="18" charset="0"/>
                <a:cs typeface="Times New Roman" pitchFamily="18" charset="0"/>
              </a:rPr>
              <a:t>Патология новорожденных и выхаживание недоношенных -33</a:t>
            </a:r>
          </a:p>
          <a:p>
            <a:pPr lvl="0"/>
            <a:r>
              <a:rPr lang="ru-RU" sz="1000" b="1" dirty="0" smtClean="0">
                <a:solidFill>
                  <a:schemeClr val="tx1"/>
                </a:solidFill>
                <a:latin typeface="Times New Roman" pitchFamily="18" charset="0"/>
                <a:cs typeface="Times New Roman" pitchFamily="18" charset="0"/>
              </a:rPr>
              <a:t>Хирургический  профиль </a:t>
            </a:r>
            <a:r>
              <a:rPr lang="kk-KZ" sz="1000" b="1" dirty="0" smtClean="0">
                <a:solidFill>
                  <a:schemeClr val="tx1"/>
                </a:solidFill>
                <a:latin typeface="Times New Roman" pitchFamily="18" charset="0"/>
                <a:cs typeface="Times New Roman" pitchFamily="18" charset="0"/>
              </a:rPr>
              <a:t>из них</a:t>
            </a:r>
            <a:r>
              <a:rPr lang="ru-RU" sz="1000" b="1" dirty="0" smtClean="0">
                <a:solidFill>
                  <a:schemeClr val="tx1"/>
                </a:solidFill>
                <a:latin typeface="Times New Roman" pitchFamily="18" charset="0"/>
                <a:cs typeface="Times New Roman" pitchFamily="18" charset="0"/>
              </a:rPr>
              <a:t>: </a:t>
            </a:r>
            <a:endParaRPr lang="kk-KZ" sz="1000" b="1"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Хирургический – 17</a:t>
            </a:r>
          </a:p>
          <a:p>
            <a:pPr lvl="0"/>
            <a:r>
              <a:rPr lang="ru-RU" sz="1000" dirty="0" smtClean="0">
                <a:solidFill>
                  <a:schemeClr val="tx1"/>
                </a:solidFill>
                <a:latin typeface="Times New Roman" pitchFamily="18" charset="0"/>
                <a:cs typeface="Times New Roman" pitchFamily="18" charset="0"/>
              </a:rPr>
              <a:t>Нейрохирургический – 15</a:t>
            </a:r>
          </a:p>
          <a:p>
            <a:pPr lvl="0"/>
            <a:r>
              <a:rPr lang="kk-KZ" sz="1000" dirty="0" smtClean="0">
                <a:solidFill>
                  <a:schemeClr val="tx1"/>
                </a:solidFill>
                <a:latin typeface="Times New Roman" pitchFamily="18" charset="0"/>
                <a:cs typeface="Times New Roman" pitchFamily="18" charset="0"/>
              </a:rPr>
              <a:t>Торакальная  хирургия-1</a:t>
            </a:r>
            <a:endParaRPr lang="ru-RU" sz="1000" dirty="0" smtClean="0">
              <a:solidFill>
                <a:schemeClr val="tx1"/>
              </a:solidFill>
              <a:latin typeface="Times New Roman" pitchFamily="18" charset="0"/>
              <a:cs typeface="Times New Roman" pitchFamily="18" charset="0"/>
            </a:endParaRPr>
          </a:p>
          <a:p>
            <a:pPr lvl="0"/>
            <a:r>
              <a:rPr lang="kk-KZ" sz="1000" dirty="0" smtClean="0">
                <a:solidFill>
                  <a:schemeClr val="tx1"/>
                </a:solidFill>
                <a:latin typeface="Times New Roman" pitchFamily="18" charset="0"/>
                <a:cs typeface="Times New Roman" pitchFamily="18" charset="0"/>
              </a:rPr>
              <a:t>Хирургические для детей- 3</a:t>
            </a:r>
            <a:endParaRPr lang="ru-RU" sz="1000"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Травматологический – 13</a:t>
            </a:r>
          </a:p>
          <a:p>
            <a:pPr lvl="0"/>
            <a:r>
              <a:rPr lang="ru-RU" sz="1000" dirty="0" smtClean="0">
                <a:solidFill>
                  <a:schemeClr val="tx1"/>
                </a:solidFill>
                <a:latin typeface="Times New Roman" pitchFamily="18" charset="0"/>
                <a:cs typeface="Times New Roman" pitchFamily="18" charset="0"/>
              </a:rPr>
              <a:t>Урологический  - 7</a:t>
            </a:r>
          </a:p>
          <a:p>
            <a:pPr lvl="0"/>
            <a:r>
              <a:rPr lang="ru-RU" sz="1000" dirty="0" smtClean="0">
                <a:solidFill>
                  <a:schemeClr val="tx1"/>
                </a:solidFill>
                <a:latin typeface="Times New Roman" pitchFamily="18" charset="0"/>
                <a:cs typeface="Times New Roman" pitchFamily="18" charset="0"/>
              </a:rPr>
              <a:t>Отоларингологический – 5 </a:t>
            </a:r>
          </a:p>
          <a:p>
            <a:pPr lvl="0"/>
            <a:r>
              <a:rPr lang="kk-KZ" sz="1000" dirty="0" smtClean="0">
                <a:solidFill>
                  <a:schemeClr val="tx1"/>
                </a:solidFill>
                <a:latin typeface="Times New Roman" pitchFamily="18" charset="0"/>
                <a:cs typeface="Times New Roman" pitchFamily="18" charset="0"/>
              </a:rPr>
              <a:t>Ожоговый </a:t>
            </a:r>
            <a:r>
              <a:rPr lang="en-US" sz="1000" dirty="0" smtClean="0">
                <a:solidFill>
                  <a:schemeClr val="tx1"/>
                </a:solidFill>
                <a:latin typeface="Times New Roman" pitchFamily="18" charset="0"/>
                <a:cs typeface="Times New Roman" pitchFamily="18" charset="0"/>
              </a:rPr>
              <a:t>(</a:t>
            </a:r>
            <a:r>
              <a:rPr lang="kk-KZ" sz="1000" dirty="0" smtClean="0">
                <a:solidFill>
                  <a:schemeClr val="tx1"/>
                </a:solidFill>
                <a:latin typeface="Times New Roman" pitchFamily="18" charset="0"/>
                <a:cs typeface="Times New Roman" pitchFamily="18" charset="0"/>
              </a:rPr>
              <a:t>камбустиологический-10</a:t>
            </a:r>
          </a:p>
          <a:p>
            <a:pPr lvl="0"/>
            <a:r>
              <a:rPr lang="kk-KZ" sz="1000" dirty="0" smtClean="0">
                <a:solidFill>
                  <a:schemeClr val="tx1"/>
                </a:solidFill>
                <a:latin typeface="Times New Roman" pitchFamily="18" charset="0"/>
                <a:cs typeface="Times New Roman" pitchFamily="18" charset="0"/>
              </a:rPr>
              <a:t>Хирургический для новорожденных –2 коек</a:t>
            </a:r>
          </a:p>
          <a:p>
            <a:pPr lvl="0"/>
            <a:r>
              <a:rPr lang="kk-KZ" sz="1000" b="1" dirty="0" smtClean="0">
                <a:solidFill>
                  <a:schemeClr val="tx1"/>
                </a:solidFill>
                <a:latin typeface="Times New Roman" pitchFamily="18" charset="0"/>
                <a:cs typeface="Times New Roman" pitchFamily="18" charset="0"/>
              </a:rPr>
              <a:t>Для востановительного лечения и медицинской реабилитации в составе отделении  из них:</a:t>
            </a:r>
          </a:p>
          <a:p>
            <a:pPr lvl="0"/>
            <a:r>
              <a:rPr lang="kk-KZ" sz="1000" dirty="0" smtClean="0">
                <a:solidFill>
                  <a:schemeClr val="tx1"/>
                </a:solidFill>
                <a:latin typeface="Times New Roman" pitchFamily="18" charset="0"/>
                <a:cs typeface="Times New Roman" pitchFamily="18" charset="0"/>
              </a:rPr>
              <a:t>Кардиология -2</a:t>
            </a:r>
          </a:p>
          <a:p>
            <a:pPr lvl="0"/>
            <a:r>
              <a:rPr lang="kk-KZ" sz="1000" dirty="0" smtClean="0">
                <a:solidFill>
                  <a:schemeClr val="tx1"/>
                </a:solidFill>
                <a:latin typeface="Times New Roman" pitchFamily="18" charset="0"/>
                <a:cs typeface="Times New Roman" pitchFamily="18" charset="0"/>
              </a:rPr>
              <a:t>Кардиохирургия-3</a:t>
            </a:r>
          </a:p>
          <a:p>
            <a:pPr lvl="0"/>
            <a:r>
              <a:rPr lang="kk-KZ" sz="1000" dirty="0" smtClean="0">
                <a:solidFill>
                  <a:schemeClr val="tx1"/>
                </a:solidFill>
                <a:latin typeface="Times New Roman" pitchFamily="18" charset="0"/>
                <a:cs typeface="Times New Roman" pitchFamily="18" charset="0"/>
              </a:rPr>
              <a:t>Травматология-2</a:t>
            </a:r>
          </a:p>
          <a:p>
            <a:pPr lvl="0"/>
            <a:r>
              <a:rPr lang="kk-KZ" sz="1000" dirty="0" smtClean="0">
                <a:solidFill>
                  <a:schemeClr val="tx1"/>
                </a:solidFill>
                <a:latin typeface="Times New Roman" pitchFamily="18" charset="0"/>
                <a:cs typeface="Times New Roman" pitchFamily="18" charset="0"/>
              </a:rPr>
              <a:t>Нейрохирургия-3</a:t>
            </a:r>
          </a:p>
          <a:p>
            <a:pPr lvl="0"/>
            <a:r>
              <a:rPr lang="kk-KZ" sz="1000" dirty="0" smtClean="0">
                <a:solidFill>
                  <a:schemeClr val="tx1"/>
                </a:solidFill>
                <a:latin typeface="Times New Roman" pitchFamily="18" charset="0"/>
                <a:cs typeface="Times New Roman" pitchFamily="18" charset="0"/>
              </a:rPr>
              <a:t>Неврологоия -3</a:t>
            </a:r>
          </a:p>
          <a:p>
            <a:pPr lvl="0"/>
            <a:r>
              <a:rPr lang="ru-RU" sz="1000" dirty="0" smtClean="0">
                <a:solidFill>
                  <a:schemeClr val="tx1"/>
                </a:solidFill>
                <a:latin typeface="Times New Roman" pitchFamily="18" charset="0"/>
                <a:cs typeface="Times New Roman" pitchFamily="18" charset="0"/>
              </a:rPr>
              <a:t>Ортопедия -2</a:t>
            </a:r>
            <a:endParaRPr lang="kk-KZ" sz="1000"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Пульмонология-1</a:t>
            </a:r>
            <a:endParaRPr lang="kk-KZ" sz="1000" dirty="0" smtClean="0">
              <a:solidFill>
                <a:schemeClr val="tx1"/>
              </a:solidFill>
              <a:latin typeface="Times New Roman" pitchFamily="18" charset="0"/>
              <a:cs typeface="Times New Roman" pitchFamily="18" charset="0"/>
            </a:endParaRPr>
          </a:p>
          <a:p>
            <a:pPr lvl="0"/>
            <a:r>
              <a:rPr lang="ru-RU" sz="1000" dirty="0" smtClean="0">
                <a:solidFill>
                  <a:schemeClr val="tx1"/>
                </a:solidFill>
                <a:latin typeface="Times New Roman" pitchFamily="18" charset="0"/>
                <a:cs typeface="Times New Roman" pitchFamily="18" charset="0"/>
              </a:rPr>
              <a:t>Общая реабилитация -4 </a:t>
            </a:r>
            <a:endParaRPr lang="kk-KZ" sz="1000" dirty="0" smtClean="0">
              <a:solidFill>
                <a:schemeClr val="tx1"/>
              </a:solidFill>
              <a:latin typeface="Times New Roman" pitchFamily="18" charset="0"/>
              <a:cs typeface="Times New Roman" pitchFamily="18" charset="0"/>
            </a:endParaRPr>
          </a:p>
          <a:p>
            <a:pPr lvl="0"/>
            <a:r>
              <a:rPr lang="kk-KZ" sz="1000" dirty="0" smtClean="0">
                <a:solidFill>
                  <a:schemeClr val="tx1"/>
                </a:solidFill>
                <a:latin typeface="Times New Roman" pitchFamily="18" charset="0"/>
                <a:cs typeface="Times New Roman" pitchFamily="18" charset="0"/>
              </a:rPr>
              <a:t>Паллиативной помощи педиатрический – 15 коек</a:t>
            </a:r>
          </a:p>
          <a:p>
            <a:pPr lvl="0"/>
            <a:r>
              <a:rPr lang="kk-KZ" sz="1000" dirty="0" smtClean="0">
                <a:solidFill>
                  <a:schemeClr val="tx1"/>
                </a:solidFill>
                <a:latin typeface="Times New Roman" pitchFamily="18" charset="0"/>
                <a:cs typeface="Times New Roman" pitchFamily="18" charset="0"/>
              </a:rPr>
              <a:t>ОРИТ – на 18 коек</a:t>
            </a:r>
          </a:p>
          <a:p>
            <a:pPr lvl="0"/>
            <a:r>
              <a:rPr lang="kk-KZ" sz="1000" dirty="0" smtClean="0">
                <a:solidFill>
                  <a:schemeClr val="tx1"/>
                </a:solidFill>
                <a:latin typeface="Times New Roman" pitchFamily="18" charset="0"/>
                <a:cs typeface="Times New Roman" pitchFamily="18" charset="0"/>
              </a:rPr>
              <a:t>Дневной стационар-20</a:t>
            </a:r>
          </a:p>
        </p:txBody>
      </p:sp>
      <p:sp>
        <p:nvSpPr>
          <p:cNvPr id="20" name="Прямоугольник 19"/>
          <p:cNvSpPr/>
          <p:nvPr/>
        </p:nvSpPr>
        <p:spPr>
          <a:xfrm>
            <a:off x="4393510" y="1138518"/>
            <a:ext cx="3405784" cy="546847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100" b="1" dirty="0" smtClean="0">
                <a:solidFill>
                  <a:schemeClr val="tx1"/>
                </a:solidFill>
                <a:latin typeface="Times New Roman" pitchFamily="18" charset="0"/>
                <a:cs typeface="Times New Roman" pitchFamily="18" charset="0"/>
              </a:rPr>
              <a:t>Соматический профиль из них</a:t>
            </a:r>
            <a:r>
              <a:rPr lang="kk-KZ" sz="1100" b="1" dirty="0" smtClean="0">
                <a:solidFill>
                  <a:schemeClr val="tx1"/>
                </a:solidFill>
                <a:latin typeface="Times New Roman" pitchFamily="18" charset="0"/>
                <a:cs typeface="Times New Roman" pitchFamily="18" charset="0"/>
              </a:rPr>
              <a:t>: </a:t>
            </a:r>
            <a:endParaRPr lang="ru-RU"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Кардиологический  -  на  10 коек</a:t>
            </a:r>
          </a:p>
          <a:p>
            <a:pPr lvl="0"/>
            <a:r>
              <a:rPr lang="ru-RU" sz="1100" dirty="0" smtClean="0">
                <a:solidFill>
                  <a:schemeClr val="tx1"/>
                </a:solidFill>
                <a:latin typeface="Times New Roman" pitchFamily="18" charset="0"/>
                <a:cs typeface="Times New Roman" pitchFamily="18" charset="0"/>
              </a:rPr>
              <a:t>Гастроэнтерологический - на 3 коек</a:t>
            </a:r>
          </a:p>
          <a:p>
            <a:pPr lvl="0"/>
            <a:r>
              <a:rPr lang="ru-RU" sz="1100" dirty="0" err="1" smtClean="0">
                <a:solidFill>
                  <a:schemeClr val="tx1"/>
                </a:solidFill>
                <a:latin typeface="Times New Roman" pitchFamily="18" charset="0"/>
                <a:cs typeface="Times New Roman" pitchFamily="18" charset="0"/>
              </a:rPr>
              <a:t>Аллергологический</a:t>
            </a:r>
            <a:r>
              <a:rPr lang="ru-RU" sz="1100" dirty="0" smtClean="0">
                <a:solidFill>
                  <a:schemeClr val="tx1"/>
                </a:solidFill>
                <a:latin typeface="Times New Roman" pitchFamily="18" charset="0"/>
                <a:cs typeface="Times New Roman" pitchFamily="18" charset="0"/>
              </a:rPr>
              <a:t>  - на 10 коек</a:t>
            </a:r>
          </a:p>
          <a:p>
            <a:pPr lvl="0"/>
            <a:r>
              <a:rPr lang="ru-RU" sz="1100" dirty="0" smtClean="0">
                <a:solidFill>
                  <a:schemeClr val="tx1"/>
                </a:solidFill>
                <a:latin typeface="Times New Roman" pitchFamily="18" charset="0"/>
                <a:cs typeface="Times New Roman" pitchFamily="18" charset="0"/>
              </a:rPr>
              <a:t>Ревматологический – на 8 коек</a:t>
            </a:r>
          </a:p>
          <a:p>
            <a:pPr lvl="0"/>
            <a:r>
              <a:rPr lang="ru-RU" sz="1100" dirty="0" err="1" smtClean="0">
                <a:solidFill>
                  <a:schemeClr val="tx1"/>
                </a:solidFill>
                <a:latin typeface="Times New Roman" pitchFamily="18" charset="0"/>
                <a:cs typeface="Times New Roman" pitchFamily="18" charset="0"/>
              </a:rPr>
              <a:t>Нефрологический</a:t>
            </a:r>
            <a:r>
              <a:rPr lang="ru-RU" sz="1100" dirty="0" smtClean="0">
                <a:solidFill>
                  <a:schemeClr val="tx1"/>
                </a:solidFill>
                <a:latin typeface="Times New Roman" pitchFamily="18" charset="0"/>
                <a:cs typeface="Times New Roman" pitchFamily="18" charset="0"/>
              </a:rPr>
              <a:t> – на 7 койки</a:t>
            </a:r>
          </a:p>
          <a:p>
            <a:pPr lvl="0"/>
            <a:r>
              <a:rPr lang="ru-RU" sz="1100" dirty="0" smtClean="0">
                <a:solidFill>
                  <a:schemeClr val="tx1"/>
                </a:solidFill>
                <a:latin typeface="Times New Roman" pitchFamily="18" charset="0"/>
                <a:cs typeface="Times New Roman" pitchFamily="18" charset="0"/>
              </a:rPr>
              <a:t>Педиатрический – на 5 койки</a:t>
            </a:r>
          </a:p>
          <a:p>
            <a:pPr lvl="0"/>
            <a:r>
              <a:rPr lang="ru-RU" sz="1100" dirty="0" smtClean="0">
                <a:solidFill>
                  <a:schemeClr val="tx1"/>
                </a:solidFill>
                <a:latin typeface="Times New Roman" pitchFamily="18" charset="0"/>
                <a:cs typeface="Times New Roman" pitchFamily="18" charset="0"/>
              </a:rPr>
              <a:t>Неврологический – на 45 коек</a:t>
            </a:r>
          </a:p>
          <a:p>
            <a:pPr lvl="0"/>
            <a:r>
              <a:rPr lang="ru-RU" sz="1100" dirty="0" smtClean="0">
                <a:solidFill>
                  <a:schemeClr val="tx1"/>
                </a:solidFill>
                <a:latin typeface="Times New Roman" pitchFamily="18" charset="0"/>
                <a:cs typeface="Times New Roman" pitchFamily="18" charset="0"/>
              </a:rPr>
              <a:t>Эндокринологический - на 2 койки</a:t>
            </a:r>
          </a:p>
          <a:p>
            <a:pPr lvl="0"/>
            <a:r>
              <a:rPr lang="kk-KZ" sz="1100" dirty="0" smtClean="0">
                <a:solidFill>
                  <a:schemeClr val="tx1"/>
                </a:solidFill>
                <a:latin typeface="Times New Roman" pitchFamily="18" charset="0"/>
                <a:cs typeface="Times New Roman" pitchFamily="18" charset="0"/>
              </a:rPr>
              <a:t>Пульмонологический – на 60 коек</a:t>
            </a:r>
          </a:p>
          <a:p>
            <a:pPr lvl="0"/>
            <a:r>
              <a:rPr lang="kk-KZ" sz="1100" dirty="0" smtClean="0">
                <a:solidFill>
                  <a:schemeClr val="tx1"/>
                </a:solidFill>
                <a:latin typeface="Times New Roman" pitchFamily="18" charset="0"/>
                <a:cs typeface="Times New Roman" pitchFamily="18" charset="0"/>
              </a:rPr>
              <a:t>Патология новорожденных и выхаживание недоношенных –на 40 коек </a:t>
            </a:r>
          </a:p>
          <a:p>
            <a:pPr lvl="0"/>
            <a:r>
              <a:rPr lang="kk-KZ" sz="1100" dirty="0" smtClean="0">
                <a:solidFill>
                  <a:schemeClr val="tx1"/>
                </a:solidFill>
                <a:latin typeface="Times New Roman" pitchFamily="18" charset="0"/>
                <a:cs typeface="Times New Roman" pitchFamily="18" charset="0"/>
              </a:rPr>
              <a:t>Онкология-на 5 коек</a:t>
            </a:r>
          </a:p>
          <a:p>
            <a:pPr lvl="0"/>
            <a:r>
              <a:rPr lang="kk-KZ" sz="1100" dirty="0" smtClean="0">
                <a:solidFill>
                  <a:schemeClr val="tx1"/>
                </a:solidFill>
                <a:latin typeface="Times New Roman" pitchFamily="18" charset="0"/>
                <a:cs typeface="Times New Roman" pitchFamily="18" charset="0"/>
              </a:rPr>
              <a:t>Гематология-на 8 коек</a:t>
            </a:r>
          </a:p>
          <a:p>
            <a:pPr lvl="0"/>
            <a:r>
              <a:rPr lang="ru-RU" sz="1100" b="1" dirty="0" smtClean="0">
                <a:solidFill>
                  <a:schemeClr val="tx1"/>
                </a:solidFill>
                <a:latin typeface="Times New Roman" pitchFamily="18" charset="0"/>
                <a:cs typeface="Times New Roman" pitchFamily="18" charset="0"/>
              </a:rPr>
              <a:t>Хирургический  профиль </a:t>
            </a:r>
            <a:r>
              <a:rPr lang="kk-KZ" sz="1100" b="1" dirty="0" smtClean="0">
                <a:solidFill>
                  <a:schemeClr val="tx1"/>
                </a:solidFill>
                <a:latin typeface="Times New Roman" pitchFamily="18" charset="0"/>
                <a:cs typeface="Times New Roman" pitchFamily="18" charset="0"/>
              </a:rPr>
              <a:t>из них</a:t>
            </a:r>
            <a:r>
              <a:rPr lang="ru-RU" sz="1100" b="1" dirty="0" smtClean="0">
                <a:solidFill>
                  <a:schemeClr val="tx1"/>
                </a:solidFill>
                <a:latin typeface="Times New Roman" pitchFamily="18" charset="0"/>
                <a:cs typeface="Times New Roman" pitchFamily="18" charset="0"/>
              </a:rPr>
              <a:t>: </a:t>
            </a:r>
            <a:endParaRPr lang="kk-KZ" sz="1100" b="1"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Хирургический – 27 коек</a:t>
            </a:r>
            <a:endParaRPr lang="kk-KZ"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Нейрохирургический - 15 коек</a:t>
            </a:r>
          </a:p>
          <a:p>
            <a:pPr lvl="0"/>
            <a:r>
              <a:rPr lang="ru-RU" sz="1100" dirty="0" smtClean="0">
                <a:solidFill>
                  <a:schemeClr val="tx1"/>
                </a:solidFill>
                <a:latin typeface="Times New Roman" pitchFamily="18" charset="0"/>
                <a:cs typeface="Times New Roman" pitchFamily="18" charset="0"/>
              </a:rPr>
              <a:t>Торакальной хирургии - 1 коек</a:t>
            </a:r>
          </a:p>
          <a:p>
            <a:pPr lvl="0"/>
            <a:r>
              <a:rPr lang="ru-RU" sz="1100" dirty="0" smtClean="0">
                <a:solidFill>
                  <a:schemeClr val="tx1"/>
                </a:solidFill>
                <a:latin typeface="Times New Roman" pitchFamily="18" charset="0"/>
                <a:cs typeface="Times New Roman" pitchFamily="18" charset="0"/>
              </a:rPr>
              <a:t>Травматологический – 13 коек</a:t>
            </a:r>
          </a:p>
          <a:p>
            <a:pPr lvl="0"/>
            <a:r>
              <a:rPr lang="kk-KZ" sz="1100" dirty="0" smtClean="0">
                <a:solidFill>
                  <a:schemeClr val="tx1"/>
                </a:solidFill>
                <a:latin typeface="Times New Roman" pitchFamily="18" charset="0"/>
                <a:cs typeface="Times New Roman" pitchFamily="18" charset="0"/>
              </a:rPr>
              <a:t>Сосудистой хирургии - 6</a:t>
            </a:r>
            <a:endParaRPr lang="ru-RU"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Урологический  - 7 коек</a:t>
            </a:r>
          </a:p>
          <a:p>
            <a:pPr lvl="0"/>
            <a:r>
              <a:rPr lang="ru-RU" sz="1100" dirty="0" smtClean="0">
                <a:solidFill>
                  <a:schemeClr val="tx1"/>
                </a:solidFill>
                <a:latin typeface="Times New Roman" pitchFamily="18" charset="0"/>
                <a:cs typeface="Times New Roman" pitchFamily="18" charset="0"/>
              </a:rPr>
              <a:t>Отоларингологический – 10 коек</a:t>
            </a:r>
          </a:p>
          <a:p>
            <a:pPr lvl="0"/>
            <a:r>
              <a:rPr lang="kk-KZ" sz="1100" dirty="0" smtClean="0">
                <a:solidFill>
                  <a:schemeClr val="tx1"/>
                </a:solidFill>
                <a:latin typeface="Times New Roman" pitchFamily="18" charset="0"/>
                <a:cs typeface="Times New Roman" pitchFamily="18" charset="0"/>
              </a:rPr>
              <a:t>Ожоговый </a:t>
            </a:r>
            <a:r>
              <a:rPr lang="en-US" sz="1100" dirty="0" smtClean="0">
                <a:solidFill>
                  <a:schemeClr val="tx1"/>
                </a:solidFill>
                <a:latin typeface="Times New Roman" pitchFamily="18" charset="0"/>
                <a:cs typeface="Times New Roman" pitchFamily="18" charset="0"/>
              </a:rPr>
              <a:t>(</a:t>
            </a:r>
            <a:r>
              <a:rPr lang="kk-KZ" sz="1100" dirty="0" smtClean="0">
                <a:solidFill>
                  <a:schemeClr val="tx1"/>
                </a:solidFill>
                <a:latin typeface="Times New Roman" pitchFamily="18" charset="0"/>
                <a:cs typeface="Times New Roman" pitchFamily="18" charset="0"/>
              </a:rPr>
              <a:t>камбустиологический) – 10 коек</a:t>
            </a:r>
          </a:p>
          <a:p>
            <a:pPr lvl="0"/>
            <a:r>
              <a:rPr lang="kk-KZ" sz="1100" dirty="0" smtClean="0">
                <a:solidFill>
                  <a:schemeClr val="tx1"/>
                </a:solidFill>
                <a:latin typeface="Times New Roman" pitchFamily="18" charset="0"/>
                <a:cs typeface="Times New Roman" pitchFamily="18" charset="0"/>
              </a:rPr>
              <a:t>Хирургический для новорожденных –2 коек</a:t>
            </a:r>
          </a:p>
          <a:p>
            <a:pPr lvl="0"/>
            <a:r>
              <a:rPr lang="kk-KZ" sz="1100" b="1" dirty="0" smtClean="0">
                <a:solidFill>
                  <a:schemeClr val="tx1"/>
                </a:solidFill>
                <a:latin typeface="Times New Roman" pitchFamily="18" charset="0"/>
                <a:cs typeface="Times New Roman" pitchFamily="18" charset="0"/>
              </a:rPr>
              <a:t>Для востановительного лечения и медицинской реабилитации в составе отделении  из них:</a:t>
            </a:r>
            <a:endParaRPr lang="kk-KZ" sz="1100" dirty="0" smtClean="0">
              <a:solidFill>
                <a:schemeClr val="tx1"/>
              </a:solidFill>
              <a:latin typeface="Times New Roman" pitchFamily="18" charset="0"/>
              <a:cs typeface="Times New Roman" pitchFamily="18" charset="0"/>
            </a:endParaRPr>
          </a:p>
          <a:p>
            <a:pPr lvl="0"/>
            <a:r>
              <a:rPr lang="kk-KZ" sz="1100" dirty="0" smtClean="0">
                <a:solidFill>
                  <a:schemeClr val="tx1"/>
                </a:solidFill>
                <a:latin typeface="Times New Roman" pitchFamily="18" charset="0"/>
                <a:cs typeface="Times New Roman" pitchFamily="18" charset="0"/>
              </a:rPr>
              <a:t>Кардиохирургические-2 койки </a:t>
            </a:r>
          </a:p>
          <a:p>
            <a:pPr lvl="0"/>
            <a:r>
              <a:rPr lang="kk-KZ" sz="1100" dirty="0" smtClean="0">
                <a:solidFill>
                  <a:schemeClr val="tx1"/>
                </a:solidFill>
                <a:latin typeface="Times New Roman" pitchFamily="18" charset="0"/>
                <a:cs typeface="Times New Roman" pitchFamily="18" charset="0"/>
              </a:rPr>
              <a:t>Травматологические –1 койки </a:t>
            </a:r>
          </a:p>
          <a:p>
            <a:pPr lvl="0"/>
            <a:r>
              <a:rPr lang="kk-KZ" sz="1100" dirty="0" smtClean="0">
                <a:solidFill>
                  <a:schemeClr val="tx1"/>
                </a:solidFill>
                <a:latin typeface="Times New Roman" pitchFamily="18" charset="0"/>
                <a:cs typeface="Times New Roman" pitchFamily="18" charset="0"/>
              </a:rPr>
              <a:t>Нейрохирургические – 1 койки </a:t>
            </a:r>
          </a:p>
          <a:p>
            <a:pPr lvl="0"/>
            <a:r>
              <a:rPr lang="kk-KZ" sz="1100" dirty="0" smtClean="0">
                <a:solidFill>
                  <a:schemeClr val="tx1"/>
                </a:solidFill>
                <a:latin typeface="Times New Roman" pitchFamily="18" charset="0"/>
                <a:cs typeface="Times New Roman" pitchFamily="18" charset="0"/>
              </a:rPr>
              <a:t>Паллиативной помощи педиатрический – 10 коек</a:t>
            </a:r>
          </a:p>
          <a:p>
            <a:pPr lvl="0"/>
            <a:r>
              <a:rPr lang="kk-KZ" sz="1100" dirty="0" smtClean="0">
                <a:solidFill>
                  <a:schemeClr val="tx1"/>
                </a:solidFill>
                <a:latin typeface="Times New Roman" pitchFamily="18" charset="0"/>
                <a:cs typeface="Times New Roman" pitchFamily="18" charset="0"/>
              </a:rPr>
              <a:t>ОРИТ – на 18 коек</a:t>
            </a:r>
          </a:p>
          <a:p>
            <a:pPr lvl="0"/>
            <a:r>
              <a:rPr lang="kk-KZ" sz="1100" dirty="0" smtClean="0">
                <a:solidFill>
                  <a:schemeClr val="tx1"/>
                </a:solidFill>
                <a:latin typeface="Times New Roman" pitchFamily="18" charset="0"/>
                <a:cs typeface="Times New Roman" pitchFamily="18" charset="0"/>
              </a:rPr>
              <a:t>Дневной стационар – 20 коек</a:t>
            </a:r>
            <a:endParaRPr lang="ru-RU" sz="1100" dirty="0">
              <a:latin typeface="Times New Roman" pitchFamily="18" charset="0"/>
              <a:cs typeface="Times New Roman" pitchFamily="18" charset="0"/>
            </a:endParaRPr>
          </a:p>
        </p:txBody>
      </p:sp>
      <p:sp>
        <p:nvSpPr>
          <p:cNvPr id="22" name="TextBox 21"/>
          <p:cNvSpPr txBox="1"/>
          <p:nvPr/>
        </p:nvSpPr>
        <p:spPr>
          <a:xfrm>
            <a:off x="4578673" y="788160"/>
            <a:ext cx="3059256"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2022 год</a:t>
            </a:r>
            <a:endParaRPr lang="ru-RU" sz="1400" b="1" dirty="0">
              <a:solidFill>
                <a:schemeClr val="bg1"/>
              </a:solidFill>
              <a:latin typeface="Times New Roman" pitchFamily="18" charset="0"/>
              <a:cs typeface="Times New Roman" pitchFamily="18" charset="0"/>
            </a:endParaRPr>
          </a:p>
        </p:txBody>
      </p:sp>
      <p:pic>
        <p:nvPicPr>
          <p:cNvPr id="17" name="Рисунок 16" descr="красный черный.jpg"/>
          <p:cNvPicPr>
            <a:picLocks noChangeAspect="1"/>
          </p:cNvPicPr>
          <p:nvPr/>
        </p:nvPicPr>
        <p:blipFill>
          <a:blip r:embed="rId3" cstate="print"/>
          <a:stretch>
            <a:fillRect/>
          </a:stretch>
        </p:blipFill>
        <p:spPr>
          <a:xfrm>
            <a:off x="11643360" y="0"/>
            <a:ext cx="548640" cy="548910"/>
          </a:xfrm>
          <a:prstGeom prst="rect">
            <a:avLst/>
          </a:prstGeom>
        </p:spPr>
      </p:pic>
      <p:pic>
        <p:nvPicPr>
          <p:cNvPr id="18" name="Рисунок 17" descr="Без названия.png"/>
          <p:cNvPicPr>
            <a:picLocks noChangeAspect="1"/>
          </p:cNvPicPr>
          <p:nvPr/>
        </p:nvPicPr>
        <p:blipFill>
          <a:blip r:embed="rId4" cstate="print"/>
          <a:stretch>
            <a:fillRect/>
          </a:stretch>
        </p:blipFill>
        <p:spPr>
          <a:xfrm>
            <a:off x="0" y="0"/>
            <a:ext cx="628650" cy="552450"/>
          </a:xfrm>
          <a:prstGeom prst="rect">
            <a:avLst/>
          </a:prstGeom>
        </p:spPr>
      </p:pic>
    </p:spTree>
    <p:extLst>
      <p:ext uri="{BB962C8B-B14F-4D97-AF65-F5344CB8AC3E}">
        <p14:creationId xmlns:p14="http://schemas.microsoft.com/office/powerpoint/2010/main" xmlns="" val="2342737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3001025" y="611876"/>
            <a:ext cx="8419450"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itchFamily="18" charset="0"/>
                <a:cs typeface="Times New Roman" pitchFamily="18" charset="0"/>
              </a:rPr>
              <a:t>Качественные показатели за 12 месяцев  2022г. - 2023г.</a:t>
            </a:r>
            <a:endParaRPr lang="kk-KZ"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50479" y="629670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77420" y="5990497"/>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graphicFrame>
        <p:nvGraphicFramePr>
          <p:cNvPr id="17" name="Таблица 16"/>
          <p:cNvGraphicFramePr>
            <a:graphicFrameLocks noGrp="1"/>
          </p:cNvGraphicFramePr>
          <p:nvPr>
            <p:extLst>
              <p:ext uri="{D42A27DB-BD31-4B8C-83A1-F6EECF244321}">
                <p14:modId xmlns:p14="http://schemas.microsoft.com/office/powerpoint/2010/main" xmlns="" val="3087856711"/>
              </p:ext>
            </p:extLst>
          </p:nvPr>
        </p:nvGraphicFramePr>
        <p:xfrm>
          <a:off x="3017193" y="784895"/>
          <a:ext cx="4392488" cy="5688634"/>
        </p:xfrm>
        <a:graphic>
          <a:graphicData uri="http://schemas.openxmlformats.org/drawingml/2006/table">
            <a:tbl>
              <a:tblPr/>
              <a:tblGrid>
                <a:gridCol w="432048"/>
                <a:gridCol w="2090178"/>
                <a:gridCol w="910804"/>
                <a:gridCol w="959458"/>
              </a:tblGrid>
              <a:tr h="5644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ru-RU" sz="1200" b="1" i="0" u="none" strike="noStrike" dirty="0" smtClean="0">
                          <a:solidFill>
                            <a:schemeClr val="tx1"/>
                          </a:solidFill>
                          <a:effectLst/>
                          <a:latin typeface="Times New Roman" pitchFamily="18" charset="0"/>
                          <a:cs typeface="Times New Roman" pitchFamily="18" charset="0"/>
                        </a:rPr>
                        <a:t>За 2022 год </a:t>
                      </a:r>
                      <a:r>
                        <a:rPr lang="ru-RU" sz="1200" b="1" i="0" u="none" strike="noStrike" baseline="0" dirty="0" smtClean="0">
                          <a:solidFill>
                            <a:schemeClr val="tx1"/>
                          </a:solidFill>
                          <a:effectLst/>
                          <a:latin typeface="Times New Roman" pitchFamily="18" charset="0"/>
                          <a:cs typeface="Times New Roman" pitchFamily="18" charset="0"/>
                        </a:rPr>
                        <a:t> </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За 2023 год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коек</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pitchFamily="18" charset="0"/>
                          <a:cs typeface="Times New Roman" pitchFamily="18" charset="0"/>
                        </a:rPr>
                        <a:t>315</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pitchFamily="18" charset="0"/>
                          <a:cs typeface="Times New Roman" pitchFamily="18" charset="0"/>
                        </a:rPr>
                        <a:t>495</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Выписано больных</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15618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19331</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Койко- дней по плану</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102947</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163200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5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Фактическое  выполнение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107726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133398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выполнения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104,6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81,7</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Работа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342,0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269,5</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7</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Оборот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49,6</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39,1</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5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Среднее пребывание больного на койке</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6,9</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6,9</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77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Летальность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0,69</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0,61</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Из них паллиатив</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0,56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0,46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Из  них  до  1 года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1,30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1,27</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46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Досуточная</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летальность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0,09</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0,09</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46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13</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операции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3698</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5300</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Хирургическая активность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69,6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68,0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0" name="Диаграмма 19"/>
          <p:cNvGraphicFramePr/>
          <p:nvPr/>
        </p:nvGraphicFramePr>
        <p:xfrm>
          <a:off x="7754863" y="731937"/>
          <a:ext cx="3312368"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Диаграмма 20"/>
          <p:cNvGraphicFramePr/>
          <p:nvPr/>
        </p:nvGraphicFramePr>
        <p:xfrm>
          <a:off x="7764388" y="3674740"/>
          <a:ext cx="3312368" cy="2736304"/>
        </p:xfrm>
        <a:graphic>
          <a:graphicData uri="http://schemas.openxmlformats.org/drawingml/2006/chart">
            <c:chart xmlns:c="http://schemas.openxmlformats.org/drawingml/2006/chart" xmlns:r="http://schemas.openxmlformats.org/officeDocument/2006/relationships" r:id="rId4"/>
          </a:graphicData>
        </a:graphic>
      </p:graphicFrame>
      <p:pic>
        <p:nvPicPr>
          <p:cNvPr id="25" name="Рисунок 24" descr="фото больницы .jpg"/>
          <p:cNvPicPr>
            <a:picLocks noChangeAspect="1"/>
          </p:cNvPicPr>
          <p:nvPr/>
        </p:nvPicPr>
        <p:blipFill>
          <a:blip r:embed="rId5" cstate="print"/>
          <a:stretch>
            <a:fillRect/>
          </a:stretch>
        </p:blipFill>
        <p:spPr>
          <a:xfrm>
            <a:off x="521705" y="2309266"/>
            <a:ext cx="2145088" cy="1672184"/>
          </a:xfrm>
          <a:prstGeom prst="rect">
            <a:avLst/>
          </a:prstGeom>
        </p:spPr>
      </p:pic>
      <p:pic>
        <p:nvPicPr>
          <p:cNvPr id="15" name="Рисунок 14" descr="красный черный.jpg"/>
          <p:cNvPicPr>
            <a:picLocks noChangeAspect="1"/>
          </p:cNvPicPr>
          <p:nvPr/>
        </p:nvPicPr>
        <p:blipFill>
          <a:blip r:embed="rId6" cstate="print"/>
          <a:stretch>
            <a:fillRect/>
          </a:stretch>
        </p:blipFill>
        <p:spPr>
          <a:xfrm>
            <a:off x="11363325" y="0"/>
            <a:ext cx="828675" cy="762000"/>
          </a:xfrm>
          <a:prstGeom prst="rect">
            <a:avLst/>
          </a:prstGeom>
        </p:spPr>
      </p:pic>
      <p:pic>
        <p:nvPicPr>
          <p:cNvPr id="18" name="Рисунок 17" descr="Без названия.png"/>
          <p:cNvPicPr>
            <a:picLocks noChangeAspect="1"/>
          </p:cNvPicPr>
          <p:nvPr/>
        </p:nvPicPr>
        <p:blipFill>
          <a:blip r:embed="rId7" cstate="print"/>
          <a:stretch>
            <a:fillRect/>
          </a:stretch>
        </p:blipFill>
        <p:spPr>
          <a:xfrm>
            <a:off x="0" y="0"/>
            <a:ext cx="685800" cy="685800"/>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97621" y="635817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26" name="Прямоугольник 25"/>
          <p:cNvSpPr/>
          <p:nvPr/>
        </p:nvSpPr>
        <p:spPr>
          <a:xfrm>
            <a:off x="2639075" y="764277"/>
            <a:ext cx="8324199" cy="23027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3200" b="1" dirty="0" smtClean="0">
                <a:latin typeface="Times New Roman" pitchFamily="18" charset="0"/>
                <a:cs typeface="Times New Roman" pitchFamily="18" charset="0"/>
              </a:rPr>
              <a:t>Деятельность приемного покоя </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40954" y="627765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7" name="Прямоугольник 66"/>
          <p:cNvSpPr/>
          <p:nvPr/>
        </p:nvSpPr>
        <p:spPr>
          <a:xfrm>
            <a:off x="2855213" y="981022"/>
            <a:ext cx="8479536" cy="1905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smtClean="0">
                <a:solidFill>
                  <a:schemeClr val="tx1"/>
                </a:solidFill>
                <a:latin typeface="Times New Roman" pitchFamily="18" charset="0"/>
                <a:cs typeface="Times New Roman" pitchFamily="18" charset="0"/>
              </a:rPr>
              <a:t>За 12 месяцев 2023 год зарегистрировано  всего обращений – 121 945 (в 2022 г-101 131) на  20 814  </a:t>
            </a:r>
            <a:r>
              <a:rPr lang="ru-RU" dirty="0" smtClean="0">
                <a:solidFill>
                  <a:schemeClr val="tx1"/>
                </a:solidFill>
                <a:latin typeface="Times New Roman" pitchFamily="18" charset="0"/>
                <a:cs typeface="Times New Roman" pitchFamily="18" charset="0"/>
              </a:rPr>
              <a:t>(</a:t>
            </a:r>
            <a:r>
              <a:rPr lang="kk-KZ" dirty="0" smtClean="0">
                <a:solidFill>
                  <a:schemeClr val="tx1"/>
                </a:solidFill>
                <a:latin typeface="Times New Roman" pitchFamily="18" charset="0"/>
                <a:cs typeface="Times New Roman" pitchFamily="18" charset="0"/>
              </a:rPr>
              <a:t>17</a:t>
            </a:r>
            <a:r>
              <a:rPr lang="ru-RU" dirty="0" smtClean="0">
                <a:solidFill>
                  <a:schemeClr val="tx1"/>
                </a:solidFill>
                <a:latin typeface="Times New Roman" pitchFamily="18" charset="0"/>
                <a:cs typeface="Times New Roman" pitchFamily="18" charset="0"/>
              </a:rPr>
              <a:t>% ) </a:t>
            </a:r>
            <a:r>
              <a:rPr lang="kk-KZ" dirty="0" smtClean="0">
                <a:solidFill>
                  <a:schemeClr val="tx1"/>
                </a:solidFill>
                <a:latin typeface="Times New Roman" pitchFamily="18" charset="0"/>
                <a:cs typeface="Times New Roman" pitchFamily="18" charset="0"/>
              </a:rPr>
              <a:t>больше</a:t>
            </a:r>
            <a:r>
              <a:rPr lang="ru-RU" dirty="0" smtClean="0">
                <a:solidFill>
                  <a:schemeClr val="tx1"/>
                </a:solidFill>
                <a:latin typeface="Times New Roman" pitchFamily="18" charset="0"/>
                <a:cs typeface="Times New Roman" pitchFamily="18" charset="0"/>
              </a:rPr>
              <a:t>. Перенаправлены  в ГИБ –1690 (0,12%) (2022 г – 1627), в ОДБ – 102 (0,01%), (2022г-132). Количество пациентов, направленных на амбулаторное лечение – 99 191 (в 2022 г-76 994).</a:t>
            </a:r>
            <a:endParaRPr lang="ru-RU" dirty="0">
              <a:solidFill>
                <a:schemeClr val="tx1"/>
              </a:solidFill>
            </a:endParaRPr>
          </a:p>
        </p:txBody>
      </p:sp>
      <p:sp>
        <p:nvSpPr>
          <p:cNvPr id="48" name="Прямоугольник 47"/>
          <p:cNvSpPr/>
          <p:nvPr/>
        </p:nvSpPr>
        <p:spPr>
          <a:xfrm>
            <a:off x="3749039" y="1246580"/>
            <a:ext cx="7988036" cy="775597"/>
          </a:xfrm>
          <a:prstGeom prst="rect">
            <a:avLst/>
          </a:prstGeom>
        </p:spPr>
        <p:txBody>
          <a:bodyPr wrap="square">
            <a:spAutoFit/>
          </a:bodyPr>
          <a:lstStyle/>
          <a:p>
            <a:endParaRPr lang="ru-RU" sz="800" b="1" dirty="0" smtClean="0">
              <a:latin typeface="Times New Roman"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endParaRPr lang="ru-RU" sz="1600" b="1" dirty="0" smtClean="0">
              <a:solidFill>
                <a:srgbClr val="FF0000"/>
              </a:solidFill>
              <a:latin typeface="Times New Roman" pitchFamily="18" charset="0"/>
              <a:ea typeface="Times New Roman" panose="02020603050405020304" pitchFamily="18" charset="0"/>
              <a:cs typeface="Times New Roman" pitchFamily="18" charset="0"/>
            </a:endParaRPr>
          </a:p>
          <a:p>
            <a:pPr algn="just"/>
            <a:r>
              <a:rPr lang="ru-RU" dirty="0" smtClean="0">
                <a:latin typeface="Times New Roman" pitchFamily="18" charset="0"/>
                <a:cs typeface="Times New Roman" pitchFamily="18" charset="0"/>
              </a:rPr>
              <a:t>. </a:t>
            </a:r>
            <a:endParaRPr lang="kk-KZ" dirty="0" smtClean="0">
              <a:latin typeface="Arial" panose="020B0604020202020204" pitchFamily="34" charset="0"/>
              <a:ea typeface="Tahoma" panose="020B0604030504040204" pitchFamily="34" charset="0"/>
              <a:cs typeface="Arial" panose="020B0604020202020204" pitchFamily="34" charset="0"/>
            </a:endParaRPr>
          </a:p>
        </p:txBody>
      </p:sp>
      <p:sp>
        <p:nvSpPr>
          <p:cNvPr id="22" name="Прямоугольник 21"/>
          <p:cNvSpPr/>
          <p:nvPr/>
        </p:nvSpPr>
        <p:spPr>
          <a:xfrm>
            <a:off x="0" y="609527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7" name="TextBox 16"/>
          <p:cNvSpPr txBox="1"/>
          <p:nvPr/>
        </p:nvSpPr>
        <p:spPr>
          <a:xfrm>
            <a:off x="770940" y="2752551"/>
            <a:ext cx="3791536" cy="349278"/>
          </a:xfrm>
          <a:prstGeom prst="rect">
            <a:avLst/>
          </a:prstGeom>
          <a:solidFill>
            <a:srgbClr val="12A1B3"/>
          </a:solidFill>
        </p:spPr>
        <p:txBody>
          <a:bodyPr wrap="square" lIns="71579" tIns="35790" rIns="71579" bIns="35790" rtlCol="0">
            <a:spAutoFit/>
          </a:bodyPr>
          <a:lstStyle/>
          <a:p>
            <a:pPr algn="ctr"/>
            <a:r>
              <a:rPr lang="kk-KZ" b="1" dirty="0" smtClean="0">
                <a:solidFill>
                  <a:schemeClr val="bg1"/>
                </a:solidFill>
                <a:latin typeface="Times New Roman" pitchFamily="18" charset="0"/>
                <a:cs typeface="Times New Roman" pitchFamily="18" charset="0"/>
              </a:rPr>
              <a:t>Обращения за 2022-2023гг. </a:t>
            </a:r>
            <a:endParaRPr lang="ru-RU" b="1" dirty="0">
              <a:solidFill>
                <a:schemeClr val="bg1"/>
              </a:solidFill>
              <a:latin typeface="Times New Roman" pitchFamily="18" charset="0"/>
              <a:cs typeface="Times New Roman" pitchFamily="18" charset="0"/>
            </a:endParaRPr>
          </a:p>
        </p:txBody>
      </p:sp>
      <p:sp>
        <p:nvSpPr>
          <p:cNvPr id="20" name="TextBox 19"/>
          <p:cNvSpPr txBox="1"/>
          <p:nvPr/>
        </p:nvSpPr>
        <p:spPr>
          <a:xfrm>
            <a:off x="6877050" y="2647950"/>
            <a:ext cx="4419600" cy="687832"/>
          </a:xfrm>
          <a:prstGeom prst="rect">
            <a:avLst/>
          </a:prstGeom>
          <a:solidFill>
            <a:srgbClr val="12A1B3"/>
          </a:solidFill>
        </p:spPr>
        <p:txBody>
          <a:bodyPr wrap="square" lIns="71579" tIns="35790" rIns="71579" bIns="35790" rtlCol="0">
            <a:spAutoFit/>
          </a:bodyPr>
          <a:lstStyle/>
          <a:p>
            <a:pPr algn="ctr"/>
            <a:r>
              <a:rPr lang="kk-KZ" sz="1600" b="1" dirty="0" smtClean="0">
                <a:solidFill>
                  <a:schemeClr val="bg1"/>
                </a:solidFill>
                <a:latin typeface="Times New Roman" pitchFamily="18" charset="0"/>
                <a:cs typeface="Times New Roman" pitchFamily="18" charset="0"/>
              </a:rPr>
              <a:t>Структура госпитализации в разрезе типов</a:t>
            </a:r>
            <a:endParaRPr lang="ru-RU" sz="1600" b="1" dirty="0" smtClean="0">
              <a:solidFill>
                <a:schemeClr val="bg1"/>
              </a:solidFill>
              <a:latin typeface="Times New Roman" pitchFamily="18" charset="0"/>
              <a:cs typeface="Times New Roman" pitchFamily="18" charset="0"/>
            </a:endParaRPr>
          </a:p>
          <a:p>
            <a:pPr algn="ctr"/>
            <a:r>
              <a:rPr lang="kk-KZ" sz="2400" b="1" dirty="0" smtClean="0">
                <a:solidFill>
                  <a:schemeClr val="bg1"/>
                </a:solidFill>
                <a:latin typeface="Times New Roman" pitchFamily="18" charset="0"/>
                <a:cs typeface="Times New Roman" pitchFamily="18" charset="0"/>
              </a:rPr>
              <a:t> </a:t>
            </a:r>
          </a:p>
        </p:txBody>
      </p:sp>
      <p:graphicFrame>
        <p:nvGraphicFramePr>
          <p:cNvPr id="21" name="Диаграмма 20"/>
          <p:cNvGraphicFramePr/>
          <p:nvPr/>
        </p:nvGraphicFramePr>
        <p:xfrm>
          <a:off x="461070" y="3248025"/>
          <a:ext cx="4680520" cy="2847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Диаграмма 24"/>
          <p:cNvGraphicFramePr/>
          <p:nvPr/>
        </p:nvGraphicFramePr>
        <p:xfrm>
          <a:off x="6686550" y="3381375"/>
          <a:ext cx="4848225" cy="2975569"/>
        </p:xfrm>
        <a:graphic>
          <a:graphicData uri="http://schemas.openxmlformats.org/drawingml/2006/chart">
            <c:chart xmlns:c="http://schemas.openxmlformats.org/drawingml/2006/chart" xmlns:r="http://schemas.openxmlformats.org/officeDocument/2006/relationships" r:id="rId4"/>
          </a:graphicData>
        </a:graphic>
      </p:graphicFrame>
      <p:pic>
        <p:nvPicPr>
          <p:cNvPr id="19" name="Рисунок 18" descr="красный черный.jpg"/>
          <p:cNvPicPr>
            <a:picLocks noChangeAspect="1"/>
          </p:cNvPicPr>
          <p:nvPr/>
        </p:nvPicPr>
        <p:blipFill>
          <a:blip r:embed="rId5" cstate="print"/>
          <a:stretch>
            <a:fillRect/>
          </a:stretch>
        </p:blipFill>
        <p:spPr>
          <a:xfrm>
            <a:off x="11649342" y="0"/>
            <a:ext cx="542658" cy="542925"/>
          </a:xfrm>
          <a:prstGeom prst="rect">
            <a:avLst/>
          </a:prstGeom>
        </p:spPr>
      </p:pic>
      <p:pic>
        <p:nvPicPr>
          <p:cNvPr id="18" name="Рисунок 17" descr="Без названия.png"/>
          <p:cNvPicPr>
            <a:picLocks noChangeAspect="1"/>
          </p:cNvPicPr>
          <p:nvPr/>
        </p:nvPicPr>
        <p:blipFill>
          <a:blip r:embed="rId6" cstate="print"/>
          <a:stretch>
            <a:fillRect/>
          </a:stretch>
        </p:blipFill>
        <p:spPr>
          <a:xfrm>
            <a:off x="0" y="0"/>
            <a:ext cx="619125" cy="61912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400" b="1" dirty="0" smtClean="0">
                <a:latin typeface="Times New Roman" pitchFamily="18" charset="0"/>
                <a:cs typeface="Times New Roman" pitchFamily="18" charset="0"/>
              </a:rPr>
              <a:t>Сведения по обращаемости в травмпункт</a:t>
            </a:r>
            <a:endParaRPr lang="ru-RU" sz="24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69529" y="62681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8</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xmlns="" val="3791886969"/>
              </p:ext>
            </p:extLst>
          </p:nvPr>
        </p:nvGraphicFramePr>
        <p:xfrm>
          <a:off x="424109" y="1066797"/>
          <a:ext cx="4100266" cy="4769936"/>
        </p:xfrm>
        <a:graphic>
          <a:graphicData uri="http://schemas.openxmlformats.org/drawingml/2006/table">
            <a:tbl>
              <a:tblPr firstRow="1" bandRow="1">
                <a:tableStyleId>{5940675A-B579-460E-94D1-54222C63F5DA}</a:tableStyleId>
              </a:tblPr>
              <a:tblGrid>
                <a:gridCol w="1637471"/>
                <a:gridCol w="1188936"/>
                <a:gridCol w="1273859"/>
              </a:tblGrid>
              <a:tr h="590553">
                <a:tc>
                  <a:txBody>
                    <a:bodyPr/>
                    <a:lstStyle/>
                    <a:p>
                      <a:endParaRPr lang="ru-RU" sz="1200" dirty="0">
                        <a:solidFill>
                          <a:srgbClr val="002060"/>
                        </a:solidFill>
                        <a:latin typeface="Times New Roman" pitchFamily="18" charset="0"/>
                        <a:cs typeface="Times New Roman" pitchFamily="18"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2022 год  </a:t>
                      </a:r>
                    </a:p>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За 12</a:t>
                      </a:r>
                      <a:r>
                        <a:rPr lang="kk-KZ" sz="1200" b="1" baseline="0" dirty="0" smtClean="0">
                          <a:solidFill>
                            <a:srgbClr val="002060"/>
                          </a:solidFill>
                          <a:latin typeface="Times New Roman" pitchFamily="18" charset="0"/>
                          <a:cs typeface="Times New Roman" pitchFamily="18" charset="0"/>
                        </a:rPr>
                        <a:t> мес </a:t>
                      </a:r>
                      <a:endParaRPr lang="kk-KZ" sz="1200" b="1" dirty="0" smtClean="0">
                        <a:solidFill>
                          <a:srgbClr val="002060"/>
                        </a:solidFill>
                        <a:latin typeface="Times New Roman" pitchFamily="18" charset="0"/>
                        <a:cs typeface="Times New Roman" pitchFamily="18" charset="0"/>
                      </a:endParaRPr>
                    </a:p>
                  </a:txBody>
                  <a:tcPr>
                    <a:solidFill>
                      <a:schemeClr val="bg1"/>
                    </a:solidFill>
                  </a:tcPr>
                </a:tc>
                <a:tc>
                  <a:txBody>
                    <a:bodyPr/>
                    <a:lstStyle/>
                    <a:p>
                      <a:pPr algn="ctr"/>
                      <a:r>
                        <a:rPr lang="kk-KZ" sz="1200" b="1" dirty="0" smtClean="0">
                          <a:solidFill>
                            <a:srgbClr val="002060"/>
                          </a:solidFill>
                          <a:latin typeface="Times New Roman" pitchFamily="18" charset="0"/>
                          <a:cs typeface="Times New Roman" pitchFamily="18" charset="0"/>
                        </a:rPr>
                        <a:t>2023 год</a:t>
                      </a:r>
                    </a:p>
                    <a:p>
                      <a:pPr algn="ctr"/>
                      <a:r>
                        <a:rPr lang="kk-KZ" sz="1200" b="1" dirty="0" smtClean="0">
                          <a:solidFill>
                            <a:srgbClr val="002060"/>
                          </a:solidFill>
                          <a:latin typeface="Times New Roman" pitchFamily="18" charset="0"/>
                          <a:cs typeface="Times New Roman" pitchFamily="18" charset="0"/>
                        </a:rPr>
                        <a:t>За 12 мес </a:t>
                      </a:r>
                      <a:endParaRPr lang="en-US" sz="1200" b="1" dirty="0" smtClean="0">
                        <a:solidFill>
                          <a:srgbClr val="002060"/>
                        </a:solidFill>
                        <a:latin typeface="Times New Roman" pitchFamily="18" charset="0"/>
                        <a:cs typeface="Times New Roman" pitchFamily="18" charset="0"/>
                      </a:endParaRPr>
                    </a:p>
                    <a:p>
                      <a:pPr algn="ctr"/>
                      <a:r>
                        <a:rPr lang="kk-KZ" sz="1200" b="1" dirty="0" smtClean="0">
                          <a:solidFill>
                            <a:srgbClr val="002060"/>
                          </a:solidFill>
                          <a:latin typeface="Times New Roman" pitchFamily="18" charset="0"/>
                          <a:cs typeface="Times New Roman" pitchFamily="18" charset="0"/>
                        </a:rPr>
                        <a:t> </a:t>
                      </a:r>
                      <a:endParaRPr lang="ru-RU" sz="1200" b="1" dirty="0">
                        <a:solidFill>
                          <a:srgbClr val="002060"/>
                        </a:solidFill>
                        <a:latin typeface="Times New Roman" pitchFamily="18" charset="0"/>
                        <a:cs typeface="Times New Roman" pitchFamily="18" charset="0"/>
                      </a:endParaRPr>
                    </a:p>
                  </a:txBody>
                  <a:tcPr>
                    <a:solidFill>
                      <a:schemeClr val="bg1"/>
                    </a:solidFill>
                  </a:tcPr>
                </a:tc>
              </a:tr>
              <a:tr h="453157">
                <a:tc>
                  <a:txBody>
                    <a:bodyPr/>
                    <a:lstStyle/>
                    <a:p>
                      <a:r>
                        <a:rPr lang="kk-KZ" sz="1200" b="1" dirty="0" smtClean="0">
                          <a:solidFill>
                            <a:srgbClr val="002060"/>
                          </a:solidFill>
                          <a:latin typeface="Times New Roman" pitchFamily="18" charset="0"/>
                          <a:cs typeface="Times New Roman" pitchFamily="18" charset="0"/>
                        </a:rPr>
                        <a:t>Обращение</a:t>
                      </a:r>
                      <a:r>
                        <a:rPr lang="kk-KZ" sz="1200" b="1" baseline="0" dirty="0" smtClean="0">
                          <a:solidFill>
                            <a:srgbClr val="002060"/>
                          </a:solidFill>
                          <a:latin typeface="Times New Roman" pitchFamily="18" charset="0"/>
                          <a:cs typeface="Times New Roman" pitchFamily="18" charset="0"/>
                        </a:rPr>
                        <a:t> в травмпункт</a:t>
                      </a:r>
                      <a:endParaRPr lang="ru-RU" sz="1200" b="1" dirty="0">
                        <a:solidFill>
                          <a:srgbClr val="002060"/>
                        </a:solidFill>
                        <a:latin typeface="Times New Roman" pitchFamily="18" charset="0"/>
                        <a:cs typeface="Times New Roman" pitchFamily="18" charset="0"/>
                      </a:endParaRPr>
                    </a:p>
                  </a:txBody>
                  <a:tcPr/>
                </a:tc>
                <a:tc>
                  <a:txBody>
                    <a:bodyPr/>
                    <a:lstStyle/>
                    <a:p>
                      <a:pPr algn="ctr" fontAlgn="b"/>
                      <a:r>
                        <a:rPr lang="kk-KZ" sz="1100" b="1" i="0" u="none" strike="noStrike" dirty="0" smtClean="0">
                          <a:solidFill>
                            <a:schemeClr val="accent1">
                              <a:lumMod val="50000"/>
                            </a:schemeClr>
                          </a:solidFill>
                          <a:latin typeface="Times New Roman"/>
                        </a:rPr>
                        <a:t>30552</a:t>
                      </a:r>
                    </a:p>
                    <a:p>
                      <a:pPr algn="ctr" fontAlgn="b"/>
                      <a:endParaRPr lang="ru-RU" sz="1100" b="1" i="0" u="none" strike="noStrike" dirty="0">
                        <a:solidFill>
                          <a:schemeClr val="accent1">
                            <a:lumMod val="50000"/>
                          </a:schemeClr>
                        </a:solidFill>
                        <a:latin typeface="Times New Roman"/>
                      </a:endParaRPr>
                    </a:p>
                  </a:txBody>
                  <a:tcPr marL="9525" marR="9525" marT="9525" marB="0" anchor="b"/>
                </a:tc>
                <a:tc>
                  <a:txBody>
                    <a:bodyPr/>
                    <a:lstStyle/>
                    <a:p>
                      <a:pPr algn="ctr" fontAlgn="t"/>
                      <a:endParaRPr lang="kk-KZ" sz="1100" b="1" i="0" u="none" strike="noStrike" dirty="0" smtClean="0">
                        <a:solidFill>
                          <a:schemeClr val="accent1">
                            <a:lumMod val="50000"/>
                          </a:schemeClr>
                        </a:solidFill>
                        <a:latin typeface="Times New Roman"/>
                      </a:endParaRPr>
                    </a:p>
                    <a:p>
                      <a:pPr algn="ctr" fontAlgn="t"/>
                      <a:r>
                        <a:rPr lang="kk-KZ" sz="1100" b="1" i="0" u="none" strike="noStrike" dirty="0" smtClean="0">
                          <a:solidFill>
                            <a:schemeClr val="accent1">
                              <a:lumMod val="50000"/>
                            </a:schemeClr>
                          </a:solidFill>
                          <a:latin typeface="Times New Roman"/>
                        </a:rPr>
                        <a:t>37225</a:t>
                      </a:r>
                      <a:endParaRPr lang="ru-RU" sz="1100" b="1" i="0" u="none" strike="noStrike" dirty="0">
                        <a:solidFill>
                          <a:schemeClr val="accent1">
                            <a:lumMod val="50000"/>
                          </a:schemeClr>
                        </a:solidFill>
                        <a:latin typeface="Times New Roman"/>
                      </a:endParaRPr>
                    </a:p>
                  </a:txBody>
                  <a:tcPr marL="9525" marR="9525" marT="9525" marB="0"/>
                </a:tc>
              </a:tr>
              <a:tr h="464038">
                <a:tc>
                  <a:txBody>
                    <a:bodyPr/>
                    <a:lstStyle/>
                    <a:p>
                      <a:r>
                        <a:rPr lang="ru-RU" sz="1200" b="1" dirty="0" smtClean="0">
                          <a:solidFill>
                            <a:srgbClr val="002060"/>
                          </a:solidFill>
                          <a:latin typeface="Times New Roman" pitchFamily="18" charset="0"/>
                          <a:cs typeface="Times New Roman" pitchFamily="18" charset="0"/>
                        </a:rPr>
                        <a:t>Травма верхних конечностей</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7165</a:t>
                      </a:r>
                      <a:endParaRPr lang="ru-RU" sz="1100" b="1" dirty="0">
                        <a:solidFill>
                          <a:schemeClr val="accent1">
                            <a:lumMod val="50000"/>
                          </a:schemeClr>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8842</a:t>
                      </a:r>
                      <a:endParaRPr lang="ru-RU" sz="1100" b="1" dirty="0">
                        <a:solidFill>
                          <a:schemeClr val="accent1">
                            <a:lumMod val="50000"/>
                          </a:schemeClr>
                        </a:solidFill>
                        <a:latin typeface="Times New Roman" pitchFamily="18" charset="0"/>
                        <a:cs typeface="Times New Roman" pitchFamily="18" charset="0"/>
                      </a:endParaRPr>
                    </a:p>
                  </a:txBody>
                  <a:tcPr/>
                </a:tc>
              </a:tr>
              <a:tr h="493969">
                <a:tc>
                  <a:txBody>
                    <a:bodyPr/>
                    <a:lstStyle/>
                    <a:p>
                      <a:r>
                        <a:rPr lang="ru-RU" sz="1200" b="1" dirty="0" smtClean="0">
                          <a:solidFill>
                            <a:srgbClr val="002060"/>
                          </a:solidFill>
                          <a:latin typeface="Times New Roman" pitchFamily="18" charset="0"/>
                          <a:cs typeface="Times New Roman" pitchFamily="18" charset="0"/>
                        </a:rPr>
                        <a:t>Травма нижних</a:t>
                      </a:r>
                      <a:r>
                        <a:rPr lang="ru-RU" sz="1200" b="1" baseline="0" dirty="0" smtClean="0">
                          <a:solidFill>
                            <a:srgbClr val="002060"/>
                          </a:solidFill>
                          <a:latin typeface="Times New Roman" pitchFamily="18" charset="0"/>
                          <a:cs typeface="Times New Roman" pitchFamily="18" charset="0"/>
                        </a:rPr>
                        <a:t> конечностей</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3288</a:t>
                      </a: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4311</a:t>
                      </a:r>
                      <a:endParaRPr lang="ru-RU" sz="1100" b="1" dirty="0">
                        <a:solidFill>
                          <a:schemeClr val="accent1">
                            <a:lumMod val="50000"/>
                          </a:schemeClr>
                        </a:solidFill>
                        <a:latin typeface="Times New Roman" pitchFamily="18" charset="0"/>
                        <a:cs typeface="Times New Roman" pitchFamily="18" charset="0"/>
                      </a:endParaRPr>
                    </a:p>
                  </a:txBody>
                  <a:tcPr/>
                </a:tc>
              </a:tr>
              <a:tr h="387807">
                <a:tc>
                  <a:txBody>
                    <a:bodyPr/>
                    <a:lstStyle/>
                    <a:p>
                      <a:r>
                        <a:rPr lang="kk-KZ" sz="1200" b="1" baseline="0" dirty="0" smtClean="0">
                          <a:solidFill>
                            <a:srgbClr val="002060"/>
                          </a:solidFill>
                          <a:latin typeface="Times New Roman" pitchFamily="18" charset="0"/>
                          <a:cs typeface="Times New Roman" pitchFamily="18" charset="0"/>
                        </a:rPr>
                        <a:t>ЗЧМТ</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782</a:t>
                      </a:r>
                      <a:endParaRPr lang="ru-RU" sz="1100" b="1" dirty="0">
                        <a:solidFill>
                          <a:schemeClr val="accent1">
                            <a:lumMod val="50000"/>
                          </a:schemeClr>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1301</a:t>
                      </a:r>
                      <a:endParaRPr lang="ru-RU" sz="1100" b="1" dirty="0">
                        <a:solidFill>
                          <a:schemeClr val="accent1">
                            <a:lumMod val="50000"/>
                          </a:schemeClr>
                        </a:solidFill>
                        <a:latin typeface="Times New Roman" pitchFamily="18" charset="0"/>
                        <a:cs typeface="Times New Roman" pitchFamily="18" charset="0"/>
                      </a:endParaRPr>
                    </a:p>
                  </a:txBody>
                  <a:tcPr/>
                </a:tc>
              </a:tr>
              <a:tr h="387807">
                <a:tc>
                  <a:txBody>
                    <a:bodyPr/>
                    <a:lstStyle/>
                    <a:p>
                      <a:r>
                        <a:rPr lang="kk-KZ" sz="1200" b="1" dirty="0" smtClean="0">
                          <a:solidFill>
                            <a:srgbClr val="002060"/>
                          </a:solidFill>
                          <a:latin typeface="Times New Roman" pitchFamily="18" charset="0"/>
                          <a:cs typeface="Times New Roman" pitchFamily="18" charset="0"/>
                        </a:rPr>
                        <a:t>УГМ</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298</a:t>
                      </a:r>
                      <a:endParaRPr lang="ru-RU" sz="1100" b="1" dirty="0">
                        <a:solidFill>
                          <a:schemeClr val="accent1">
                            <a:lumMod val="50000"/>
                          </a:schemeClr>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387</a:t>
                      </a:r>
                      <a:endParaRPr lang="ru-RU" sz="1100" b="1" dirty="0">
                        <a:solidFill>
                          <a:schemeClr val="accent1">
                            <a:lumMod val="50000"/>
                          </a:schemeClr>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Ожог </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1079</a:t>
                      </a:r>
                      <a:endParaRPr lang="ru-RU" sz="1100" b="1" dirty="0">
                        <a:solidFill>
                          <a:schemeClr val="accent1">
                            <a:lumMod val="50000"/>
                          </a:schemeClr>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1031</a:t>
                      </a:r>
                      <a:endParaRPr lang="ru-RU" sz="1100" b="1" dirty="0">
                        <a:solidFill>
                          <a:schemeClr val="accent1">
                            <a:lumMod val="50000"/>
                          </a:schemeClr>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dirty="0" smtClean="0">
                          <a:solidFill>
                            <a:srgbClr val="002060"/>
                          </a:solidFill>
                          <a:latin typeface="Times New Roman" pitchFamily="18" charset="0"/>
                          <a:cs typeface="Times New Roman" pitchFamily="18" charset="0"/>
                        </a:rPr>
                        <a:t>Вывихи</a:t>
                      </a: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368</a:t>
                      </a:r>
                      <a:endParaRPr lang="ru-RU" sz="1100" b="1" dirty="0">
                        <a:solidFill>
                          <a:schemeClr val="accent1">
                            <a:lumMod val="50000"/>
                          </a:schemeClr>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1148</a:t>
                      </a:r>
                      <a:endParaRPr lang="ru-RU" sz="1100" b="1" dirty="0">
                        <a:solidFill>
                          <a:schemeClr val="accent1">
                            <a:lumMod val="50000"/>
                          </a:schemeClr>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Ушибы</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3405</a:t>
                      </a:r>
                      <a:endParaRPr lang="ru-RU" sz="1100" b="1" dirty="0">
                        <a:solidFill>
                          <a:schemeClr val="accent1">
                            <a:lumMod val="50000"/>
                          </a:schemeClr>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3438</a:t>
                      </a:r>
                      <a:endParaRPr lang="ru-RU" sz="1100" b="1" dirty="0">
                        <a:solidFill>
                          <a:schemeClr val="accent1">
                            <a:lumMod val="50000"/>
                          </a:schemeClr>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dirty="0" smtClean="0">
                          <a:solidFill>
                            <a:srgbClr val="002060"/>
                          </a:solidFill>
                          <a:latin typeface="Times New Roman" pitchFamily="18" charset="0"/>
                          <a:cs typeface="Times New Roman" pitchFamily="18" charset="0"/>
                        </a:rPr>
                        <a:t>Артрит</a:t>
                      </a: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220</a:t>
                      </a:r>
                      <a:endParaRPr lang="ru-RU" sz="1100" b="1" dirty="0">
                        <a:solidFill>
                          <a:schemeClr val="accent1">
                            <a:lumMod val="50000"/>
                          </a:schemeClr>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283</a:t>
                      </a:r>
                      <a:endParaRPr lang="ru-RU" sz="1100" b="1" dirty="0">
                        <a:solidFill>
                          <a:schemeClr val="accent1">
                            <a:lumMod val="50000"/>
                          </a:schemeClr>
                        </a:solidFill>
                        <a:latin typeface="Times New Roman" pitchFamily="18" charset="0"/>
                        <a:cs typeface="Times New Roman" pitchFamily="18" charset="0"/>
                      </a:endParaRPr>
                    </a:p>
                  </a:txBody>
                  <a:tcP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 Раны</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5887</a:t>
                      </a:r>
                      <a:endParaRPr lang="ru-RU" sz="1100" b="1" dirty="0">
                        <a:solidFill>
                          <a:schemeClr val="accent1">
                            <a:lumMod val="50000"/>
                          </a:schemeClr>
                        </a:solidFill>
                        <a:latin typeface="Times New Roman" pitchFamily="18" charset="0"/>
                        <a:cs typeface="Times New Roman" pitchFamily="18" charset="0"/>
                      </a:endParaRPr>
                    </a:p>
                  </a:txBody>
                  <a:tcPr/>
                </a:tc>
                <a:tc>
                  <a:txBody>
                    <a:bodyPr/>
                    <a:lstStyle/>
                    <a:p>
                      <a:pPr algn="ctr"/>
                      <a:r>
                        <a:rPr lang="kk-KZ" sz="1100" b="1" dirty="0" smtClean="0">
                          <a:solidFill>
                            <a:schemeClr val="accent1">
                              <a:lumMod val="50000"/>
                            </a:schemeClr>
                          </a:solidFill>
                          <a:latin typeface="Times New Roman" pitchFamily="18" charset="0"/>
                          <a:cs typeface="Times New Roman" pitchFamily="18" charset="0"/>
                        </a:rPr>
                        <a:t>4540</a:t>
                      </a:r>
                      <a:endParaRPr lang="ru-RU" sz="1100" b="1" dirty="0">
                        <a:solidFill>
                          <a:schemeClr val="accent1">
                            <a:lumMod val="50000"/>
                          </a:schemeClr>
                        </a:solidFill>
                        <a:latin typeface="Times New Roman" pitchFamily="18" charset="0"/>
                        <a:cs typeface="Times New Roman" pitchFamily="18" charset="0"/>
                      </a:endParaRPr>
                    </a:p>
                  </a:txBody>
                  <a:tcPr/>
                </a:tc>
              </a:tr>
            </a:tbl>
          </a:graphicData>
        </a:graphic>
      </p:graphicFrame>
      <p:graphicFrame>
        <p:nvGraphicFramePr>
          <p:cNvPr id="19" name="Диаграмма 18"/>
          <p:cNvGraphicFramePr/>
          <p:nvPr/>
        </p:nvGraphicFramePr>
        <p:xfrm>
          <a:off x="5314950" y="654596"/>
          <a:ext cx="6115050" cy="27077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Диаграмма 23"/>
          <p:cNvGraphicFramePr/>
          <p:nvPr/>
        </p:nvGraphicFramePr>
        <p:xfrm>
          <a:off x="5324475" y="3478907"/>
          <a:ext cx="6116513" cy="2880320"/>
        </p:xfrm>
        <a:graphic>
          <a:graphicData uri="http://schemas.openxmlformats.org/drawingml/2006/chart">
            <c:chart xmlns:c="http://schemas.openxmlformats.org/drawingml/2006/chart" xmlns:r="http://schemas.openxmlformats.org/officeDocument/2006/relationships" r:id="rId4"/>
          </a:graphicData>
        </a:graphic>
      </p:graphicFrame>
      <p:pic>
        <p:nvPicPr>
          <p:cNvPr id="13" name="Рисунок 12" descr="красный черный.jpg"/>
          <p:cNvPicPr>
            <a:picLocks noChangeAspect="1"/>
          </p:cNvPicPr>
          <p:nvPr/>
        </p:nvPicPr>
        <p:blipFill>
          <a:blip r:embed="rId5" cstate="print"/>
          <a:stretch>
            <a:fillRect/>
          </a:stretch>
        </p:blipFill>
        <p:spPr>
          <a:xfrm>
            <a:off x="11613545" y="0"/>
            <a:ext cx="578455" cy="578739"/>
          </a:xfrm>
          <a:prstGeom prst="rect">
            <a:avLst/>
          </a:prstGeom>
        </p:spPr>
      </p:pic>
      <p:pic>
        <p:nvPicPr>
          <p:cNvPr id="17" name="Рисунок 16" descr="Без названия.png"/>
          <p:cNvPicPr>
            <a:picLocks noChangeAspect="1"/>
          </p:cNvPicPr>
          <p:nvPr/>
        </p:nvPicPr>
        <p:blipFill>
          <a:blip r:embed="rId6" cstate="print"/>
          <a:stretch>
            <a:fillRect/>
          </a:stretch>
        </p:blipFill>
        <p:spPr>
          <a:xfrm>
            <a:off x="0" y="0"/>
            <a:ext cx="619125" cy="619125"/>
          </a:xfrm>
          <a:prstGeom prst="rect">
            <a:avLst/>
          </a:prstGeom>
        </p:spPr>
      </p:pic>
    </p:spTree>
    <p:extLst>
      <p:ext uri="{BB962C8B-B14F-4D97-AF65-F5344CB8AC3E}">
        <p14:creationId xmlns:p14="http://schemas.microsoft.com/office/powerpoint/2010/main" xmlns="" val="1896891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4859</TotalTime>
  <Words>4407</Words>
  <Application>Microsoft Office PowerPoint</Application>
  <PresentationFormat>Произвольный</PresentationFormat>
  <Paragraphs>1083</Paragraphs>
  <Slides>34</Slides>
  <Notes>33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34</vt:i4>
      </vt:variant>
    </vt:vector>
  </HeadingPairs>
  <TitlesOfParts>
    <vt:vector size="36" baseType="lpstr">
      <vt:lpstr>Тема Office</vt:lpstr>
      <vt:lpstr>Acrobat Document</vt:lpstr>
      <vt:lpstr>ГКП на ПХВ «Городская  детская  клиническая больница»  УЗ г.Шымкент</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                              Научная конференция на тему"  Инновационные методы хирургии в детской нейрохирургии " проходила с 24 по 26 ноября на базе городской детской клинической больницы. Во время обмена опытом, мастер-класса были проведены уникальные нейрохирургические операции с участием квалифицированных специалистов из России. Повышение квалификации около 30 врачей со всей страны в ходе проведения этой операции    На базе городской детской клинической больницы врач-нейрохирург городской клинической больницы №1 Жумагулов Еркин провел сложную операцию на ребенке с болезнью Мойя-мойя    13 мая 2023 года  на территории ГДКБ, детскими неврологами и нейрохирургами города Шымкент, проведен мастер класс, по установке VNS,  ребенку с мультифокальной резистентной формой эпилепсии, при участии президента ассамблеи детской нейрохирургии Джаилганова Азамата Абикеновича   15.08.2023 года на базе ГДКБ врачи  челюстно- лицевой хирурги  и травматологи    провели несколько сложных операций одновременно, 9-летнему ребенку, получившему серьезные телесные повреждения.   ВРАЧИ ГОРОДСКОЙ ДЕТСКОЙ КЛИНИЧЕСКОЙ БОЛЬНИЦЫ ПОВЫШАЮТ КВАЛИФИКАЦИЮ В ТУРЦИИ.Работа по накоплению и обмену опыта позволит повысить качество медицины детской больницы и продлится две недели.Врачи, обучающиеся за рубежом, оттачивают свое мастерство в лечении детей.Отметим, что врачи детской больницы в августе, ноябре текущего года были направлены на стажировку в Израиль, Турцию. В Турции повысили профессиональную квалификацию в медицинских организациях по темам: «Актуальные проблемы среди маленьких детей», «Детская анестезия - Реаниматология». На сегодняшний день пятеро врачей детской больницы-ревматолог, эндокринолог, травматолог, реаниматолог-анестезиолог, невролог проходят обучение в Турции «лечение эпилепсии у детей, современный подход к лечению", "актуальные вопросы в области травматологии и ортопедии", " комплексная предоперационная подготовка                                 </vt:lpstr>
      <vt:lpstr>   22 декабря  2022 года  в городской детской клинической больнице города Шымкент при спонсорской поддержке компании «Samsung Electonics Central Eurasia» («Самсунг электроникс Централ Евразия») было открытие инновационного класса «Smart School» («Умная школа»),  который будет способствовать психологическому и эмоциональному развитию детей, получающих длительное   лечение в больнице,  в том числе в отделении онкогематологии.       Справочно:  Онкологическую помощь   детскому населению города Шымкент  координирует городская детская клиническая больница,   где  в 2022 году открыто онкогематологическое отделение.   С начала  текщего  года   пролечено в нем  765 детей.     На диспансерном учете с онкологической патологией  состоит  около  300 детей,  из них впервые в жизни выявлено   с онкологической патологией в  2023году -38 детей, оперативное лечение проведено  -69 детям.       В  инновационном классе  «Smart School» пациенты проходят специальное  обучение по   внеклассным занятиям:  изобразительное искусство,   английский язык, рукоделие, легоконструирование,  роботехника, шахматы и шашки.     Также, в рамках проекта больничный аниматор проводит игровую и танцевальную терапии, праздничные мероприятия.    Школа оборудована комфортной экологически чистой  мебелью, планшетами, интерактивной доской.    Благотворительный проект «Smart School» реализован Общественным Фондом «Help Today» при технической и спонсорской поддержке  ТОО «Samsung Electonics Central Eurasia».        В связи с чем,   управление здравоохранения города Шымкент  и городская детская клиническая  больница выразили благодарность организаторам  данного проекта  за оказанную спонсорскую помощь в открытии и оборудовании инновационного класса «Smart School».       </vt:lpstr>
      <vt:lpstr>Слайд 32</vt:lpstr>
      <vt:lpstr>Слайд 33</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ДЕНСАУЛЫҚ САҚТАУ БАСҚАРМАСЫ</dc:title>
  <dc:creator>Администратор</dc:creator>
  <cp:lastModifiedBy>20</cp:lastModifiedBy>
  <cp:revision>510</cp:revision>
  <cp:lastPrinted>2023-05-13T09:59:34Z</cp:lastPrinted>
  <dcterms:created xsi:type="dcterms:W3CDTF">2023-03-30T09:55:51Z</dcterms:created>
  <dcterms:modified xsi:type="dcterms:W3CDTF">2024-02-16T09:32:08Z</dcterms:modified>
</cp:coreProperties>
</file>