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charts/chart13.xml" ContentType="application/vnd.openxmlformats-officedocument.drawingml.char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charts/chart7.xml" ContentType="application/vnd.openxmlformats-officedocument.drawingml.chart+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diagrams/drawing1.xml" ContentType="application/vnd.ms-office.drawingml.diagramDrawing+xml"/>
  <Override PartName="/ppt/notesSlides/notesSlide19.xml" ContentType="application/vnd.openxmlformats-officedocument.presentationml.notesSlid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charts/chart8.xml" ContentType="application/vnd.openxmlformats-officedocument.drawingml.chart+xml"/>
  <Override PartName="/ppt/notesSlides/notesSlide13.xml" ContentType="application/vnd.openxmlformats-officedocument.presentationml.notesSlide+xml"/>
  <Override PartName="/ppt/charts/chart12.xml" ContentType="application/vnd.openxmlformats-officedocument.drawingml.chart+xml"/>
  <Override PartName="/ppt/notesSlides/notesSlide22.xml" ContentType="application/vnd.openxmlformats-officedocument.presentationml.notesSlide+xml"/>
  <Override PartName="/ppt/diagrams/layout4.xml" ContentType="application/vnd.openxmlformats-officedocument.drawingml.diagramLayout+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charts/chart6.xml" ContentType="application/vnd.openxmlformats-officedocument.drawingml.chart+xml"/>
  <Override PartName="/ppt/notesSlides/notesSlide11.xml" ContentType="application/vnd.openxmlformats-officedocument.presentationml.notesSlide+xml"/>
  <Override PartName="/ppt/charts/chart10.xml" ContentType="application/vnd.openxmlformats-officedocument.drawingml.chart+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diagrams/data3.xml" ContentType="application/vnd.openxmlformats-officedocument.drawingml.diagramData+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charts/chart5.xml" ContentType="application/vnd.openxmlformats-officedocument.drawingml.chart+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88" r:id="rId3"/>
    <p:sldId id="280" r:id="rId4"/>
    <p:sldId id="285" r:id="rId5"/>
    <p:sldId id="279" r:id="rId6"/>
    <p:sldId id="287" r:id="rId7"/>
    <p:sldId id="289" r:id="rId8"/>
    <p:sldId id="323" r:id="rId9"/>
    <p:sldId id="290" r:id="rId10"/>
    <p:sldId id="324" r:id="rId11"/>
    <p:sldId id="291" r:id="rId12"/>
    <p:sldId id="296" r:id="rId13"/>
    <p:sldId id="292" r:id="rId14"/>
    <p:sldId id="293" r:id="rId15"/>
    <p:sldId id="294" r:id="rId16"/>
    <p:sldId id="295" r:id="rId17"/>
    <p:sldId id="314" r:id="rId18"/>
    <p:sldId id="315" r:id="rId19"/>
    <p:sldId id="316" r:id="rId20"/>
    <p:sldId id="317" r:id="rId21"/>
    <p:sldId id="297" r:id="rId22"/>
    <p:sldId id="320" r:id="rId23"/>
    <p:sldId id="307" r:id="rId24"/>
    <p:sldId id="299" r:id="rId25"/>
    <p:sldId id="303" r:id="rId26"/>
    <p:sldId id="300" r:id="rId27"/>
    <p:sldId id="301" r:id="rId28"/>
    <p:sldId id="304" r:id="rId29"/>
    <p:sldId id="305" r:id="rId30"/>
    <p:sldId id="306" r:id="rId31"/>
    <p:sldId id="311" r:id="rId32"/>
    <p:sldId id="308" r:id="rId33"/>
    <p:sldId id="309" r:id="rId34"/>
    <p:sldId id="310" r:id="rId35"/>
    <p:sldId id="268" r:id="rId36"/>
  </p:sldIdLst>
  <p:sldSz cx="12192000" cy="6858000"/>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8000"/>
    <a:srgbClr val="008080"/>
    <a:srgbClr val="78B0B8"/>
    <a:srgbClr val="12A1B3"/>
    <a:srgbClr val="006699"/>
    <a:srgbClr val="FFFFFF"/>
    <a:srgbClr val="F2F2F2"/>
    <a:srgbClr val="285715"/>
    <a:srgbClr val="00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092" autoAdjust="0"/>
  </p:normalViewPr>
  <p:slideViewPr>
    <p:cSldViewPr snapToGrid="0">
      <p:cViewPr>
        <p:scale>
          <a:sx n="80" d="100"/>
          <a:sy n="80" d="100"/>
        </p:scale>
        <p:origin x="-1212" y="-510"/>
      </p:cViewPr>
      <p:guideLst>
        <p:guide orient="horz" pos="2160"/>
        <p:guide pos="3840"/>
      </p:guideLst>
    </p:cSldViewPr>
  </p:slideViewPr>
  <p:notesTextViewPr>
    <p:cViewPr>
      <p:scale>
        <a:sx n="1" d="1"/>
        <a:sy n="1" d="1"/>
      </p:scale>
      <p:origin x="0" y="0"/>
    </p:cViewPr>
  </p:notesTextViewPr>
  <p:notesViewPr>
    <p:cSldViewPr snapToGrid="0">
      <p:cViewPr varScale="1">
        <p:scale>
          <a:sx n="77" d="100"/>
          <a:sy n="77" d="100"/>
        </p:scale>
        <p:origin x="-3960" y="-114"/>
      </p:cViewPr>
      <p:guideLst>
        <p:guide orient="horz" pos="3156"/>
        <p:guide pos="2169"/>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Microsoft_Office_Excel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_____Microsoft_Office_Excel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_____Microsoft_Office_Excel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_____Microsoft_Office_Excel13.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Office_Excel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Office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Office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Office_Excel8.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Office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style val="26"/>
  <c:chart>
    <c:title>
      <c:layout/>
      <c:txPr>
        <a:bodyPr/>
        <a:lstStyle/>
        <a:p>
          <a:pPr>
            <a:defRPr>
              <a:latin typeface="Times New Roman" pitchFamily="18" charset="0"/>
              <a:cs typeface="Times New Roman" pitchFamily="18" charset="0"/>
            </a:defRPr>
          </a:pPr>
          <a:endParaRPr lang="ru-RU"/>
        </a:p>
      </c:txPr>
    </c:title>
    <c:plotArea>
      <c:layout/>
      <c:pieChart>
        <c:varyColors val="1"/>
        <c:ser>
          <c:idx val="0"/>
          <c:order val="0"/>
          <c:tx>
            <c:strRef>
              <c:f>Лист1!$B$1</c:f>
              <c:strCache>
                <c:ptCount val="1"/>
                <c:pt idx="0">
                  <c:v> за I кв. 2022 года</c:v>
                </c:pt>
              </c:strCache>
            </c:strRef>
          </c:tx>
          <c:explosion val="2"/>
          <c:dPt>
            <c:idx val="0"/>
            <c:explosion val="5"/>
          </c:dPt>
          <c:dPt>
            <c:idx val="1"/>
            <c:explosion val="4"/>
          </c:dPt>
          <c:dPt>
            <c:idx val="2"/>
            <c:explosion val="5"/>
          </c:dPt>
          <c:dLbls>
            <c:dLbl>
              <c:idx val="0"/>
              <c:layout>
                <c:manualLayout>
                  <c:x val="-0.1315643795867199"/>
                  <c:y val="7.4827256864675382E-2"/>
                </c:manualLayout>
              </c:layout>
              <c:showVal val="1"/>
            </c:dLbl>
            <c:dLbl>
              <c:idx val="1"/>
              <c:layout>
                <c:manualLayout>
                  <c:x val="0.14379967039003846"/>
                  <c:y val="-0.12316773890350118"/>
                </c:manualLayout>
              </c:layout>
              <c:showVal val="1"/>
            </c:dLbl>
            <c:txPr>
              <a:bodyPr/>
              <a:lstStyle/>
              <a:p>
                <a:pPr>
                  <a:defRPr sz="1100" b="1">
                    <a:latin typeface="Times New Roman" pitchFamily="18" charset="0"/>
                    <a:cs typeface="Times New Roman" pitchFamily="18" charset="0"/>
                  </a:defRPr>
                </a:pPr>
                <a:endParaRPr lang="ru-RU"/>
              </a:p>
            </c:txPr>
            <c:showVal val="1"/>
            <c:showLeaderLines val="1"/>
          </c:dLbls>
          <c:cat>
            <c:strRef>
              <c:f>Лист1!$A$2:$A$4</c:f>
              <c:strCache>
                <c:ptCount val="3"/>
                <c:pt idx="0">
                  <c:v>летальность</c:v>
                </c:pt>
                <c:pt idx="1">
                  <c:v>из них до 1 года</c:v>
                </c:pt>
                <c:pt idx="2">
                  <c:v>до суточная летальность</c:v>
                </c:pt>
              </c:strCache>
            </c:strRef>
          </c:cat>
          <c:val>
            <c:numRef>
              <c:f>Лист1!$B$2:$B$4</c:f>
              <c:numCache>
                <c:formatCode>General</c:formatCode>
                <c:ptCount val="3"/>
                <c:pt idx="0">
                  <c:v>0.60000000000000064</c:v>
                </c:pt>
                <c:pt idx="1">
                  <c:v>1.3</c:v>
                </c:pt>
                <c:pt idx="2">
                  <c:v>0.1</c:v>
                </c:pt>
              </c:numCache>
            </c:numRef>
          </c:val>
        </c:ser>
        <c:firstSliceAng val="0"/>
      </c:pieChart>
    </c:plotArea>
    <c:legend>
      <c:legendPos val="r"/>
      <c:layout/>
      <c:txPr>
        <a:bodyPr/>
        <a:lstStyle/>
        <a:p>
          <a:pPr>
            <a:defRPr sz="1100" b="1">
              <a:latin typeface="Times New Roman" pitchFamily="18" charset="0"/>
              <a:cs typeface="Times New Roman" pitchFamily="18" charset="0"/>
            </a:defRPr>
          </a:pPr>
          <a:endParaRPr lang="ru-RU"/>
        </a:p>
      </c:txPr>
    </c:legend>
    <c:plotVisOnly val="1"/>
  </c:chart>
  <c:spPr>
    <a:solidFill>
      <a:schemeClr val="lt1"/>
    </a:solidFill>
    <a:ln w="12700" cap="flat" cmpd="sng" algn="ctr">
      <a:solidFill>
        <a:schemeClr val="accent5"/>
      </a:solidFill>
      <a:prstDash val="solid"/>
      <a:miter lim="800000"/>
    </a:ln>
    <a:effectLst/>
  </c:spPr>
  <c:txPr>
    <a:bodyPr/>
    <a:lstStyle/>
    <a:p>
      <a:pPr>
        <a:defRPr>
          <a:solidFill>
            <a:schemeClr val="dk1"/>
          </a:solidFill>
          <a:latin typeface="+mn-lt"/>
          <a:ea typeface="+mn-ea"/>
          <a:cs typeface="+mn-cs"/>
        </a:defRPr>
      </a:pPr>
      <a:endParaRPr lang="ru-RU"/>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1600">
                <a:latin typeface="Times New Roman" pitchFamily="18" charset="0"/>
                <a:cs typeface="Times New Roman" pitchFamily="18" charset="0"/>
              </a:defRPr>
            </a:pPr>
            <a:r>
              <a:rPr lang="ru-RU" sz="1400" dirty="0" smtClean="0">
                <a:latin typeface="Times New Roman" pitchFamily="18" charset="0"/>
                <a:cs typeface="Times New Roman" pitchFamily="18" charset="0"/>
              </a:rPr>
              <a:t>Виды травмы за І кв. 2023 г</a:t>
            </a:r>
            <a:endParaRPr lang="ru-RU" sz="1400" dirty="0">
              <a:latin typeface="Times New Roman" pitchFamily="18" charset="0"/>
              <a:cs typeface="Times New Roman" pitchFamily="18" charset="0"/>
            </a:endParaRPr>
          </a:p>
        </c:rich>
      </c:tx>
      <c:layout>
        <c:manualLayout>
          <c:xMode val="edge"/>
          <c:yMode val="edge"/>
          <c:x val="0.1476258882273862"/>
          <c:y val="1.7636929230085578E-2"/>
        </c:manualLayout>
      </c:layout>
    </c:title>
    <c:plotArea>
      <c:layout>
        <c:manualLayout>
          <c:layoutTarget val="inner"/>
          <c:xMode val="edge"/>
          <c:yMode val="edge"/>
          <c:x val="0.14790981078731474"/>
          <c:y val="0.22959373077788561"/>
          <c:w val="0.50910195801999014"/>
          <c:h val="0.72019301378439771"/>
        </c:manualLayout>
      </c:layout>
      <c:doughnutChart>
        <c:varyColors val="1"/>
        <c:ser>
          <c:idx val="0"/>
          <c:order val="0"/>
          <c:tx>
            <c:strRef>
              <c:f>Лист1!$B$1</c:f>
              <c:strCache>
                <c:ptCount val="1"/>
                <c:pt idx="0">
                  <c:v>Виды травм за І кв. 2023 г</c:v>
                </c:pt>
              </c:strCache>
            </c:strRef>
          </c:tx>
          <c:spPr>
            <a:ln>
              <a:solidFill>
                <a:srgbClr val="FFFF00"/>
              </a:solidFill>
            </a:ln>
          </c:spPr>
          <c:dLbls>
            <c:dLbl>
              <c:idx val="0"/>
              <c:layout>
                <c:manualLayout>
                  <c:x val="-6.4088086550156964E-3"/>
                  <c:y val="2.6455393845128242E-2"/>
                </c:manualLayout>
              </c:layout>
              <c:spPr>
                <a:noFill/>
                <a:ln>
                  <a:noFill/>
                </a:ln>
                <a:effectLst/>
              </c:spPr>
              <c:txPr>
                <a:bodyPr/>
                <a:lstStyle/>
                <a:p>
                  <a:pPr>
                    <a:defRPr sz="1200" b="1">
                      <a:latin typeface="Times New Roman" pitchFamily="18" charset="0"/>
                      <a:cs typeface="Times New Roman" pitchFamily="18" charset="0"/>
                    </a:defRPr>
                  </a:pPr>
                  <a:endParaRPr lang="ru-RU"/>
                </a:p>
              </c:txPr>
              <c:showVal val="1"/>
              <c:extLst>
                <c:ext xmlns:c15="http://schemas.microsoft.com/office/drawing/2012/chart" uri="{CE6537A1-D6FC-4f65-9D91-7224C49458BB}">
                  <c15:layout/>
                </c:ext>
              </c:extLst>
            </c:dLbl>
            <c:dLbl>
              <c:idx val="1"/>
              <c:layout>
                <c:manualLayout>
                  <c:x val="-1.6039946226233916E-2"/>
                  <c:y val="-2.2046161537606974E-2"/>
                </c:manualLayout>
              </c:layout>
              <c:spPr>
                <a:noFill/>
                <a:ln>
                  <a:noFill/>
                </a:ln>
                <a:effectLst/>
              </c:spPr>
              <c:txPr>
                <a:bodyPr/>
                <a:lstStyle/>
                <a:p>
                  <a:pPr>
                    <a:defRPr sz="1200" b="1">
                      <a:latin typeface="Times New Roman" pitchFamily="18" charset="0"/>
                      <a:cs typeface="Times New Roman" pitchFamily="18" charset="0"/>
                    </a:defRPr>
                  </a:pPr>
                  <a:endParaRPr lang="ru-RU"/>
                </a:p>
              </c:txPr>
              <c:showVal val="1"/>
              <c:extLst>
                <c:ext xmlns:c15="http://schemas.microsoft.com/office/drawing/2012/chart" uri="{CE6537A1-D6FC-4f65-9D91-7224C49458BB}">
                  <c15:layout/>
                </c:ext>
              </c:extLst>
            </c:dLbl>
            <c:dLbl>
              <c:idx val="2"/>
              <c:layout>
                <c:manualLayout>
                  <c:x val="-9.8672300108828149E-3"/>
                  <c:y val="4.4092323075214032E-3"/>
                </c:manualLayout>
              </c:layout>
              <c:spPr>
                <a:noFill/>
                <a:ln>
                  <a:noFill/>
                </a:ln>
                <a:effectLst/>
              </c:spPr>
              <c:txPr>
                <a:bodyPr/>
                <a:lstStyle/>
                <a:p>
                  <a:pPr>
                    <a:defRPr sz="1200" b="1">
                      <a:latin typeface="Times New Roman" pitchFamily="18" charset="0"/>
                      <a:cs typeface="Times New Roman" pitchFamily="18" charset="0"/>
                    </a:defRPr>
                  </a:pPr>
                  <a:endParaRPr lang="ru-RU"/>
                </a:p>
              </c:txPr>
              <c:showVal val="1"/>
              <c:extLst>
                <c:ext xmlns:c15="http://schemas.microsoft.com/office/drawing/2012/chart" uri="{CE6537A1-D6FC-4f65-9D91-7224C49458BB}">
                  <c15:layout/>
                </c:ext>
              </c:extLst>
            </c:dLbl>
            <c:dLbl>
              <c:idx val="3"/>
              <c:layout>
                <c:manualLayout>
                  <c:x val="-2.1769925100825812E-2"/>
                  <c:y val="-7.4526788690145562E-2"/>
                </c:manualLayout>
              </c:layout>
              <c:tx>
                <c:rich>
                  <a:bodyPr/>
                  <a:lstStyle/>
                  <a:p>
                    <a:r>
                      <a:rPr lang="en-US" sz="1200" dirty="0"/>
                      <a:t>295</a:t>
                    </a:r>
                  </a:p>
                </c:rich>
              </c:tx>
              <c:showVal val="1"/>
              <c:extLst>
                <c:ext xmlns:c15="http://schemas.microsoft.com/office/drawing/2012/chart" uri="{CE6537A1-D6FC-4f65-9D91-7224C49458BB}">
                  <c15:layout/>
                </c:ext>
              </c:extLst>
            </c:dLbl>
            <c:dLbl>
              <c:idx val="4"/>
              <c:layout>
                <c:manualLayout>
                  <c:x val="3.5508610204212292E-3"/>
                  <c:y val="-0.1178664176202644"/>
                </c:manualLayout>
              </c:layout>
              <c:spPr>
                <a:noFill/>
                <a:ln>
                  <a:noFill/>
                </a:ln>
                <a:effectLst/>
              </c:spPr>
              <c:txPr>
                <a:bodyPr/>
                <a:lstStyle/>
                <a:p>
                  <a:pPr>
                    <a:defRPr sz="1100" b="1">
                      <a:latin typeface="Times New Roman" pitchFamily="18" charset="0"/>
                      <a:cs typeface="Times New Roman" pitchFamily="18" charset="0"/>
                    </a:defRPr>
                  </a:pPr>
                  <a:endParaRPr lang="ru-RU"/>
                </a:p>
              </c:txPr>
              <c:showVal val="1"/>
              <c:extLst>
                <c:ext xmlns:c15="http://schemas.microsoft.com/office/drawing/2012/chart" uri="{CE6537A1-D6FC-4f65-9D91-7224C49458BB}">
                  <c15:layout/>
                </c:ext>
              </c:extLst>
            </c:dLbl>
            <c:spPr>
              <a:noFill/>
              <a:ln>
                <a:noFill/>
              </a:ln>
              <a:effectLst/>
            </c:spPr>
            <c:txPr>
              <a:bodyPr/>
              <a:lstStyle/>
              <a:p>
                <a:pPr>
                  <a:defRPr sz="1000" b="1">
                    <a:latin typeface="Times New Roman" pitchFamily="18" charset="0"/>
                    <a:cs typeface="Times New Roman" pitchFamily="18" charset="0"/>
                  </a:defRPr>
                </a:pPr>
                <a:endParaRPr lang="ru-RU"/>
              </a:p>
            </c:txPr>
            <c:showVal val="1"/>
            <c:showLeaderLines val="1"/>
            <c:extLst>
              <c:ext xmlns:c15="http://schemas.microsoft.com/office/drawing/2012/chart" uri="{CE6537A1-D6FC-4f65-9D91-7224C49458BB}"/>
            </c:extLst>
          </c:dLbls>
          <c:cat>
            <c:strRef>
              <c:f>Лист1!$A$2:$A$6</c:f>
              <c:strCache>
                <c:ptCount val="5"/>
                <c:pt idx="0">
                  <c:v>Бытовые</c:v>
                </c:pt>
                <c:pt idx="1">
                  <c:v>Уличные</c:v>
                </c:pt>
                <c:pt idx="2">
                  <c:v>Школьные</c:v>
                </c:pt>
                <c:pt idx="3">
                  <c:v>Спортивные</c:v>
                </c:pt>
                <c:pt idx="4">
                  <c:v>ДТП</c:v>
                </c:pt>
              </c:strCache>
            </c:strRef>
          </c:cat>
          <c:val>
            <c:numRef>
              <c:f>Лист1!$B$2:$B$6</c:f>
              <c:numCache>
                <c:formatCode>General</c:formatCode>
                <c:ptCount val="5"/>
                <c:pt idx="0">
                  <c:v>4579</c:v>
                </c:pt>
                <c:pt idx="1">
                  <c:v>1381</c:v>
                </c:pt>
                <c:pt idx="2">
                  <c:v>1305</c:v>
                </c:pt>
                <c:pt idx="3">
                  <c:v>295</c:v>
                </c:pt>
                <c:pt idx="4">
                  <c:v>241</c:v>
                </c:pt>
              </c:numCache>
            </c:numRef>
          </c:val>
        </c:ser>
        <c:firstSliceAng val="0"/>
        <c:holeSize val="50"/>
      </c:doughnutChart>
    </c:plotArea>
    <c:legend>
      <c:legendPos val="r"/>
      <c:layout>
        <c:manualLayout>
          <c:xMode val="edge"/>
          <c:yMode val="edge"/>
          <c:x val="0.70464643272790062"/>
          <c:y val="0.36706998680364611"/>
          <c:w val="0.27800576802942667"/>
          <c:h val="0.39361988234371093"/>
        </c:manualLayout>
      </c:layout>
      <c:txPr>
        <a:bodyPr/>
        <a:lstStyle/>
        <a:p>
          <a:pPr>
            <a:defRPr sz="1100" b="1">
              <a:latin typeface="Times New Roman" pitchFamily="18" charset="0"/>
              <a:cs typeface="Times New Roman" pitchFamily="18" charset="0"/>
            </a:defRPr>
          </a:pPr>
          <a:endParaRPr lang="ru-RU"/>
        </a:p>
      </c:txPr>
    </c:legend>
    <c:plotVisOnly val="1"/>
    <c:dispBlanksAs val="zero"/>
  </c:chart>
  <c:spPr>
    <a:ln>
      <a:solidFill>
        <a:schemeClr val="accent1"/>
      </a:solidFill>
    </a:ln>
  </c:spPr>
  <c:txPr>
    <a:bodyPr/>
    <a:lstStyle/>
    <a:p>
      <a:pPr>
        <a:defRPr sz="1800"/>
      </a:pPr>
      <a:endParaRPr lang="ru-RU"/>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ru-RU"/>
  <c:chart>
    <c:title>
      <c:layout/>
      <c:txPr>
        <a:bodyPr/>
        <a:lstStyle/>
        <a:p>
          <a:pPr>
            <a:defRPr sz="1600">
              <a:latin typeface="Times New Roman" pitchFamily="18" charset="0"/>
              <a:cs typeface="Times New Roman" pitchFamily="18" charset="0"/>
            </a:defRPr>
          </a:pPr>
          <a:endParaRPr lang="ru-RU"/>
        </a:p>
      </c:txPr>
    </c:title>
    <c:plotArea>
      <c:layout/>
      <c:doughnutChart>
        <c:varyColors val="1"/>
        <c:ser>
          <c:idx val="0"/>
          <c:order val="0"/>
          <c:tx>
            <c:strRef>
              <c:f>Лист1!$B$1</c:f>
              <c:strCache>
                <c:ptCount val="1"/>
                <c:pt idx="0">
                  <c:v>Виды травмы за І кв. 2024 г.</c:v>
                </c:pt>
              </c:strCache>
            </c:strRef>
          </c:tx>
          <c:spPr>
            <a:ln>
              <a:solidFill>
                <a:srgbClr val="FFFF00"/>
              </a:solidFill>
            </a:ln>
          </c:spPr>
          <c:dLbls>
            <c:dLbl>
              <c:idx val="4"/>
              <c:layout>
                <c:manualLayout>
                  <c:x val="3.3840947546531388E-3"/>
                  <c:y val="-0.10810810810810811"/>
                </c:manualLayout>
              </c:layout>
              <c:showVal val="1"/>
            </c:dLbl>
            <c:txPr>
              <a:bodyPr/>
              <a:lstStyle/>
              <a:p>
                <a:pPr>
                  <a:defRPr b="1">
                    <a:latin typeface="Times New Roman" pitchFamily="18" charset="0"/>
                    <a:cs typeface="Times New Roman" pitchFamily="18" charset="0"/>
                  </a:defRPr>
                </a:pPr>
                <a:endParaRPr lang="ru-RU"/>
              </a:p>
            </c:txPr>
            <c:showVal val="1"/>
            <c:showLeaderLines val="1"/>
          </c:dLbls>
          <c:cat>
            <c:strRef>
              <c:f>Лист1!$A$2:$A$6</c:f>
              <c:strCache>
                <c:ptCount val="5"/>
                <c:pt idx="0">
                  <c:v>Бытовые</c:v>
                </c:pt>
                <c:pt idx="1">
                  <c:v>Уличные </c:v>
                </c:pt>
                <c:pt idx="2">
                  <c:v>Школьные</c:v>
                </c:pt>
                <c:pt idx="3">
                  <c:v>Спортивные</c:v>
                </c:pt>
                <c:pt idx="4">
                  <c:v>ДТП</c:v>
                </c:pt>
              </c:strCache>
            </c:strRef>
          </c:cat>
          <c:val>
            <c:numRef>
              <c:f>Лист1!$B$2:$B$6</c:f>
              <c:numCache>
                <c:formatCode>General</c:formatCode>
                <c:ptCount val="5"/>
                <c:pt idx="0">
                  <c:v>4877</c:v>
                </c:pt>
                <c:pt idx="1">
                  <c:v>2013</c:v>
                </c:pt>
                <c:pt idx="2">
                  <c:v>879</c:v>
                </c:pt>
                <c:pt idx="3">
                  <c:v>631</c:v>
                </c:pt>
                <c:pt idx="4">
                  <c:v>189</c:v>
                </c:pt>
              </c:numCache>
            </c:numRef>
          </c:val>
        </c:ser>
        <c:firstSliceAng val="0"/>
        <c:holeSize val="50"/>
      </c:doughnutChart>
    </c:plotArea>
    <c:legend>
      <c:legendPos val="r"/>
      <c:layout/>
      <c:txPr>
        <a:bodyPr/>
        <a:lstStyle/>
        <a:p>
          <a:pPr>
            <a:defRPr sz="1050" b="1">
              <a:latin typeface="Times New Roman" pitchFamily="18" charset="0"/>
              <a:cs typeface="Times New Roman" pitchFamily="18" charset="0"/>
            </a:defRPr>
          </a:pPr>
          <a:endParaRPr lang="ru-RU"/>
        </a:p>
      </c:txPr>
    </c:legend>
    <c:plotVisOnly val="1"/>
  </c:chart>
  <c:spPr>
    <a:solidFill>
      <a:schemeClr val="lt1"/>
    </a:solidFill>
    <a:ln w="12700" cap="flat" cmpd="sng" algn="ctr">
      <a:solidFill>
        <a:schemeClr val="accent5"/>
      </a:solidFill>
      <a:prstDash val="solid"/>
      <a:miter lim="800000"/>
    </a:ln>
    <a:effectLst/>
  </c:spPr>
  <c:txPr>
    <a:bodyPr/>
    <a:lstStyle/>
    <a:p>
      <a:pPr>
        <a:defRPr>
          <a:solidFill>
            <a:schemeClr val="dk1"/>
          </a:solidFill>
          <a:latin typeface="+mn-lt"/>
          <a:ea typeface="+mn-ea"/>
          <a:cs typeface="+mn-cs"/>
        </a:defRPr>
      </a:pPr>
      <a:endParaRPr lang="ru-RU"/>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a:pPr>
            <a:r>
              <a:rPr lang="ru-RU"/>
              <a:t>Отчет по неонатальной хирургии</a:t>
            </a:r>
          </a:p>
        </c:rich>
      </c:tx>
      <c:layout/>
    </c:title>
    <c:plotArea>
      <c:layout/>
      <c:barChart>
        <c:barDir val="bar"/>
        <c:grouping val="clustered"/>
        <c:ser>
          <c:idx val="0"/>
          <c:order val="0"/>
          <c:tx>
            <c:strRef>
              <c:f>Лист1!$B$1</c:f>
              <c:strCache>
                <c:ptCount val="1"/>
                <c:pt idx="0">
                  <c:v>за І кв. 2022 г </c:v>
                </c:pt>
              </c:strCache>
            </c:strRef>
          </c:tx>
          <c:spPr>
            <a:solidFill>
              <a:schemeClr val="accent1">
                <a:lumMod val="75000"/>
              </a:schemeClr>
            </a:solidFill>
          </c:spPr>
          <c:dLbls>
            <c:txPr>
              <a:bodyPr/>
              <a:lstStyle/>
              <a:p>
                <a:pPr>
                  <a:defRPr sz="900" b="1"/>
                </a:pPr>
                <a:endParaRPr lang="ru-RU"/>
              </a:p>
            </c:txPr>
            <c:showVal val="1"/>
          </c:dLbls>
          <c:cat>
            <c:strRef>
              <c:f>Лист1!$A$2:$A$5</c:f>
              <c:strCache>
                <c:ptCount val="4"/>
                <c:pt idx="0">
                  <c:v>Всего</c:v>
                </c:pt>
                <c:pt idx="1">
                  <c:v>Оперировано</c:v>
                </c:pt>
                <c:pt idx="2">
                  <c:v>Хирургическая активность</c:v>
                </c:pt>
                <c:pt idx="3">
                  <c:v>Летальный исход</c:v>
                </c:pt>
              </c:strCache>
            </c:strRef>
          </c:cat>
          <c:val>
            <c:numRef>
              <c:f>Лист1!$B$2:$B$5</c:f>
              <c:numCache>
                <c:formatCode>General</c:formatCode>
                <c:ptCount val="4"/>
                <c:pt idx="0">
                  <c:v>23</c:v>
                </c:pt>
                <c:pt idx="1">
                  <c:v>22</c:v>
                </c:pt>
                <c:pt idx="2" formatCode="0.0%">
                  <c:v>0.95600000000000063</c:v>
                </c:pt>
                <c:pt idx="3" formatCode="0.0%">
                  <c:v>0.26100000000000001</c:v>
                </c:pt>
              </c:numCache>
            </c:numRef>
          </c:val>
        </c:ser>
        <c:ser>
          <c:idx val="1"/>
          <c:order val="1"/>
          <c:tx>
            <c:strRef>
              <c:f>Лист1!$C$1</c:f>
              <c:strCache>
                <c:ptCount val="1"/>
                <c:pt idx="0">
                  <c:v>за І кв. 2023 г </c:v>
                </c:pt>
              </c:strCache>
            </c:strRef>
          </c:tx>
          <c:spPr>
            <a:solidFill>
              <a:srgbClr val="C00000"/>
            </a:solidFill>
          </c:spPr>
          <c:dLbls>
            <c:txPr>
              <a:bodyPr/>
              <a:lstStyle/>
              <a:p>
                <a:pPr>
                  <a:defRPr sz="900" b="1"/>
                </a:pPr>
                <a:endParaRPr lang="ru-RU"/>
              </a:p>
            </c:txPr>
            <c:showVal val="1"/>
          </c:dLbls>
          <c:cat>
            <c:strRef>
              <c:f>Лист1!$A$2:$A$5</c:f>
              <c:strCache>
                <c:ptCount val="4"/>
                <c:pt idx="0">
                  <c:v>Всего</c:v>
                </c:pt>
                <c:pt idx="1">
                  <c:v>Оперировано</c:v>
                </c:pt>
                <c:pt idx="2">
                  <c:v>Хирургическая активность</c:v>
                </c:pt>
                <c:pt idx="3">
                  <c:v>Летальный исход</c:v>
                </c:pt>
              </c:strCache>
            </c:strRef>
          </c:cat>
          <c:val>
            <c:numRef>
              <c:f>Лист1!$C$2:$C$5</c:f>
              <c:numCache>
                <c:formatCode>General</c:formatCode>
                <c:ptCount val="4"/>
                <c:pt idx="0">
                  <c:v>25</c:v>
                </c:pt>
                <c:pt idx="1">
                  <c:v>24</c:v>
                </c:pt>
                <c:pt idx="2" formatCode="0.0%">
                  <c:v>0.96000000000000063</c:v>
                </c:pt>
                <c:pt idx="3" formatCode="0.0%">
                  <c:v>0.16</c:v>
                </c:pt>
              </c:numCache>
            </c:numRef>
          </c:val>
        </c:ser>
        <c:ser>
          <c:idx val="2"/>
          <c:order val="2"/>
          <c:tx>
            <c:strRef>
              <c:f>Лист1!$D$1</c:f>
              <c:strCache>
                <c:ptCount val="1"/>
                <c:pt idx="0">
                  <c:v>за І кв.2024 г</c:v>
                </c:pt>
              </c:strCache>
            </c:strRef>
          </c:tx>
          <c:spPr>
            <a:solidFill>
              <a:schemeClr val="accent6">
                <a:lumMod val="75000"/>
              </a:schemeClr>
            </a:solidFill>
          </c:spPr>
          <c:dLbls>
            <c:txPr>
              <a:bodyPr/>
              <a:lstStyle/>
              <a:p>
                <a:pPr>
                  <a:defRPr sz="900" b="1"/>
                </a:pPr>
                <a:endParaRPr lang="ru-RU"/>
              </a:p>
            </c:txPr>
            <c:showVal val="1"/>
          </c:dLbls>
          <c:cat>
            <c:strRef>
              <c:f>Лист1!$A$2:$A$5</c:f>
              <c:strCache>
                <c:ptCount val="4"/>
                <c:pt idx="0">
                  <c:v>Всего</c:v>
                </c:pt>
                <c:pt idx="1">
                  <c:v>Оперировано</c:v>
                </c:pt>
                <c:pt idx="2">
                  <c:v>Хирургическая активность</c:v>
                </c:pt>
                <c:pt idx="3">
                  <c:v>Летальный исход</c:v>
                </c:pt>
              </c:strCache>
            </c:strRef>
          </c:cat>
          <c:val>
            <c:numRef>
              <c:f>Лист1!$D$2:$D$5</c:f>
              <c:numCache>
                <c:formatCode>General</c:formatCode>
                <c:ptCount val="4"/>
                <c:pt idx="0">
                  <c:v>10</c:v>
                </c:pt>
                <c:pt idx="1">
                  <c:v>8</c:v>
                </c:pt>
                <c:pt idx="2" formatCode="0%">
                  <c:v>0.8</c:v>
                </c:pt>
                <c:pt idx="3">
                  <c:v>0</c:v>
                </c:pt>
              </c:numCache>
            </c:numRef>
          </c:val>
        </c:ser>
        <c:axId val="159757056"/>
        <c:axId val="159758592"/>
      </c:barChart>
      <c:catAx>
        <c:axId val="159757056"/>
        <c:scaling>
          <c:orientation val="minMax"/>
        </c:scaling>
        <c:axPos val="l"/>
        <c:majorTickMark val="none"/>
        <c:tickLblPos val="nextTo"/>
        <c:txPr>
          <a:bodyPr/>
          <a:lstStyle/>
          <a:p>
            <a:pPr>
              <a:defRPr sz="700" b="0"/>
            </a:pPr>
            <a:endParaRPr lang="ru-RU"/>
          </a:p>
        </c:txPr>
        <c:crossAx val="159758592"/>
        <c:crosses val="autoZero"/>
        <c:auto val="1"/>
        <c:lblAlgn val="ctr"/>
        <c:lblOffset val="100"/>
      </c:catAx>
      <c:valAx>
        <c:axId val="159758592"/>
        <c:scaling>
          <c:orientation val="minMax"/>
        </c:scaling>
        <c:axPos val="b"/>
        <c:majorGridlines/>
        <c:numFmt formatCode="General" sourceLinked="1"/>
        <c:majorTickMark val="none"/>
        <c:tickLblPos val="nextTo"/>
        <c:txPr>
          <a:bodyPr/>
          <a:lstStyle/>
          <a:p>
            <a:pPr>
              <a:defRPr sz="600"/>
            </a:pPr>
            <a:endParaRPr lang="ru-RU"/>
          </a:p>
        </c:txPr>
        <c:crossAx val="159757056"/>
        <c:crosses val="autoZero"/>
        <c:crossBetween val="between"/>
      </c:valAx>
      <c:dTable>
        <c:showHorzBorder val="1"/>
        <c:showVertBorder val="1"/>
        <c:showOutline val="1"/>
        <c:showKeys val="1"/>
        <c:txPr>
          <a:bodyPr/>
          <a:lstStyle/>
          <a:p>
            <a:pPr rtl="0">
              <a:defRPr sz="800" b="1"/>
            </a:pPr>
            <a:endParaRPr lang="ru-RU"/>
          </a:p>
        </c:txPr>
      </c:dTable>
    </c:plotArea>
    <c:plotVisOnly val="1"/>
  </c:chart>
  <c:txPr>
    <a:bodyPr/>
    <a:lstStyle/>
    <a:p>
      <a:pPr>
        <a:defRPr sz="1400" b="1">
          <a:latin typeface="Times New Roman" pitchFamily="18" charset="0"/>
          <a:cs typeface="Times New Roman" pitchFamily="18" charset="0"/>
        </a:defRPr>
      </a:pPr>
      <a:endParaRPr lang="ru-RU"/>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ru-RU"/>
  <c:chart>
    <c:plotArea>
      <c:layout>
        <c:manualLayout>
          <c:layoutTarget val="inner"/>
          <c:xMode val="edge"/>
          <c:yMode val="edge"/>
          <c:x val="0.17793915755392475"/>
          <c:y val="2.4444438422831071E-2"/>
          <c:w val="0.69146781310013161"/>
          <c:h val="0.64865929530866673"/>
        </c:manualLayout>
      </c:layout>
      <c:lineChart>
        <c:grouping val="stacked"/>
        <c:ser>
          <c:idx val="0"/>
          <c:order val="0"/>
          <c:tx>
            <c:strRef>
              <c:f>Лист1!$B$1</c:f>
              <c:strCache>
                <c:ptCount val="1"/>
                <c:pt idx="0">
                  <c:v>Instagram </c:v>
                </c:pt>
              </c:strCache>
            </c:strRef>
          </c:tx>
          <c:dLbls>
            <c:dLbl>
              <c:idx val="0"/>
              <c:layout>
                <c:manualLayout>
                  <c:x val="-5.5175622248868898E-2"/>
                  <c:y val="-5.4328651830015708E-2"/>
                </c:manualLayout>
              </c:layout>
              <c:showVal val="1"/>
              <c:extLst>
                <c:ext xmlns:c15="http://schemas.microsoft.com/office/drawing/2012/chart" uri="{CE6537A1-D6FC-4f65-9D91-7224C49458BB}">
                  <c15:layout/>
                </c:ext>
              </c:extLst>
            </c:dLbl>
            <c:dLbl>
              <c:idx val="1"/>
              <c:layout>
                <c:manualLayout>
                  <c:x val="3.4811344441532852E-3"/>
                  <c:y val="-2.9394882050142578E-2"/>
                </c:manualLayout>
              </c:layout>
              <c:showVal val="1"/>
              <c:extLst>
                <c:ext xmlns:c15="http://schemas.microsoft.com/office/drawing/2012/chart" uri="{CE6537A1-D6FC-4f65-9D91-7224C49458BB}">
                  <c15:layout/>
                </c:ext>
              </c:extLst>
            </c:dLbl>
            <c:dLbl>
              <c:idx val="5"/>
              <c:layout>
                <c:manualLayout>
                  <c:x val="-1.7404714594553281E-3"/>
                  <c:y val="-8.1174584937716954E-2"/>
                </c:manualLayout>
              </c:layout>
              <c:showVal val="1"/>
              <c:extLst>
                <c:ext xmlns:c15="http://schemas.microsoft.com/office/drawing/2012/chart" uri="{CE6537A1-D6FC-4f65-9D91-7224C49458BB}">
                  <c15:layout/>
                </c:ext>
              </c:extLst>
            </c:dLbl>
            <c:dLbl>
              <c:idx val="6"/>
              <c:layout>
                <c:manualLayout>
                  <c:x val="1.3866628662389496E-2"/>
                  <c:y val="1.5885768789910266E-4"/>
                </c:manualLayout>
              </c:layout>
              <c:showVal val="1"/>
              <c:extLst>
                <c:ext xmlns:c15="http://schemas.microsoft.com/office/drawing/2012/chart" uri="{CE6537A1-D6FC-4f65-9D91-7224C49458BB}">
                  <c15:layout/>
                </c:ext>
              </c:extLst>
            </c:dLbl>
            <c:spPr>
              <a:noFill/>
              <a:ln>
                <a:noFill/>
              </a:ln>
              <a:effectLst/>
            </c:spPr>
            <c:txPr>
              <a:bodyPr/>
              <a:lstStyle/>
              <a:p>
                <a:pPr>
                  <a:defRPr sz="900"/>
                </a:pPr>
                <a:endParaRPr lang="ru-RU"/>
              </a:p>
            </c:txPr>
            <c:showVal val="1"/>
            <c:extLst>
              <c:ext xmlns:c15="http://schemas.microsoft.com/office/drawing/2012/chart" uri="{CE6537A1-D6FC-4f65-9D91-7224C49458BB}">
                <c15:layout/>
                <c15:showLeaderLines val="0"/>
              </c:ext>
            </c:extLst>
          </c:dLbls>
          <c:cat>
            <c:strRef>
              <c:f>Лист1!$A$2:$A$9</c:f>
              <c:strCache>
                <c:ptCount val="7"/>
                <c:pt idx="0">
                  <c:v>Подписчики</c:v>
                </c:pt>
                <c:pt idx="1">
                  <c:v>Публикации</c:v>
                </c:pt>
                <c:pt idx="2">
                  <c:v>Показ</c:v>
                </c:pt>
                <c:pt idx="3">
                  <c:v>Охват</c:v>
                </c:pt>
                <c:pt idx="4">
                  <c:v>Отметка нравиться</c:v>
                </c:pt>
                <c:pt idx="5">
                  <c:v>Комментарии</c:v>
                </c:pt>
                <c:pt idx="6">
                  <c:v>Видео просмотры</c:v>
                </c:pt>
              </c:strCache>
            </c:strRef>
          </c:cat>
          <c:val>
            <c:numRef>
              <c:f>Лист1!$B$2:$B$9</c:f>
              <c:numCache>
                <c:formatCode>General</c:formatCode>
                <c:ptCount val="8"/>
                <c:pt idx="0">
                  <c:v>2434</c:v>
                </c:pt>
                <c:pt idx="1">
                  <c:v>558</c:v>
                </c:pt>
                <c:pt idx="2">
                  <c:v>10876</c:v>
                </c:pt>
                <c:pt idx="3">
                  <c:v>36105</c:v>
                </c:pt>
                <c:pt idx="4">
                  <c:v>7115</c:v>
                </c:pt>
                <c:pt idx="5">
                  <c:v>6339</c:v>
                </c:pt>
                <c:pt idx="6">
                  <c:v>14774</c:v>
                </c:pt>
              </c:numCache>
            </c:numRef>
          </c:val>
        </c:ser>
        <c:ser>
          <c:idx val="1"/>
          <c:order val="1"/>
          <c:tx>
            <c:strRef>
              <c:f>Лист1!$C$1</c:f>
              <c:strCache>
                <c:ptCount val="1"/>
                <c:pt idx="0">
                  <c:v>Facebook</c:v>
                </c:pt>
              </c:strCache>
            </c:strRef>
          </c:tx>
          <c:dLbls>
            <c:dLbl>
              <c:idx val="0"/>
              <c:layout>
                <c:manualLayout>
                  <c:x val="-3.0408498672561692E-3"/>
                  <c:y val="1.7206760224473781E-2"/>
                </c:manualLayout>
              </c:layout>
              <c:showVal val="1"/>
              <c:extLst>
                <c:ext xmlns:c15="http://schemas.microsoft.com/office/drawing/2012/chart" uri="{CE6537A1-D6FC-4f65-9D91-7224C49458BB}">
                  <c15:layout/>
                </c:ext>
              </c:extLst>
            </c:dLbl>
            <c:dLbl>
              <c:idx val="4"/>
              <c:layout>
                <c:manualLayout>
                  <c:x val="-2.0239099116491611E-2"/>
                  <c:y val="-2.1508450280592128E-2"/>
                </c:manualLayout>
              </c:layout>
              <c:showVal val="1"/>
              <c:extLst>
                <c:ext xmlns:c15="http://schemas.microsoft.com/office/drawing/2012/chart" uri="{CE6537A1-D6FC-4f65-9D91-7224C49458BB}">
                  <c15:layout/>
                </c:ext>
              </c:extLst>
            </c:dLbl>
            <c:dLbl>
              <c:idx val="5"/>
              <c:layout>
                <c:manualLayout>
                  <c:x val="-2.8912998737845156E-3"/>
                  <c:y val="3.8715210505066412E-2"/>
                </c:manualLayout>
              </c:layout>
              <c:showVal val="1"/>
              <c:extLst>
                <c:ext xmlns:c15="http://schemas.microsoft.com/office/drawing/2012/chart" uri="{CE6537A1-D6FC-4f65-9D91-7224C49458BB}">
                  <c15:layout/>
                </c:ext>
              </c:extLst>
            </c:dLbl>
            <c:spPr>
              <a:noFill/>
              <a:ln>
                <a:noFill/>
              </a:ln>
              <a:effectLst/>
            </c:spPr>
            <c:txPr>
              <a:bodyPr/>
              <a:lstStyle/>
              <a:p>
                <a:pPr>
                  <a:defRPr sz="1000"/>
                </a:pPr>
                <a:endParaRPr lang="ru-RU"/>
              </a:p>
            </c:txPr>
            <c:showVal val="1"/>
            <c:extLst>
              <c:ext xmlns:c15="http://schemas.microsoft.com/office/drawing/2012/chart" uri="{CE6537A1-D6FC-4f65-9D91-7224C49458BB}">
                <c15:layout/>
                <c15:showLeaderLines val="0"/>
              </c:ext>
            </c:extLst>
          </c:dLbls>
          <c:cat>
            <c:strRef>
              <c:f>Лист1!$A$2:$A$9</c:f>
              <c:strCache>
                <c:ptCount val="7"/>
                <c:pt idx="0">
                  <c:v>Подписчики</c:v>
                </c:pt>
                <c:pt idx="1">
                  <c:v>Публикации</c:v>
                </c:pt>
                <c:pt idx="2">
                  <c:v>Показ</c:v>
                </c:pt>
                <c:pt idx="3">
                  <c:v>Охват</c:v>
                </c:pt>
                <c:pt idx="4">
                  <c:v>Отметка нравиться</c:v>
                </c:pt>
                <c:pt idx="5">
                  <c:v>Комментарии</c:v>
                </c:pt>
                <c:pt idx="6">
                  <c:v>Видео просмотры</c:v>
                </c:pt>
              </c:strCache>
            </c:strRef>
          </c:cat>
          <c:val>
            <c:numRef>
              <c:f>Лист1!$C$2:$C$9</c:f>
              <c:numCache>
                <c:formatCode>General</c:formatCode>
                <c:ptCount val="8"/>
                <c:pt idx="0">
                  <c:v>4637</c:v>
                </c:pt>
                <c:pt idx="1">
                  <c:v>645</c:v>
                </c:pt>
                <c:pt idx="2">
                  <c:v>11586</c:v>
                </c:pt>
                <c:pt idx="3">
                  <c:v>35123</c:v>
                </c:pt>
                <c:pt idx="4">
                  <c:v>6579</c:v>
                </c:pt>
                <c:pt idx="5">
                  <c:v>6003</c:v>
                </c:pt>
                <c:pt idx="6">
                  <c:v>14568</c:v>
                </c:pt>
              </c:numCache>
            </c:numRef>
          </c:val>
        </c:ser>
        <c:marker val="1"/>
        <c:axId val="163528064"/>
        <c:axId val="163533952"/>
      </c:lineChart>
      <c:catAx>
        <c:axId val="163528064"/>
        <c:scaling>
          <c:orientation val="minMax"/>
        </c:scaling>
        <c:axPos val="b"/>
        <c:numFmt formatCode="General" sourceLinked="0"/>
        <c:tickLblPos val="nextTo"/>
        <c:txPr>
          <a:bodyPr/>
          <a:lstStyle/>
          <a:p>
            <a:pPr>
              <a:defRPr sz="1000" b="1">
                <a:latin typeface="Times New Roman" pitchFamily="18" charset="0"/>
                <a:cs typeface="Times New Roman" pitchFamily="18" charset="0"/>
              </a:defRPr>
            </a:pPr>
            <a:endParaRPr lang="ru-RU"/>
          </a:p>
        </c:txPr>
        <c:crossAx val="163533952"/>
        <c:crosses val="autoZero"/>
        <c:auto val="1"/>
        <c:lblAlgn val="ctr"/>
        <c:lblOffset val="100"/>
      </c:catAx>
      <c:valAx>
        <c:axId val="163533952"/>
        <c:scaling>
          <c:orientation val="minMax"/>
        </c:scaling>
        <c:axPos val="l"/>
        <c:majorGridlines/>
        <c:numFmt formatCode="General" sourceLinked="1"/>
        <c:tickLblPos val="nextTo"/>
        <c:txPr>
          <a:bodyPr/>
          <a:lstStyle/>
          <a:p>
            <a:pPr>
              <a:defRPr sz="900" b="1">
                <a:latin typeface="Times New Roman" pitchFamily="18" charset="0"/>
                <a:cs typeface="Times New Roman" pitchFamily="18" charset="0"/>
              </a:defRPr>
            </a:pPr>
            <a:endParaRPr lang="ru-RU"/>
          </a:p>
        </c:txPr>
        <c:crossAx val="163528064"/>
        <c:crosses val="autoZero"/>
        <c:crossBetween val="between"/>
      </c:valAx>
    </c:plotArea>
    <c:legend>
      <c:legendPos val="r"/>
      <c:layout>
        <c:manualLayout>
          <c:xMode val="edge"/>
          <c:yMode val="edge"/>
          <c:x val="0.87878469852557983"/>
          <c:y val="0.14839746803201082"/>
          <c:w val="0.12121534518763628"/>
          <c:h val="0.53543915174734846"/>
        </c:manualLayout>
      </c:layout>
      <c:txPr>
        <a:bodyPr/>
        <a:lstStyle/>
        <a:p>
          <a:pPr>
            <a:defRPr sz="700">
              <a:latin typeface="Times New Roman" pitchFamily="18" charset="0"/>
              <a:cs typeface="Times New Roman" pitchFamily="18" charset="0"/>
            </a:defRPr>
          </a:pPr>
          <a:endParaRPr lang="ru-RU"/>
        </a:p>
      </c:txPr>
    </c:legend>
    <c:plotVisOnly val="1"/>
    <c:dispBlanksAs val="zero"/>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style val="26"/>
  <c:chart>
    <c:title>
      <c:layout/>
      <c:txPr>
        <a:bodyPr/>
        <a:lstStyle/>
        <a:p>
          <a:pPr>
            <a:defRPr>
              <a:latin typeface="Times New Roman" pitchFamily="18" charset="0"/>
              <a:cs typeface="Times New Roman" pitchFamily="18" charset="0"/>
            </a:defRPr>
          </a:pPr>
          <a:endParaRPr lang="ru-RU"/>
        </a:p>
      </c:txPr>
    </c:title>
    <c:plotArea>
      <c:layout/>
      <c:pieChart>
        <c:varyColors val="1"/>
        <c:ser>
          <c:idx val="0"/>
          <c:order val="0"/>
          <c:tx>
            <c:strRef>
              <c:f>Лист1!$B$1</c:f>
              <c:strCache>
                <c:ptCount val="1"/>
                <c:pt idx="0">
                  <c:v>за І кв. 2023 года</c:v>
                </c:pt>
              </c:strCache>
            </c:strRef>
          </c:tx>
          <c:explosion val="2"/>
          <c:dPt>
            <c:idx val="0"/>
            <c:explosion val="5"/>
          </c:dPt>
          <c:dPt>
            <c:idx val="1"/>
            <c:explosion val="4"/>
          </c:dPt>
          <c:dPt>
            <c:idx val="2"/>
            <c:explosion val="5"/>
          </c:dPt>
          <c:dLbls>
            <c:dLbl>
              <c:idx val="0"/>
              <c:layout>
                <c:manualLayout>
                  <c:x val="-0.1315643795867199"/>
                  <c:y val="7.482725686467534E-2"/>
                </c:manualLayout>
              </c:layout>
              <c:showVal val="1"/>
            </c:dLbl>
            <c:dLbl>
              <c:idx val="1"/>
              <c:layout>
                <c:manualLayout>
                  <c:x val="0.14379967039003846"/>
                  <c:y val="-0.12316773890350118"/>
                </c:manualLayout>
              </c:layout>
              <c:showVal val="1"/>
            </c:dLbl>
            <c:txPr>
              <a:bodyPr/>
              <a:lstStyle/>
              <a:p>
                <a:pPr>
                  <a:defRPr sz="1100" b="1">
                    <a:latin typeface="Times New Roman" pitchFamily="18" charset="0"/>
                    <a:cs typeface="Times New Roman" pitchFamily="18" charset="0"/>
                  </a:defRPr>
                </a:pPr>
                <a:endParaRPr lang="ru-RU"/>
              </a:p>
            </c:txPr>
            <c:showVal val="1"/>
            <c:showLeaderLines val="1"/>
          </c:dLbls>
          <c:cat>
            <c:strRef>
              <c:f>Лист1!$A$2:$A$4</c:f>
              <c:strCache>
                <c:ptCount val="3"/>
                <c:pt idx="0">
                  <c:v>летальность</c:v>
                </c:pt>
                <c:pt idx="1">
                  <c:v>из них до 1 года</c:v>
                </c:pt>
                <c:pt idx="2">
                  <c:v>до суточная летальность</c:v>
                </c:pt>
              </c:strCache>
            </c:strRef>
          </c:cat>
          <c:val>
            <c:numRef>
              <c:f>Лист1!$B$2:$B$4</c:f>
              <c:numCache>
                <c:formatCode>General</c:formatCode>
                <c:ptCount val="3"/>
                <c:pt idx="0">
                  <c:v>0.87000000000000099</c:v>
                </c:pt>
                <c:pt idx="1">
                  <c:v>1.5</c:v>
                </c:pt>
                <c:pt idx="2">
                  <c:v>0.12000000000000002</c:v>
                </c:pt>
              </c:numCache>
            </c:numRef>
          </c:val>
        </c:ser>
        <c:firstSliceAng val="0"/>
      </c:pieChart>
    </c:plotArea>
    <c:legend>
      <c:legendPos val="r"/>
      <c:layout/>
      <c:txPr>
        <a:bodyPr/>
        <a:lstStyle/>
        <a:p>
          <a:pPr>
            <a:defRPr sz="1100" b="1">
              <a:latin typeface="Times New Roman" pitchFamily="18" charset="0"/>
              <a:cs typeface="Times New Roman" pitchFamily="18" charset="0"/>
            </a:defRPr>
          </a:pPr>
          <a:endParaRPr lang="ru-RU"/>
        </a:p>
      </c:txPr>
    </c:legend>
    <c:plotVisOnly val="1"/>
  </c:chart>
  <c:spPr>
    <a:solidFill>
      <a:schemeClr val="lt1"/>
    </a:solidFill>
    <a:ln w="12700" cap="flat" cmpd="sng" algn="ctr">
      <a:solidFill>
        <a:schemeClr val="accent5"/>
      </a:solidFill>
      <a:prstDash val="solid"/>
      <a:miter lim="800000"/>
    </a:ln>
    <a:effectLst/>
  </c:spPr>
  <c:txPr>
    <a:bodyPr/>
    <a:lstStyle/>
    <a:p>
      <a:pPr>
        <a:defRPr>
          <a:solidFill>
            <a:schemeClr val="dk1"/>
          </a:solidFill>
          <a:latin typeface="+mn-lt"/>
          <a:ea typeface="+mn-ea"/>
          <a:cs typeface="+mn-cs"/>
        </a:defRPr>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style val="26"/>
  <c:chart>
    <c:title>
      <c:layout/>
      <c:txPr>
        <a:bodyPr/>
        <a:lstStyle/>
        <a:p>
          <a:pPr>
            <a:defRPr>
              <a:latin typeface="Times New Roman" pitchFamily="18" charset="0"/>
              <a:cs typeface="Times New Roman" pitchFamily="18" charset="0"/>
            </a:defRPr>
          </a:pPr>
          <a:endParaRPr lang="ru-RU"/>
        </a:p>
      </c:txPr>
    </c:title>
    <c:plotArea>
      <c:layout/>
      <c:pieChart>
        <c:varyColors val="1"/>
        <c:ser>
          <c:idx val="0"/>
          <c:order val="0"/>
          <c:tx>
            <c:strRef>
              <c:f>Лист1!$B$1</c:f>
              <c:strCache>
                <c:ptCount val="1"/>
                <c:pt idx="0">
                  <c:v> за І кв. 2024 года</c:v>
                </c:pt>
              </c:strCache>
            </c:strRef>
          </c:tx>
          <c:explosion val="2"/>
          <c:dPt>
            <c:idx val="0"/>
            <c:explosion val="5"/>
          </c:dPt>
          <c:dPt>
            <c:idx val="1"/>
            <c:explosion val="4"/>
          </c:dPt>
          <c:dPt>
            <c:idx val="2"/>
            <c:explosion val="5"/>
          </c:dPt>
          <c:dLbls>
            <c:dLbl>
              <c:idx val="0"/>
              <c:layout>
                <c:manualLayout>
                  <c:x val="-0.1315643795867199"/>
                  <c:y val="7.482725686467534E-2"/>
                </c:manualLayout>
              </c:layout>
              <c:showVal val="1"/>
            </c:dLbl>
            <c:dLbl>
              <c:idx val="1"/>
              <c:layout>
                <c:manualLayout>
                  <c:x val="0.14379967039003846"/>
                  <c:y val="-0.12316773890350118"/>
                </c:manualLayout>
              </c:layout>
              <c:showVal val="1"/>
            </c:dLbl>
            <c:dLbl>
              <c:idx val="2"/>
              <c:layout>
                <c:manualLayout>
                  <c:x val="1.9035080558379779E-2"/>
                  <c:y val="8.9498224486645031E-2"/>
                </c:manualLayout>
              </c:layout>
              <c:showVal val="1"/>
            </c:dLbl>
            <c:txPr>
              <a:bodyPr/>
              <a:lstStyle/>
              <a:p>
                <a:pPr>
                  <a:defRPr sz="1100" b="1">
                    <a:latin typeface="Times New Roman" pitchFamily="18" charset="0"/>
                    <a:cs typeface="Times New Roman" pitchFamily="18" charset="0"/>
                  </a:defRPr>
                </a:pPr>
                <a:endParaRPr lang="ru-RU"/>
              </a:p>
            </c:txPr>
            <c:showVal val="1"/>
            <c:showLeaderLines val="1"/>
          </c:dLbls>
          <c:cat>
            <c:strRef>
              <c:f>Лист1!$A$2:$A$4</c:f>
              <c:strCache>
                <c:ptCount val="3"/>
                <c:pt idx="0">
                  <c:v>летальность</c:v>
                </c:pt>
                <c:pt idx="1">
                  <c:v>из них до 1 года</c:v>
                </c:pt>
                <c:pt idx="2">
                  <c:v>до суточная летальность</c:v>
                </c:pt>
              </c:strCache>
            </c:strRef>
          </c:cat>
          <c:val>
            <c:numRef>
              <c:f>Лист1!$B$2:$B$4</c:f>
              <c:numCache>
                <c:formatCode>General</c:formatCode>
                <c:ptCount val="3"/>
                <c:pt idx="0">
                  <c:v>0.49000000000000032</c:v>
                </c:pt>
                <c:pt idx="1">
                  <c:v>0.85000000000000064</c:v>
                </c:pt>
                <c:pt idx="2">
                  <c:v>6.0000000000000032E-2</c:v>
                </c:pt>
              </c:numCache>
            </c:numRef>
          </c:val>
        </c:ser>
        <c:firstSliceAng val="0"/>
      </c:pieChart>
    </c:plotArea>
    <c:legend>
      <c:legendPos val="r"/>
      <c:layout/>
      <c:txPr>
        <a:bodyPr/>
        <a:lstStyle/>
        <a:p>
          <a:pPr>
            <a:defRPr sz="1100" b="1">
              <a:latin typeface="Times New Roman" pitchFamily="18" charset="0"/>
              <a:cs typeface="Times New Roman" pitchFamily="18" charset="0"/>
            </a:defRPr>
          </a:pPr>
          <a:endParaRPr lang="ru-RU"/>
        </a:p>
      </c:txPr>
    </c:legend>
    <c:plotVisOnly val="1"/>
  </c:chart>
  <c:spPr>
    <a:solidFill>
      <a:schemeClr val="lt1"/>
    </a:solidFill>
    <a:ln w="12700" cap="flat" cmpd="sng" algn="ctr">
      <a:solidFill>
        <a:schemeClr val="accent5"/>
      </a:solidFill>
      <a:prstDash val="solid"/>
      <a:miter lim="800000"/>
    </a:ln>
    <a:effectLst/>
  </c:spPr>
  <c:txPr>
    <a:bodyPr/>
    <a:lstStyle/>
    <a:p>
      <a:pPr>
        <a:defRPr>
          <a:solidFill>
            <a:schemeClr val="dk1"/>
          </a:solidFill>
          <a:latin typeface="+mn-lt"/>
          <a:ea typeface="+mn-ea"/>
          <a:cs typeface="+mn-cs"/>
        </a:defRPr>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ru-RU"/>
  <c:style val="34"/>
  <c:chart>
    <c:plotArea>
      <c:layout>
        <c:manualLayout>
          <c:layoutTarget val="inner"/>
          <c:xMode val="edge"/>
          <c:yMode val="edge"/>
          <c:x val="7.1739441660701508E-2"/>
          <c:y val="5.820105820105808E-2"/>
          <c:w val="0.7188173675599967"/>
          <c:h val="0.82438278548514643"/>
        </c:manualLayout>
      </c:layout>
      <c:barChart>
        <c:barDir val="col"/>
        <c:grouping val="clustered"/>
        <c:ser>
          <c:idx val="0"/>
          <c:order val="0"/>
          <c:tx>
            <c:strRef>
              <c:f>Лист1!$B$1</c:f>
              <c:strCache>
                <c:ptCount val="1"/>
                <c:pt idx="0">
                  <c:v>за 1 кв. 2022 г.</c:v>
                </c:pt>
              </c:strCache>
            </c:strRef>
          </c:tx>
          <c:dLbls>
            <c:txPr>
              <a:bodyPr/>
              <a:lstStyle/>
              <a:p>
                <a:pPr>
                  <a:defRPr sz="1000" b="1">
                    <a:latin typeface="Times New Roman" pitchFamily="18" charset="0"/>
                    <a:cs typeface="Times New Roman" pitchFamily="18" charset="0"/>
                  </a:defRPr>
                </a:pPr>
                <a:endParaRPr lang="ru-RU"/>
              </a:p>
            </c:txPr>
            <c:showVal val="1"/>
          </c:dLbls>
          <c:cat>
            <c:strRef>
              <c:f>Лист1!$A$2:$A$4</c:f>
              <c:strCache>
                <c:ptCount val="3"/>
                <c:pt idx="0">
                  <c:v>летальность</c:v>
                </c:pt>
                <c:pt idx="1">
                  <c:v>из них до 1 года</c:v>
                </c:pt>
                <c:pt idx="2">
                  <c:v>до суточная летальность</c:v>
                </c:pt>
              </c:strCache>
            </c:strRef>
          </c:cat>
          <c:val>
            <c:numRef>
              <c:f>Лист1!$B$2:$B$4</c:f>
              <c:numCache>
                <c:formatCode>General</c:formatCode>
                <c:ptCount val="3"/>
                <c:pt idx="0">
                  <c:v>0.58000000000000007</c:v>
                </c:pt>
                <c:pt idx="1">
                  <c:v>1.0900000000000001</c:v>
                </c:pt>
                <c:pt idx="2">
                  <c:v>0.59</c:v>
                </c:pt>
              </c:numCache>
            </c:numRef>
          </c:val>
        </c:ser>
        <c:ser>
          <c:idx val="1"/>
          <c:order val="1"/>
          <c:tx>
            <c:strRef>
              <c:f>Лист1!$C$1</c:f>
              <c:strCache>
                <c:ptCount val="1"/>
                <c:pt idx="0">
                  <c:v>за 1 кв. 2023г.</c:v>
                </c:pt>
              </c:strCache>
            </c:strRef>
          </c:tx>
          <c:dLbls>
            <c:txPr>
              <a:bodyPr/>
              <a:lstStyle/>
              <a:p>
                <a:pPr>
                  <a:defRPr sz="1000" b="1">
                    <a:latin typeface="Times New Roman" pitchFamily="18" charset="0"/>
                    <a:cs typeface="Times New Roman" pitchFamily="18" charset="0"/>
                  </a:defRPr>
                </a:pPr>
                <a:endParaRPr lang="ru-RU"/>
              </a:p>
            </c:txPr>
            <c:showVal val="1"/>
          </c:dLbls>
          <c:cat>
            <c:strRef>
              <c:f>Лист1!$A$2:$A$4</c:f>
              <c:strCache>
                <c:ptCount val="3"/>
                <c:pt idx="0">
                  <c:v>летальность</c:v>
                </c:pt>
                <c:pt idx="1">
                  <c:v>из них до 1 года</c:v>
                </c:pt>
                <c:pt idx="2">
                  <c:v>до суточная летальность</c:v>
                </c:pt>
              </c:strCache>
            </c:strRef>
          </c:cat>
          <c:val>
            <c:numRef>
              <c:f>Лист1!$C$2:$C$4</c:f>
              <c:numCache>
                <c:formatCode>General</c:formatCode>
                <c:ptCount val="3"/>
                <c:pt idx="0" formatCode="0.0">
                  <c:v>1</c:v>
                </c:pt>
                <c:pt idx="1">
                  <c:v>1.6</c:v>
                </c:pt>
                <c:pt idx="2">
                  <c:v>0.9</c:v>
                </c:pt>
              </c:numCache>
            </c:numRef>
          </c:val>
        </c:ser>
        <c:ser>
          <c:idx val="2"/>
          <c:order val="2"/>
          <c:tx>
            <c:strRef>
              <c:f>Лист1!$D$1</c:f>
              <c:strCache>
                <c:ptCount val="1"/>
                <c:pt idx="0">
                  <c:v>за 1 кв. 2024г.</c:v>
                </c:pt>
              </c:strCache>
            </c:strRef>
          </c:tx>
          <c:spPr>
            <a:solidFill>
              <a:srgbClr val="C00000"/>
            </a:solidFill>
          </c:spPr>
          <c:dLbls>
            <c:dLbl>
              <c:idx val="0"/>
              <c:layout>
                <c:manualLayout>
                  <c:x val="8.9686098654708692E-3"/>
                  <c:y val="1.4814814814814815E-2"/>
                </c:manualLayout>
              </c:layout>
              <c:showVal val="1"/>
            </c:dLbl>
            <c:dLbl>
              <c:idx val="1"/>
              <c:layout>
                <c:manualLayout>
                  <c:x val="8.9686098654708692E-3"/>
                  <c:y val="4.9382716049383851E-3"/>
                </c:manualLayout>
              </c:layout>
              <c:showVal val="1"/>
            </c:dLbl>
            <c:dLbl>
              <c:idx val="2"/>
              <c:layout>
                <c:manualLayout>
                  <c:x val="8.9686098654708692E-3"/>
                  <c:y val="9.8765432098765742E-3"/>
                </c:manualLayout>
              </c:layout>
              <c:showVal val="1"/>
            </c:dLbl>
            <c:txPr>
              <a:bodyPr/>
              <a:lstStyle/>
              <a:p>
                <a:pPr>
                  <a:defRPr sz="1000" b="1">
                    <a:latin typeface="Times New Roman" pitchFamily="18" charset="0"/>
                    <a:cs typeface="Times New Roman" pitchFamily="18" charset="0"/>
                  </a:defRPr>
                </a:pPr>
                <a:endParaRPr lang="ru-RU"/>
              </a:p>
            </c:txPr>
            <c:showVal val="1"/>
          </c:dLbls>
          <c:cat>
            <c:strRef>
              <c:f>Лист1!$A$2:$A$4</c:f>
              <c:strCache>
                <c:ptCount val="3"/>
                <c:pt idx="0">
                  <c:v>летальность</c:v>
                </c:pt>
                <c:pt idx="1">
                  <c:v>из них до 1 года</c:v>
                </c:pt>
                <c:pt idx="2">
                  <c:v>до суточная летальность</c:v>
                </c:pt>
              </c:strCache>
            </c:strRef>
          </c:cat>
          <c:val>
            <c:numRef>
              <c:f>Лист1!$D$2:$D$4</c:f>
              <c:numCache>
                <c:formatCode>General</c:formatCode>
                <c:ptCount val="3"/>
                <c:pt idx="0">
                  <c:v>4.0000000000000022E-2</c:v>
                </c:pt>
                <c:pt idx="1">
                  <c:v>0.21000000000000021</c:v>
                </c:pt>
                <c:pt idx="2">
                  <c:v>6.0000000000000032E-2</c:v>
                </c:pt>
              </c:numCache>
            </c:numRef>
          </c:val>
        </c:ser>
        <c:axId val="156413952"/>
        <c:axId val="156415488"/>
      </c:barChart>
      <c:catAx>
        <c:axId val="156413952"/>
        <c:scaling>
          <c:orientation val="minMax"/>
        </c:scaling>
        <c:axPos val="b"/>
        <c:tickLblPos val="nextTo"/>
        <c:txPr>
          <a:bodyPr/>
          <a:lstStyle/>
          <a:p>
            <a:pPr>
              <a:defRPr sz="700" b="1">
                <a:latin typeface="Times New Roman" pitchFamily="18" charset="0"/>
                <a:cs typeface="Times New Roman" pitchFamily="18" charset="0"/>
              </a:defRPr>
            </a:pPr>
            <a:endParaRPr lang="ru-RU"/>
          </a:p>
        </c:txPr>
        <c:crossAx val="156415488"/>
        <c:crosses val="autoZero"/>
        <c:auto val="1"/>
        <c:lblAlgn val="ctr"/>
        <c:lblOffset val="100"/>
      </c:catAx>
      <c:valAx>
        <c:axId val="156415488"/>
        <c:scaling>
          <c:orientation val="minMax"/>
        </c:scaling>
        <c:axPos val="l"/>
        <c:majorGridlines/>
        <c:numFmt formatCode="General" sourceLinked="1"/>
        <c:tickLblPos val="nextTo"/>
        <c:txPr>
          <a:bodyPr/>
          <a:lstStyle/>
          <a:p>
            <a:pPr>
              <a:defRPr sz="700">
                <a:latin typeface="Times New Roman" pitchFamily="18" charset="0"/>
                <a:cs typeface="Times New Roman" pitchFamily="18" charset="0"/>
              </a:defRPr>
            </a:pPr>
            <a:endParaRPr lang="ru-RU"/>
          </a:p>
        </c:txPr>
        <c:crossAx val="156413952"/>
        <c:crosses val="autoZero"/>
        <c:crossBetween val="between"/>
      </c:valAx>
    </c:plotArea>
    <c:legend>
      <c:legendPos val="r"/>
      <c:layout>
        <c:manualLayout>
          <c:xMode val="edge"/>
          <c:yMode val="edge"/>
          <c:x val="0.78116733166201757"/>
          <c:y val="0.30940215806357541"/>
          <c:w val="0.21407600955710174"/>
          <c:h val="0.38119568387285041"/>
        </c:manualLayout>
      </c:layout>
      <c:txPr>
        <a:bodyPr/>
        <a:lstStyle/>
        <a:p>
          <a:pPr>
            <a:defRPr sz="900" b="1">
              <a:latin typeface="Times New Roman" pitchFamily="18" charset="0"/>
              <a:cs typeface="Times New Roman" pitchFamily="18" charset="0"/>
            </a:defRPr>
          </a:pPr>
          <a:endParaRPr lang="ru-RU"/>
        </a:p>
      </c:txPr>
    </c:legend>
    <c:plotVisOnly val="1"/>
  </c:chart>
  <c:txPr>
    <a:bodyPr/>
    <a:lstStyle/>
    <a:p>
      <a:pPr>
        <a:defRPr sz="1800"/>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style val="34"/>
  <c:chart>
    <c:plotArea>
      <c:layout>
        <c:manualLayout>
          <c:layoutTarget val="inner"/>
          <c:xMode val="edge"/>
          <c:yMode val="edge"/>
          <c:x val="6.3305911387942199E-2"/>
          <c:y val="5.146198830409357E-2"/>
          <c:w val="0.7360566459043365"/>
          <c:h val="0.82334502923976605"/>
        </c:manualLayout>
      </c:layout>
      <c:barChart>
        <c:barDir val="col"/>
        <c:grouping val="clustered"/>
        <c:ser>
          <c:idx val="0"/>
          <c:order val="0"/>
          <c:tx>
            <c:strRef>
              <c:f>Лист1!$B$1</c:f>
              <c:strCache>
                <c:ptCount val="1"/>
                <c:pt idx="0">
                  <c:v>за 1 кв. 2022 г.</c:v>
                </c:pt>
              </c:strCache>
            </c:strRef>
          </c:tx>
          <c:dLbls>
            <c:txPr>
              <a:bodyPr/>
              <a:lstStyle/>
              <a:p>
                <a:pPr>
                  <a:defRPr sz="1000" b="1">
                    <a:latin typeface="Times New Roman" pitchFamily="18" charset="0"/>
                    <a:cs typeface="Times New Roman" pitchFamily="18" charset="0"/>
                  </a:defRPr>
                </a:pPr>
                <a:endParaRPr lang="ru-RU"/>
              </a:p>
            </c:txPr>
            <c:showVal val="1"/>
          </c:dLbls>
          <c:cat>
            <c:strRef>
              <c:f>Лист1!$A$2:$A$4</c:f>
              <c:strCache>
                <c:ptCount val="3"/>
                <c:pt idx="0">
                  <c:v>летальность</c:v>
                </c:pt>
                <c:pt idx="1">
                  <c:v>из них до 1 года</c:v>
                </c:pt>
                <c:pt idx="2">
                  <c:v>до суточная летальность</c:v>
                </c:pt>
              </c:strCache>
            </c:strRef>
          </c:cat>
          <c:val>
            <c:numRef>
              <c:f>Лист1!$B$2:$B$4</c:f>
              <c:numCache>
                <c:formatCode>General</c:formatCode>
                <c:ptCount val="3"/>
                <c:pt idx="0">
                  <c:v>0.70000000000000062</c:v>
                </c:pt>
                <c:pt idx="1">
                  <c:v>4.3</c:v>
                </c:pt>
                <c:pt idx="2">
                  <c:v>0.1</c:v>
                </c:pt>
              </c:numCache>
            </c:numRef>
          </c:val>
        </c:ser>
        <c:ser>
          <c:idx val="1"/>
          <c:order val="1"/>
          <c:tx>
            <c:strRef>
              <c:f>Лист1!$C$1</c:f>
              <c:strCache>
                <c:ptCount val="1"/>
                <c:pt idx="0">
                  <c:v>за 1 кв. 2023г.</c:v>
                </c:pt>
              </c:strCache>
            </c:strRef>
          </c:tx>
          <c:dLbls>
            <c:txPr>
              <a:bodyPr/>
              <a:lstStyle/>
              <a:p>
                <a:pPr>
                  <a:defRPr sz="1000" b="1">
                    <a:latin typeface="Times New Roman" pitchFamily="18" charset="0"/>
                    <a:cs typeface="Times New Roman" pitchFamily="18" charset="0"/>
                  </a:defRPr>
                </a:pPr>
                <a:endParaRPr lang="ru-RU"/>
              </a:p>
            </c:txPr>
            <c:showVal val="1"/>
          </c:dLbls>
          <c:cat>
            <c:strRef>
              <c:f>Лист1!$A$2:$A$4</c:f>
              <c:strCache>
                <c:ptCount val="3"/>
                <c:pt idx="0">
                  <c:v>летальность</c:v>
                </c:pt>
                <c:pt idx="1">
                  <c:v>из них до 1 года</c:v>
                </c:pt>
                <c:pt idx="2">
                  <c:v>до суточная летальность</c:v>
                </c:pt>
              </c:strCache>
            </c:strRef>
          </c:cat>
          <c:val>
            <c:numRef>
              <c:f>Лист1!$C$2:$C$4</c:f>
              <c:numCache>
                <c:formatCode>General</c:formatCode>
                <c:ptCount val="3"/>
                <c:pt idx="0">
                  <c:v>0.4</c:v>
                </c:pt>
                <c:pt idx="1">
                  <c:v>2.6</c:v>
                </c:pt>
                <c:pt idx="2">
                  <c:v>0</c:v>
                </c:pt>
              </c:numCache>
            </c:numRef>
          </c:val>
        </c:ser>
        <c:ser>
          <c:idx val="2"/>
          <c:order val="2"/>
          <c:tx>
            <c:strRef>
              <c:f>Лист1!$D$1</c:f>
              <c:strCache>
                <c:ptCount val="1"/>
                <c:pt idx="0">
                  <c:v>за 1 кв. 2024г.</c:v>
                </c:pt>
              </c:strCache>
            </c:strRef>
          </c:tx>
          <c:spPr>
            <a:solidFill>
              <a:srgbClr val="C00000"/>
            </a:solidFill>
          </c:spPr>
          <c:dLbls>
            <c:txPr>
              <a:bodyPr/>
              <a:lstStyle/>
              <a:p>
                <a:pPr>
                  <a:defRPr sz="1000" b="1">
                    <a:latin typeface="Times New Roman" pitchFamily="18" charset="0"/>
                    <a:cs typeface="Times New Roman" pitchFamily="18" charset="0"/>
                  </a:defRPr>
                </a:pPr>
                <a:endParaRPr lang="ru-RU"/>
              </a:p>
            </c:txPr>
            <c:showVal val="1"/>
          </c:dLbls>
          <c:cat>
            <c:strRef>
              <c:f>Лист1!$A$2:$A$4</c:f>
              <c:strCache>
                <c:ptCount val="3"/>
                <c:pt idx="0">
                  <c:v>летальность</c:v>
                </c:pt>
                <c:pt idx="1">
                  <c:v>из них до 1 года</c:v>
                </c:pt>
                <c:pt idx="2">
                  <c:v>до суточная летальность</c:v>
                </c:pt>
              </c:strCache>
            </c:strRef>
          </c:cat>
          <c:val>
            <c:numRef>
              <c:f>Лист1!$D$2:$D$4</c:f>
              <c:numCache>
                <c:formatCode>General</c:formatCode>
                <c:ptCount val="3"/>
                <c:pt idx="0">
                  <c:v>0.30000000000000032</c:v>
                </c:pt>
                <c:pt idx="1">
                  <c:v>2.6</c:v>
                </c:pt>
                <c:pt idx="2">
                  <c:v>0</c:v>
                </c:pt>
              </c:numCache>
            </c:numRef>
          </c:val>
        </c:ser>
        <c:axId val="156499328"/>
        <c:axId val="156509312"/>
      </c:barChart>
      <c:catAx>
        <c:axId val="156499328"/>
        <c:scaling>
          <c:orientation val="minMax"/>
        </c:scaling>
        <c:axPos val="b"/>
        <c:tickLblPos val="nextTo"/>
        <c:txPr>
          <a:bodyPr/>
          <a:lstStyle/>
          <a:p>
            <a:pPr>
              <a:defRPr sz="700" b="1">
                <a:latin typeface="Times New Roman" pitchFamily="18" charset="0"/>
                <a:cs typeface="Times New Roman" pitchFamily="18" charset="0"/>
              </a:defRPr>
            </a:pPr>
            <a:endParaRPr lang="ru-RU"/>
          </a:p>
        </c:txPr>
        <c:crossAx val="156509312"/>
        <c:crosses val="autoZero"/>
        <c:auto val="1"/>
        <c:lblAlgn val="ctr"/>
        <c:lblOffset val="100"/>
      </c:catAx>
      <c:valAx>
        <c:axId val="156509312"/>
        <c:scaling>
          <c:orientation val="minMax"/>
        </c:scaling>
        <c:axPos val="l"/>
        <c:majorGridlines/>
        <c:numFmt formatCode="General" sourceLinked="1"/>
        <c:tickLblPos val="nextTo"/>
        <c:txPr>
          <a:bodyPr/>
          <a:lstStyle/>
          <a:p>
            <a:pPr>
              <a:defRPr sz="700">
                <a:latin typeface="Times New Roman" pitchFamily="18" charset="0"/>
                <a:cs typeface="Times New Roman" pitchFamily="18" charset="0"/>
              </a:defRPr>
            </a:pPr>
            <a:endParaRPr lang="ru-RU"/>
          </a:p>
        </c:txPr>
        <c:crossAx val="156499328"/>
        <c:crosses val="autoZero"/>
        <c:crossBetween val="between"/>
      </c:valAx>
    </c:plotArea>
    <c:legend>
      <c:legendPos val="r"/>
      <c:layout>
        <c:manualLayout>
          <c:xMode val="edge"/>
          <c:yMode val="edge"/>
          <c:x val="0.79040733341168168"/>
          <c:y val="0.38866399594787643"/>
          <c:w val="0.20959266658831824"/>
          <c:h val="0.22267163972924417"/>
        </c:manualLayout>
      </c:layout>
      <c:txPr>
        <a:bodyPr/>
        <a:lstStyle/>
        <a:p>
          <a:pPr>
            <a:defRPr sz="900" b="1">
              <a:latin typeface="Times New Roman" pitchFamily="18" charset="0"/>
              <a:cs typeface="Times New Roman" pitchFamily="18" charset="0"/>
            </a:defRPr>
          </a:pPr>
          <a:endParaRPr lang="ru-RU"/>
        </a:p>
      </c:txPr>
    </c:legend>
    <c:plotVisOnly val="1"/>
  </c:chart>
  <c:txPr>
    <a:bodyPr/>
    <a:lstStyle/>
    <a:p>
      <a:pPr>
        <a:defRPr sz="1800"/>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ru-RU"/>
  <c:chart>
    <c:autoTitleDeleted val="1"/>
    <c:view3D>
      <c:perspective val="30"/>
    </c:view3D>
    <c:plotArea>
      <c:layout>
        <c:manualLayout>
          <c:layoutTarget val="inner"/>
          <c:xMode val="edge"/>
          <c:yMode val="edge"/>
          <c:x val="0.123844278823436"/>
          <c:y val="4.1923746349017618E-2"/>
          <c:w val="0.58606500390659721"/>
          <c:h val="0.78417179837160955"/>
        </c:manualLayout>
      </c:layout>
      <c:bar3DChart>
        <c:barDir val="bar"/>
        <c:grouping val="percentStacked"/>
        <c:ser>
          <c:idx val="0"/>
          <c:order val="0"/>
          <c:tx>
            <c:strRef>
              <c:f>Лист1!$B$1</c:f>
              <c:strCache>
                <c:ptCount val="1"/>
                <c:pt idx="0">
                  <c:v>Экстренно свыше 24 часов</c:v>
                </c:pt>
              </c:strCache>
            </c:strRef>
          </c:tx>
          <c:dLbls>
            <c:dLbl>
              <c:idx val="0"/>
              <c:layout>
                <c:manualLayout>
                  <c:x val="9.5068330362448293E-3"/>
                  <c:y val="-1.2804273737224713E-2"/>
                </c:manualLayout>
              </c:layout>
              <c:showVal val="1"/>
            </c:dLbl>
            <c:dLbl>
              <c:idx val="1"/>
              <c:layout>
                <c:manualLayout>
                  <c:x val="1.4260249554367201E-2"/>
                  <c:y val="-8.5361824914831508E-3"/>
                </c:manualLayout>
              </c:layout>
              <c:showVal val="1"/>
            </c:dLbl>
            <c:dLbl>
              <c:idx val="2"/>
              <c:layout>
                <c:manualLayout>
                  <c:x val="1.4260249554367201E-2"/>
                  <c:y val="-8.5361824914831508E-3"/>
                </c:manualLayout>
              </c:layout>
              <c:showVal val="1"/>
            </c:dLbl>
            <c:spPr>
              <a:noFill/>
              <a:ln>
                <a:noFill/>
              </a:ln>
              <a:effectLst/>
            </c:spPr>
            <c:txPr>
              <a:bodyPr/>
              <a:lstStyle/>
              <a:p>
                <a:pPr>
                  <a:defRPr sz="1050" b="1">
                    <a:latin typeface="Times New Roman" pitchFamily="18" charset="0"/>
                    <a:cs typeface="Times New Roman" pitchFamily="18" charset="0"/>
                  </a:defRPr>
                </a:pPr>
                <a:endParaRPr lang="ru-RU"/>
              </a:p>
            </c:txPr>
            <c:showVal val="1"/>
            <c:extLst>
              <c:ext xmlns:c15="http://schemas.microsoft.com/office/drawing/2012/chart" uri="{CE6537A1-D6FC-4f65-9D91-7224C49458BB}">
                <c15:layout/>
                <c15:showLeaderLines val="0"/>
              </c:ext>
            </c:extLst>
          </c:dLbls>
          <c:cat>
            <c:strRef>
              <c:f>Лист1!$A$2:$A$5</c:f>
              <c:strCache>
                <c:ptCount val="3"/>
                <c:pt idx="0">
                  <c:v>за І кв. 2022 года</c:v>
                </c:pt>
                <c:pt idx="1">
                  <c:v>за І кв. 2023 года</c:v>
                </c:pt>
                <c:pt idx="2">
                  <c:v>за І кв. 2024 года</c:v>
                </c:pt>
              </c:strCache>
            </c:strRef>
          </c:cat>
          <c:val>
            <c:numRef>
              <c:f>Лист1!$B$2:$B$5</c:f>
              <c:numCache>
                <c:formatCode>General</c:formatCode>
                <c:ptCount val="3"/>
                <c:pt idx="0">
                  <c:v>1781</c:v>
                </c:pt>
                <c:pt idx="1">
                  <c:v>1901</c:v>
                </c:pt>
                <c:pt idx="2">
                  <c:v>2593</c:v>
                </c:pt>
              </c:numCache>
            </c:numRef>
          </c:val>
        </c:ser>
        <c:ser>
          <c:idx val="1"/>
          <c:order val="1"/>
          <c:tx>
            <c:strRef>
              <c:f>Лист1!$C$1</c:f>
              <c:strCache>
                <c:ptCount val="1"/>
                <c:pt idx="0">
                  <c:v>Экстренно в течение 7-24 часов</c:v>
                </c:pt>
              </c:strCache>
            </c:strRef>
          </c:tx>
          <c:dLbls>
            <c:dLbl>
              <c:idx val="0"/>
              <c:layout>
                <c:manualLayout>
                  <c:x val="-2.3767082590612004E-3"/>
                  <c:y val="-2.5608547474449503E-2"/>
                </c:manualLayout>
              </c:layout>
              <c:showVal val="1"/>
            </c:dLbl>
            <c:dLbl>
              <c:idx val="1"/>
              <c:layout>
                <c:manualLayout>
                  <c:x val="0"/>
                  <c:y val="-2.1340456228707828E-2"/>
                </c:manualLayout>
              </c:layout>
              <c:showVal val="1"/>
            </c:dLbl>
            <c:dLbl>
              <c:idx val="2"/>
              <c:layout>
                <c:manualLayout>
                  <c:x val="-2.3767082590612004E-3"/>
                  <c:y val="-1.2804273737224692E-2"/>
                </c:manualLayout>
              </c:layout>
              <c:showVal val="1"/>
            </c:dLbl>
            <c:spPr>
              <a:noFill/>
              <a:ln>
                <a:noFill/>
              </a:ln>
              <a:effectLst/>
            </c:spPr>
            <c:txPr>
              <a:bodyPr/>
              <a:lstStyle/>
              <a:p>
                <a:pPr>
                  <a:defRPr sz="1050" b="1">
                    <a:latin typeface="Times New Roman" pitchFamily="18" charset="0"/>
                    <a:cs typeface="Times New Roman" pitchFamily="18" charset="0"/>
                  </a:defRPr>
                </a:pPr>
                <a:endParaRPr lang="ru-RU"/>
              </a:p>
            </c:txPr>
            <c:showVal val="1"/>
            <c:extLst>
              <c:ext xmlns:c15="http://schemas.microsoft.com/office/drawing/2012/chart" uri="{CE6537A1-D6FC-4f65-9D91-7224C49458BB}">
                <c15:layout/>
                <c15:showLeaderLines val="0"/>
              </c:ext>
            </c:extLst>
          </c:dLbls>
          <c:cat>
            <c:strRef>
              <c:f>Лист1!$A$2:$A$5</c:f>
              <c:strCache>
                <c:ptCount val="3"/>
                <c:pt idx="0">
                  <c:v>за І кв. 2022 года</c:v>
                </c:pt>
                <c:pt idx="1">
                  <c:v>за І кв. 2023 года</c:v>
                </c:pt>
                <c:pt idx="2">
                  <c:v>за І кв. 2024 года</c:v>
                </c:pt>
              </c:strCache>
            </c:strRef>
          </c:cat>
          <c:val>
            <c:numRef>
              <c:f>Лист1!$C$2:$C$5</c:f>
              <c:numCache>
                <c:formatCode>General</c:formatCode>
                <c:ptCount val="3"/>
                <c:pt idx="0">
                  <c:v>725</c:v>
                </c:pt>
                <c:pt idx="1">
                  <c:v>814</c:v>
                </c:pt>
                <c:pt idx="2">
                  <c:v>1015</c:v>
                </c:pt>
              </c:numCache>
            </c:numRef>
          </c:val>
        </c:ser>
        <c:ser>
          <c:idx val="2"/>
          <c:order val="2"/>
          <c:tx>
            <c:strRef>
              <c:f>Лист1!$D$1</c:f>
              <c:strCache>
                <c:ptCount val="1"/>
                <c:pt idx="0">
                  <c:v>Экстренно в первые 6 часов</c:v>
                </c:pt>
              </c:strCache>
            </c:strRef>
          </c:tx>
          <c:dLbls>
            <c:dLbl>
              <c:idx val="0"/>
              <c:layout>
                <c:manualLayout>
                  <c:x val="-5.5375431012300068E-4"/>
                  <c:y val="-3.4663286248781323E-2"/>
                </c:manualLayout>
              </c:layout>
              <c:showVal val="1"/>
              <c:extLst>
                <c:ext xmlns:c15="http://schemas.microsoft.com/office/drawing/2012/chart" uri="{CE6537A1-D6FC-4f65-9D91-7224C49458BB}">
                  <c15:layout/>
                </c:ext>
              </c:extLst>
            </c:dLbl>
            <c:dLbl>
              <c:idx val="1"/>
              <c:layout>
                <c:manualLayout>
                  <c:x val="-5.5369362251931915E-4"/>
                  <c:y val="-3.1864923505231443E-2"/>
                </c:manualLayout>
              </c:layout>
              <c:showVal val="1"/>
              <c:extLst>
                <c:ext xmlns:c15="http://schemas.microsoft.com/office/drawing/2012/chart" uri="{CE6537A1-D6FC-4f65-9D91-7224C49458BB}">
                  <c15:layout/>
                </c:ext>
              </c:extLst>
            </c:dLbl>
            <c:dLbl>
              <c:idx val="2"/>
              <c:layout>
                <c:manualLayout>
                  <c:x val="9.6303470087629622E-4"/>
                  <c:y val="-2.766563302682621E-2"/>
                </c:manualLayout>
              </c:layout>
              <c:showVal val="1"/>
              <c:extLst>
                <c:ext xmlns:c15="http://schemas.microsoft.com/office/drawing/2012/chart" uri="{CE6537A1-D6FC-4f65-9D91-7224C49458BB}">
                  <c15:layout/>
                </c:ext>
              </c:extLst>
            </c:dLbl>
            <c:spPr>
              <a:noFill/>
              <a:ln>
                <a:noFill/>
              </a:ln>
              <a:effectLst/>
            </c:spPr>
            <c:txPr>
              <a:bodyPr/>
              <a:lstStyle/>
              <a:p>
                <a:pPr>
                  <a:defRPr sz="1050" b="1">
                    <a:latin typeface="Times New Roman" pitchFamily="18" charset="0"/>
                    <a:cs typeface="Times New Roman" pitchFamily="18" charset="0"/>
                  </a:defRPr>
                </a:pPr>
                <a:endParaRPr lang="ru-RU"/>
              </a:p>
            </c:txPr>
            <c:showVal val="1"/>
            <c:extLst>
              <c:ext xmlns:c15="http://schemas.microsoft.com/office/drawing/2012/chart" uri="{CE6537A1-D6FC-4f65-9D91-7224C49458BB}">
                <c15:showLeaderLines val="0"/>
              </c:ext>
            </c:extLst>
          </c:dLbls>
          <c:cat>
            <c:strRef>
              <c:f>Лист1!$A$2:$A$5</c:f>
              <c:strCache>
                <c:ptCount val="3"/>
                <c:pt idx="0">
                  <c:v>за І кв. 2022 года</c:v>
                </c:pt>
                <c:pt idx="1">
                  <c:v>за І кв. 2023 года</c:v>
                </c:pt>
                <c:pt idx="2">
                  <c:v>за І кв. 2024 года</c:v>
                </c:pt>
              </c:strCache>
            </c:strRef>
          </c:cat>
          <c:val>
            <c:numRef>
              <c:f>Лист1!$D$2:$D$5</c:f>
              <c:numCache>
                <c:formatCode>General</c:formatCode>
                <c:ptCount val="3"/>
                <c:pt idx="0">
                  <c:v>226</c:v>
                </c:pt>
                <c:pt idx="1">
                  <c:v>422</c:v>
                </c:pt>
                <c:pt idx="2">
                  <c:v>351</c:v>
                </c:pt>
              </c:numCache>
            </c:numRef>
          </c:val>
        </c:ser>
        <c:ser>
          <c:idx val="3"/>
          <c:order val="3"/>
          <c:tx>
            <c:strRef>
              <c:f>Лист1!$E$1</c:f>
              <c:strCache>
                <c:ptCount val="1"/>
                <c:pt idx="0">
                  <c:v>Плановая госпитализация</c:v>
                </c:pt>
              </c:strCache>
            </c:strRef>
          </c:tx>
          <c:dLbls>
            <c:dLbl>
              <c:idx val="0"/>
              <c:layout>
                <c:manualLayout>
                  <c:x val="0"/>
                  <c:y val="-1.2804273737224633E-2"/>
                </c:manualLayout>
              </c:layout>
              <c:showVal val="1"/>
            </c:dLbl>
            <c:dLbl>
              <c:idx val="1"/>
              <c:layout>
                <c:manualLayout>
                  <c:x val="4.7534165181224008E-3"/>
                  <c:y val="-1.4452361884399238E-2"/>
                </c:manualLayout>
              </c:layout>
              <c:showVal val="1"/>
              <c:extLst>
                <c:ext xmlns:c15="http://schemas.microsoft.com/office/drawing/2012/chart" uri="{CE6537A1-D6FC-4f65-9D91-7224C49458BB}">
                  <c15:layout/>
                </c:ext>
              </c:extLst>
            </c:dLbl>
            <c:dLbl>
              <c:idx val="2"/>
              <c:layout>
                <c:manualLayout>
                  <c:x val="3.3988799528401202E-3"/>
                  <c:y val="-1.5233725045529131E-2"/>
                </c:manualLayout>
              </c:layout>
              <c:showVal val="1"/>
            </c:dLbl>
            <c:spPr>
              <a:noFill/>
              <a:ln>
                <a:noFill/>
              </a:ln>
              <a:effectLst/>
            </c:spPr>
            <c:txPr>
              <a:bodyPr/>
              <a:lstStyle/>
              <a:p>
                <a:pPr>
                  <a:defRPr sz="1050" b="1">
                    <a:latin typeface="Times New Roman" pitchFamily="18" charset="0"/>
                    <a:cs typeface="Times New Roman" pitchFamily="18" charset="0"/>
                  </a:defRPr>
                </a:pPr>
                <a:endParaRPr lang="ru-RU"/>
              </a:p>
            </c:txPr>
            <c:showVal val="1"/>
            <c:extLst>
              <c:ext xmlns:c15="http://schemas.microsoft.com/office/drawing/2012/chart" uri="{CE6537A1-D6FC-4f65-9D91-7224C49458BB}">
                <c15:layout/>
                <c15:showLeaderLines val="0"/>
              </c:ext>
            </c:extLst>
          </c:dLbls>
          <c:cat>
            <c:strRef>
              <c:f>Лист1!$A$2:$A$5</c:f>
              <c:strCache>
                <c:ptCount val="3"/>
                <c:pt idx="0">
                  <c:v>за І кв. 2022 года</c:v>
                </c:pt>
                <c:pt idx="1">
                  <c:v>за І кв. 2023 года</c:v>
                </c:pt>
                <c:pt idx="2">
                  <c:v>за І кв. 2024 года</c:v>
                </c:pt>
              </c:strCache>
            </c:strRef>
          </c:cat>
          <c:val>
            <c:numRef>
              <c:f>Лист1!$E$2:$E$5</c:f>
              <c:numCache>
                <c:formatCode>General</c:formatCode>
                <c:ptCount val="3"/>
                <c:pt idx="0">
                  <c:v>505</c:v>
                </c:pt>
                <c:pt idx="1">
                  <c:v>761</c:v>
                </c:pt>
                <c:pt idx="2">
                  <c:v>946</c:v>
                </c:pt>
              </c:numCache>
            </c:numRef>
          </c:val>
        </c:ser>
        <c:gapWidth val="100"/>
        <c:shape val="cylinder"/>
        <c:axId val="156693248"/>
        <c:axId val="156666880"/>
        <c:axId val="0"/>
      </c:bar3DChart>
      <c:valAx>
        <c:axId val="156666880"/>
        <c:scaling>
          <c:orientation val="minMax"/>
        </c:scaling>
        <c:axPos val="b"/>
        <c:majorGridlines/>
        <c:numFmt formatCode="0%" sourceLinked="1"/>
        <c:tickLblPos val="nextTo"/>
        <c:txPr>
          <a:bodyPr/>
          <a:lstStyle/>
          <a:p>
            <a:pPr>
              <a:defRPr sz="900" b="1"/>
            </a:pPr>
            <a:endParaRPr lang="ru-RU"/>
          </a:p>
        </c:txPr>
        <c:crossAx val="156693248"/>
        <c:crosses val="autoZero"/>
        <c:crossBetween val="between"/>
      </c:valAx>
      <c:catAx>
        <c:axId val="156693248"/>
        <c:scaling>
          <c:orientation val="minMax"/>
        </c:scaling>
        <c:axPos val="l"/>
        <c:numFmt formatCode="General" sourceLinked="1"/>
        <c:tickLblPos val="nextTo"/>
        <c:txPr>
          <a:bodyPr/>
          <a:lstStyle/>
          <a:p>
            <a:pPr>
              <a:defRPr sz="1000" b="1">
                <a:latin typeface="Times New Roman" pitchFamily="18" charset="0"/>
                <a:cs typeface="Times New Roman" pitchFamily="18" charset="0"/>
              </a:defRPr>
            </a:pPr>
            <a:endParaRPr lang="ru-RU"/>
          </a:p>
        </c:txPr>
        <c:crossAx val="156666880"/>
        <c:crosses val="autoZero"/>
        <c:auto val="1"/>
        <c:lblAlgn val="ctr"/>
        <c:lblOffset val="100"/>
      </c:catAx>
    </c:plotArea>
    <c:legend>
      <c:legendPos val="r"/>
      <c:layout>
        <c:manualLayout>
          <c:xMode val="edge"/>
          <c:yMode val="edge"/>
          <c:x val="0.73951419356713255"/>
          <c:y val="0.2615983699252149"/>
          <c:w val="0.24572565883139194"/>
          <c:h val="0.47680292407939512"/>
        </c:manualLayout>
      </c:layout>
      <c:txPr>
        <a:bodyPr/>
        <a:lstStyle/>
        <a:p>
          <a:pPr>
            <a:defRPr sz="1000" b="1">
              <a:latin typeface="Times New Roman" pitchFamily="18" charset="0"/>
              <a:cs typeface="Times New Roman" pitchFamily="18" charset="0"/>
            </a:defRPr>
          </a:pPr>
          <a:endParaRPr lang="ru-RU"/>
        </a:p>
      </c:txPr>
    </c:legend>
    <c:plotVisOnly val="1"/>
    <c:dispBlanksAs val="gap"/>
  </c:chart>
  <c:txPr>
    <a:bodyPr/>
    <a:lstStyle/>
    <a:p>
      <a:pPr>
        <a:defRPr sz="1800"/>
      </a:pPr>
      <a:endParaRPr lang="ru-RU"/>
    </a:p>
  </c:txPr>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6.0185796715139392E-2"/>
          <c:y val="4.7092406290493875E-2"/>
          <c:w val="0.66181928916344135"/>
          <c:h val="0.84297564678740233"/>
        </c:manualLayout>
      </c:layout>
      <c:barChart>
        <c:barDir val="col"/>
        <c:grouping val="clustered"/>
        <c:ser>
          <c:idx val="0"/>
          <c:order val="0"/>
          <c:tx>
            <c:strRef>
              <c:f>Лист1!$B$1</c:f>
              <c:strCache>
                <c:ptCount val="1"/>
                <c:pt idx="0">
                  <c:v>Всего обращений</c:v>
                </c:pt>
              </c:strCache>
            </c:strRef>
          </c:tx>
          <c:dLbls>
            <c:txPr>
              <a:bodyPr/>
              <a:lstStyle/>
              <a:p>
                <a:pPr>
                  <a:defRPr sz="1000" b="1">
                    <a:latin typeface="Times New Roman" pitchFamily="18" charset="0"/>
                    <a:cs typeface="Times New Roman" pitchFamily="18" charset="0"/>
                  </a:defRPr>
                </a:pPr>
                <a:endParaRPr lang="ru-RU"/>
              </a:p>
            </c:txPr>
            <c:showVal val="1"/>
          </c:dLbls>
          <c:cat>
            <c:strRef>
              <c:f>Лист1!$A$2:$A$4</c:f>
              <c:strCache>
                <c:ptCount val="3"/>
                <c:pt idx="0">
                  <c:v>за І кв. 2022 г </c:v>
                </c:pt>
                <c:pt idx="1">
                  <c:v>за І кв. 2023 г</c:v>
                </c:pt>
                <c:pt idx="2">
                  <c:v>за І кв. 2024 г</c:v>
                </c:pt>
              </c:strCache>
            </c:strRef>
          </c:cat>
          <c:val>
            <c:numRef>
              <c:f>Лист1!$B$2:$B$4</c:f>
              <c:numCache>
                <c:formatCode>General</c:formatCode>
                <c:ptCount val="3"/>
                <c:pt idx="0">
                  <c:v>21107</c:v>
                </c:pt>
                <c:pt idx="1">
                  <c:v>23302</c:v>
                </c:pt>
                <c:pt idx="2">
                  <c:v>22448</c:v>
                </c:pt>
              </c:numCache>
            </c:numRef>
          </c:val>
        </c:ser>
        <c:ser>
          <c:idx val="1"/>
          <c:order val="1"/>
          <c:tx>
            <c:strRef>
              <c:f>Лист1!$C$1</c:f>
              <c:strCache>
                <c:ptCount val="1"/>
                <c:pt idx="0">
                  <c:v>Госпитализировано</c:v>
                </c:pt>
              </c:strCache>
            </c:strRef>
          </c:tx>
          <c:dLbls>
            <c:txPr>
              <a:bodyPr/>
              <a:lstStyle/>
              <a:p>
                <a:pPr>
                  <a:defRPr sz="1000" b="1">
                    <a:latin typeface="Times New Roman" pitchFamily="18" charset="0"/>
                    <a:cs typeface="Times New Roman" pitchFamily="18" charset="0"/>
                  </a:defRPr>
                </a:pPr>
                <a:endParaRPr lang="ru-RU"/>
              </a:p>
            </c:txPr>
            <c:showVal val="1"/>
          </c:dLbls>
          <c:cat>
            <c:strRef>
              <c:f>Лист1!$A$2:$A$4</c:f>
              <c:strCache>
                <c:ptCount val="3"/>
                <c:pt idx="0">
                  <c:v>за І кв. 2022 г </c:v>
                </c:pt>
                <c:pt idx="1">
                  <c:v>за І кв. 2023 г</c:v>
                </c:pt>
                <c:pt idx="2">
                  <c:v>за І кв. 2024 г</c:v>
                </c:pt>
              </c:strCache>
            </c:strRef>
          </c:cat>
          <c:val>
            <c:numRef>
              <c:f>Лист1!$C$2:$C$4</c:f>
              <c:numCache>
                <c:formatCode>General</c:formatCode>
                <c:ptCount val="3"/>
                <c:pt idx="0">
                  <c:v>3591</c:v>
                </c:pt>
                <c:pt idx="1">
                  <c:v>3800</c:v>
                </c:pt>
                <c:pt idx="2">
                  <c:v>3966</c:v>
                </c:pt>
              </c:numCache>
            </c:numRef>
          </c:val>
        </c:ser>
        <c:ser>
          <c:idx val="2"/>
          <c:order val="2"/>
          <c:tx>
            <c:strRef>
              <c:f>Лист1!$D$1</c:f>
              <c:strCache>
                <c:ptCount val="1"/>
                <c:pt idx="0">
                  <c:v>На амбулаторное лечение </c:v>
                </c:pt>
              </c:strCache>
            </c:strRef>
          </c:tx>
          <c:spPr>
            <a:solidFill>
              <a:srgbClr val="C00000"/>
            </a:solidFill>
          </c:spPr>
          <c:dLbls>
            <c:txPr>
              <a:bodyPr/>
              <a:lstStyle/>
              <a:p>
                <a:pPr>
                  <a:defRPr sz="1000" b="1">
                    <a:latin typeface="Times New Roman" pitchFamily="18" charset="0"/>
                    <a:cs typeface="Times New Roman" pitchFamily="18" charset="0"/>
                  </a:defRPr>
                </a:pPr>
                <a:endParaRPr lang="ru-RU"/>
              </a:p>
            </c:txPr>
            <c:showVal val="1"/>
          </c:dLbls>
          <c:cat>
            <c:strRef>
              <c:f>Лист1!$A$2:$A$4</c:f>
              <c:strCache>
                <c:ptCount val="3"/>
                <c:pt idx="0">
                  <c:v>за І кв. 2022 г </c:v>
                </c:pt>
                <c:pt idx="1">
                  <c:v>за І кв. 2023 г</c:v>
                </c:pt>
                <c:pt idx="2">
                  <c:v>за І кв. 2024 г</c:v>
                </c:pt>
              </c:strCache>
            </c:strRef>
          </c:cat>
          <c:val>
            <c:numRef>
              <c:f>Лист1!$D$2:$D$4</c:f>
              <c:numCache>
                <c:formatCode>General</c:formatCode>
                <c:ptCount val="3"/>
                <c:pt idx="0">
                  <c:v>16134</c:v>
                </c:pt>
                <c:pt idx="1">
                  <c:v>18080</c:v>
                </c:pt>
                <c:pt idx="2">
                  <c:v>17538</c:v>
                </c:pt>
              </c:numCache>
            </c:numRef>
          </c:val>
        </c:ser>
        <c:ser>
          <c:idx val="3"/>
          <c:order val="3"/>
          <c:tx>
            <c:strRef>
              <c:f>Лист1!$E$1</c:f>
              <c:strCache>
                <c:ptCount val="1"/>
                <c:pt idx="0">
                  <c:v>АДМ квота </c:v>
                </c:pt>
              </c:strCache>
            </c:strRef>
          </c:tx>
          <c:dLbls>
            <c:txPr>
              <a:bodyPr/>
              <a:lstStyle/>
              <a:p>
                <a:pPr>
                  <a:defRPr sz="1000" b="1">
                    <a:latin typeface="Times New Roman" pitchFamily="18" charset="0"/>
                    <a:cs typeface="Times New Roman" pitchFamily="18" charset="0"/>
                  </a:defRPr>
                </a:pPr>
                <a:endParaRPr lang="ru-RU"/>
              </a:p>
            </c:txPr>
            <c:showVal val="1"/>
          </c:dLbls>
          <c:cat>
            <c:strRef>
              <c:f>Лист1!$A$2:$A$4</c:f>
              <c:strCache>
                <c:ptCount val="3"/>
                <c:pt idx="0">
                  <c:v>за І кв. 2022 г </c:v>
                </c:pt>
                <c:pt idx="1">
                  <c:v>за І кв. 2023 г</c:v>
                </c:pt>
                <c:pt idx="2">
                  <c:v>за І кв. 2024 г</c:v>
                </c:pt>
              </c:strCache>
            </c:strRef>
          </c:cat>
          <c:val>
            <c:numRef>
              <c:f>Лист1!$E$2:$E$4</c:f>
              <c:numCache>
                <c:formatCode>General</c:formatCode>
                <c:ptCount val="3"/>
                <c:pt idx="0">
                  <c:v>26</c:v>
                </c:pt>
                <c:pt idx="1">
                  <c:v>97</c:v>
                </c:pt>
                <c:pt idx="2">
                  <c:v>52</c:v>
                </c:pt>
              </c:numCache>
            </c:numRef>
          </c:val>
        </c:ser>
        <c:axId val="155455488"/>
        <c:axId val="155457024"/>
      </c:barChart>
      <c:catAx>
        <c:axId val="155455488"/>
        <c:scaling>
          <c:orientation val="minMax"/>
        </c:scaling>
        <c:axPos val="b"/>
        <c:tickLblPos val="nextTo"/>
        <c:txPr>
          <a:bodyPr/>
          <a:lstStyle/>
          <a:p>
            <a:pPr>
              <a:defRPr sz="1100" b="1">
                <a:latin typeface="Times New Roman" pitchFamily="18" charset="0"/>
                <a:cs typeface="Times New Roman" pitchFamily="18" charset="0"/>
              </a:defRPr>
            </a:pPr>
            <a:endParaRPr lang="ru-RU"/>
          </a:p>
        </c:txPr>
        <c:crossAx val="155457024"/>
        <c:crosses val="autoZero"/>
        <c:auto val="1"/>
        <c:lblAlgn val="ctr"/>
        <c:lblOffset val="100"/>
      </c:catAx>
      <c:valAx>
        <c:axId val="155457024"/>
        <c:scaling>
          <c:orientation val="minMax"/>
        </c:scaling>
        <c:axPos val="l"/>
        <c:majorGridlines/>
        <c:numFmt formatCode="General" sourceLinked="1"/>
        <c:tickLblPos val="nextTo"/>
        <c:txPr>
          <a:bodyPr/>
          <a:lstStyle/>
          <a:p>
            <a:pPr>
              <a:defRPr sz="700" b="1">
                <a:latin typeface="Times New Roman" pitchFamily="18" charset="0"/>
                <a:cs typeface="Times New Roman" pitchFamily="18" charset="0"/>
              </a:defRPr>
            </a:pPr>
            <a:endParaRPr lang="ru-RU"/>
          </a:p>
        </c:txPr>
        <c:crossAx val="155455488"/>
        <c:crosses val="autoZero"/>
        <c:crossBetween val="between"/>
      </c:valAx>
      <c:spPr>
        <a:ln>
          <a:solidFill>
            <a:schemeClr val="accent1">
              <a:lumMod val="75000"/>
            </a:schemeClr>
          </a:solidFill>
        </a:ln>
      </c:spPr>
    </c:plotArea>
    <c:legend>
      <c:legendPos val="r"/>
      <c:layout>
        <c:manualLayout>
          <c:xMode val="edge"/>
          <c:yMode val="edge"/>
          <c:x val="0.7354264267945928"/>
          <c:y val="0.34538184289407003"/>
          <c:w val="0.25222161142463917"/>
          <c:h val="0.51044932290760658"/>
        </c:manualLayout>
      </c:layout>
      <c:txPr>
        <a:bodyPr/>
        <a:lstStyle/>
        <a:p>
          <a:pPr>
            <a:defRPr sz="1100" b="1">
              <a:latin typeface="Times New Roman" pitchFamily="18" charset="0"/>
              <a:cs typeface="Times New Roman" pitchFamily="18" charset="0"/>
            </a:defRPr>
          </a:pPr>
          <a:endParaRPr lang="ru-RU"/>
        </a:p>
      </c:txPr>
    </c:legend>
    <c:plotVisOnly val="1"/>
  </c:chart>
  <c:spPr>
    <a:ln>
      <a:solidFill>
        <a:schemeClr val="accent1">
          <a:lumMod val="75000"/>
        </a:schemeClr>
      </a:solidFill>
    </a:ln>
  </c:spPr>
  <c:txPr>
    <a:bodyPr/>
    <a:lstStyle/>
    <a:p>
      <a:pPr>
        <a:defRPr sz="1800"/>
      </a:pPr>
      <a:endParaRPr lang="ru-RU"/>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6.0185796715139392E-2"/>
          <c:y val="4.709240629049391E-2"/>
          <c:w val="0.70659546187637423"/>
          <c:h val="0.84297564678740255"/>
        </c:manualLayout>
      </c:layout>
      <c:barChart>
        <c:barDir val="col"/>
        <c:grouping val="clustered"/>
        <c:ser>
          <c:idx val="0"/>
          <c:order val="0"/>
          <c:tx>
            <c:strRef>
              <c:f>Лист1!$B$1</c:f>
              <c:strCache>
                <c:ptCount val="1"/>
                <c:pt idx="0">
                  <c:v>Всего обращений</c:v>
                </c:pt>
              </c:strCache>
            </c:strRef>
          </c:tx>
          <c:dLbls>
            <c:txPr>
              <a:bodyPr/>
              <a:lstStyle/>
              <a:p>
                <a:pPr>
                  <a:defRPr sz="1100" b="1">
                    <a:latin typeface="Times New Roman" pitchFamily="18" charset="0"/>
                    <a:cs typeface="Times New Roman" pitchFamily="18" charset="0"/>
                  </a:defRPr>
                </a:pPr>
                <a:endParaRPr lang="ru-RU"/>
              </a:p>
            </c:txPr>
            <c:showVal val="1"/>
          </c:dLbls>
          <c:cat>
            <c:strRef>
              <c:f>Лист1!$A$2:$A$3</c:f>
              <c:strCache>
                <c:ptCount val="2"/>
                <c:pt idx="0">
                  <c:v>Приемный покой №1</c:v>
                </c:pt>
                <c:pt idx="1">
                  <c:v>Приемный покой №2</c:v>
                </c:pt>
              </c:strCache>
            </c:strRef>
          </c:cat>
          <c:val>
            <c:numRef>
              <c:f>Лист1!$B$2:$B$3</c:f>
              <c:numCache>
                <c:formatCode>General</c:formatCode>
                <c:ptCount val="2"/>
                <c:pt idx="0">
                  <c:v>11611</c:v>
                </c:pt>
                <c:pt idx="1">
                  <c:v>10837</c:v>
                </c:pt>
              </c:numCache>
            </c:numRef>
          </c:val>
        </c:ser>
        <c:ser>
          <c:idx val="1"/>
          <c:order val="1"/>
          <c:tx>
            <c:strRef>
              <c:f>Лист1!$C$1</c:f>
              <c:strCache>
                <c:ptCount val="1"/>
                <c:pt idx="0">
                  <c:v>Госпитализировано</c:v>
                </c:pt>
              </c:strCache>
            </c:strRef>
          </c:tx>
          <c:dLbls>
            <c:txPr>
              <a:bodyPr/>
              <a:lstStyle/>
              <a:p>
                <a:pPr>
                  <a:defRPr sz="1100" b="1">
                    <a:latin typeface="Times New Roman" pitchFamily="18" charset="0"/>
                    <a:cs typeface="Times New Roman" pitchFamily="18" charset="0"/>
                  </a:defRPr>
                </a:pPr>
                <a:endParaRPr lang="ru-RU"/>
              </a:p>
            </c:txPr>
            <c:showVal val="1"/>
          </c:dLbls>
          <c:cat>
            <c:strRef>
              <c:f>Лист1!$A$2:$A$3</c:f>
              <c:strCache>
                <c:ptCount val="2"/>
                <c:pt idx="0">
                  <c:v>Приемный покой №1</c:v>
                </c:pt>
                <c:pt idx="1">
                  <c:v>Приемный покой №2</c:v>
                </c:pt>
              </c:strCache>
            </c:strRef>
          </c:cat>
          <c:val>
            <c:numRef>
              <c:f>Лист1!$C$2:$C$3</c:f>
              <c:numCache>
                <c:formatCode>General</c:formatCode>
                <c:ptCount val="2"/>
                <c:pt idx="0">
                  <c:v>2647</c:v>
                </c:pt>
                <c:pt idx="1">
                  <c:v>1319</c:v>
                </c:pt>
              </c:numCache>
            </c:numRef>
          </c:val>
        </c:ser>
        <c:ser>
          <c:idx val="2"/>
          <c:order val="2"/>
          <c:tx>
            <c:strRef>
              <c:f>Лист1!$D$1</c:f>
              <c:strCache>
                <c:ptCount val="1"/>
                <c:pt idx="0">
                  <c:v>На амбулаторное лечение </c:v>
                </c:pt>
              </c:strCache>
            </c:strRef>
          </c:tx>
          <c:spPr>
            <a:solidFill>
              <a:srgbClr val="C00000"/>
            </a:solidFill>
          </c:spPr>
          <c:dLbls>
            <c:txPr>
              <a:bodyPr/>
              <a:lstStyle/>
              <a:p>
                <a:pPr>
                  <a:defRPr sz="1100" b="1">
                    <a:latin typeface="Times New Roman" pitchFamily="18" charset="0"/>
                    <a:cs typeface="Times New Roman" pitchFamily="18" charset="0"/>
                  </a:defRPr>
                </a:pPr>
                <a:endParaRPr lang="ru-RU"/>
              </a:p>
            </c:txPr>
            <c:showVal val="1"/>
          </c:dLbls>
          <c:cat>
            <c:strRef>
              <c:f>Лист1!$A$2:$A$3</c:f>
              <c:strCache>
                <c:ptCount val="2"/>
                <c:pt idx="0">
                  <c:v>Приемный покой №1</c:v>
                </c:pt>
                <c:pt idx="1">
                  <c:v>Приемный покой №2</c:v>
                </c:pt>
              </c:strCache>
            </c:strRef>
          </c:cat>
          <c:val>
            <c:numRef>
              <c:f>Лист1!$D$2:$D$3</c:f>
              <c:numCache>
                <c:formatCode>General</c:formatCode>
                <c:ptCount val="2"/>
                <c:pt idx="0">
                  <c:v>8717</c:v>
                </c:pt>
                <c:pt idx="1">
                  <c:v>8821</c:v>
                </c:pt>
              </c:numCache>
            </c:numRef>
          </c:val>
        </c:ser>
        <c:ser>
          <c:idx val="3"/>
          <c:order val="3"/>
          <c:tx>
            <c:strRef>
              <c:f>Лист1!$E$1</c:f>
              <c:strCache>
                <c:ptCount val="1"/>
                <c:pt idx="0">
                  <c:v>Перенаправлены в ГИБ</c:v>
                </c:pt>
              </c:strCache>
            </c:strRef>
          </c:tx>
          <c:dLbls>
            <c:txPr>
              <a:bodyPr/>
              <a:lstStyle/>
              <a:p>
                <a:pPr>
                  <a:defRPr sz="1100" b="1">
                    <a:latin typeface="Times New Roman" pitchFamily="18" charset="0"/>
                    <a:cs typeface="Times New Roman" pitchFamily="18" charset="0"/>
                  </a:defRPr>
                </a:pPr>
                <a:endParaRPr lang="ru-RU"/>
              </a:p>
            </c:txPr>
            <c:showVal val="1"/>
          </c:dLbls>
          <c:cat>
            <c:strRef>
              <c:f>Лист1!$A$2:$A$3</c:f>
              <c:strCache>
                <c:ptCount val="2"/>
                <c:pt idx="0">
                  <c:v>Приемный покой №1</c:v>
                </c:pt>
                <c:pt idx="1">
                  <c:v>Приемный покой №2</c:v>
                </c:pt>
              </c:strCache>
            </c:strRef>
          </c:cat>
          <c:val>
            <c:numRef>
              <c:f>Лист1!$E$2:$E$3</c:f>
              <c:numCache>
                <c:formatCode>General</c:formatCode>
                <c:ptCount val="2"/>
                <c:pt idx="0">
                  <c:v>55</c:v>
                </c:pt>
                <c:pt idx="1">
                  <c:v>342</c:v>
                </c:pt>
              </c:numCache>
            </c:numRef>
          </c:val>
        </c:ser>
        <c:ser>
          <c:idx val="4"/>
          <c:order val="4"/>
          <c:tx>
            <c:strRef>
              <c:f>Лист1!$F$1</c:f>
              <c:strCache>
                <c:ptCount val="1"/>
                <c:pt idx="0">
                  <c:v>Перенаправлены в ОДБ</c:v>
                </c:pt>
              </c:strCache>
            </c:strRef>
          </c:tx>
          <c:dLbls>
            <c:txPr>
              <a:bodyPr/>
              <a:lstStyle/>
              <a:p>
                <a:pPr>
                  <a:defRPr sz="1100" b="1">
                    <a:latin typeface="Times New Roman" pitchFamily="18" charset="0"/>
                    <a:cs typeface="Times New Roman" pitchFamily="18" charset="0"/>
                  </a:defRPr>
                </a:pPr>
                <a:endParaRPr lang="ru-RU"/>
              </a:p>
            </c:txPr>
            <c:showVal val="1"/>
          </c:dLbls>
          <c:cat>
            <c:strRef>
              <c:f>Лист1!$A$2:$A$3</c:f>
              <c:strCache>
                <c:ptCount val="2"/>
                <c:pt idx="0">
                  <c:v>Приемный покой №1</c:v>
                </c:pt>
                <c:pt idx="1">
                  <c:v>Приемный покой №2</c:v>
                </c:pt>
              </c:strCache>
            </c:strRef>
          </c:cat>
          <c:val>
            <c:numRef>
              <c:f>Лист1!$F$2:$F$3</c:f>
              <c:numCache>
                <c:formatCode>General</c:formatCode>
                <c:ptCount val="2"/>
                <c:pt idx="0">
                  <c:v>7</c:v>
                </c:pt>
                <c:pt idx="1">
                  <c:v>34</c:v>
                </c:pt>
              </c:numCache>
            </c:numRef>
          </c:val>
        </c:ser>
        <c:axId val="156826624"/>
        <c:axId val="156971776"/>
      </c:barChart>
      <c:catAx>
        <c:axId val="156826624"/>
        <c:scaling>
          <c:orientation val="minMax"/>
        </c:scaling>
        <c:axPos val="b"/>
        <c:tickLblPos val="nextTo"/>
        <c:txPr>
          <a:bodyPr/>
          <a:lstStyle/>
          <a:p>
            <a:pPr>
              <a:defRPr sz="1100" b="1">
                <a:latin typeface="Times New Roman" pitchFamily="18" charset="0"/>
                <a:cs typeface="Times New Roman" pitchFamily="18" charset="0"/>
              </a:defRPr>
            </a:pPr>
            <a:endParaRPr lang="ru-RU"/>
          </a:p>
        </c:txPr>
        <c:crossAx val="156971776"/>
        <c:crosses val="autoZero"/>
        <c:auto val="1"/>
        <c:lblAlgn val="ctr"/>
        <c:lblOffset val="100"/>
      </c:catAx>
      <c:valAx>
        <c:axId val="156971776"/>
        <c:scaling>
          <c:orientation val="minMax"/>
        </c:scaling>
        <c:axPos val="l"/>
        <c:majorGridlines/>
        <c:numFmt formatCode="General" sourceLinked="1"/>
        <c:tickLblPos val="nextTo"/>
        <c:txPr>
          <a:bodyPr/>
          <a:lstStyle/>
          <a:p>
            <a:pPr>
              <a:defRPr sz="700" b="1">
                <a:latin typeface="Times New Roman" pitchFamily="18" charset="0"/>
                <a:cs typeface="Times New Roman" pitchFamily="18" charset="0"/>
              </a:defRPr>
            </a:pPr>
            <a:endParaRPr lang="ru-RU"/>
          </a:p>
        </c:txPr>
        <c:crossAx val="156826624"/>
        <c:crosses val="autoZero"/>
        <c:crossBetween val="between"/>
      </c:valAx>
      <c:spPr>
        <a:ln>
          <a:solidFill>
            <a:schemeClr val="accent1">
              <a:lumMod val="75000"/>
            </a:schemeClr>
          </a:solidFill>
        </a:ln>
      </c:spPr>
    </c:plotArea>
    <c:legend>
      <c:legendPos val="r"/>
      <c:layout>
        <c:manualLayout>
          <c:xMode val="edge"/>
          <c:yMode val="edge"/>
          <c:x val="0.73542642679459302"/>
          <c:y val="0.34538184289407026"/>
          <c:w val="0.22817680661889567"/>
          <c:h val="0.37387391793417241"/>
        </c:manualLayout>
      </c:layout>
      <c:txPr>
        <a:bodyPr/>
        <a:lstStyle/>
        <a:p>
          <a:pPr>
            <a:defRPr sz="1100" b="1">
              <a:latin typeface="Times New Roman" pitchFamily="18" charset="0"/>
              <a:cs typeface="Times New Roman" pitchFamily="18" charset="0"/>
            </a:defRPr>
          </a:pPr>
          <a:endParaRPr lang="ru-RU"/>
        </a:p>
      </c:txPr>
    </c:legend>
    <c:plotVisOnly val="1"/>
  </c:chart>
  <c:spPr>
    <a:ln>
      <a:solidFill>
        <a:schemeClr val="accent1">
          <a:lumMod val="75000"/>
        </a:schemeClr>
      </a:solidFill>
    </a:ln>
  </c:spPr>
  <c:txPr>
    <a:bodyPr/>
    <a:lstStyle/>
    <a:p>
      <a:pPr>
        <a:defRPr sz="1800"/>
      </a:pPr>
      <a:endParaRPr lang="ru-RU"/>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sz="1600">
                <a:latin typeface="Times New Roman" pitchFamily="18" charset="0"/>
                <a:cs typeface="Times New Roman" pitchFamily="18" charset="0"/>
              </a:defRPr>
            </a:pPr>
            <a:r>
              <a:rPr lang="ru-RU" sz="1400" dirty="0">
                <a:latin typeface="Times New Roman" pitchFamily="18" charset="0"/>
                <a:cs typeface="Times New Roman" pitchFamily="18" charset="0"/>
              </a:rPr>
              <a:t>Виды </a:t>
            </a:r>
            <a:r>
              <a:rPr lang="ru-RU" sz="1400" dirty="0" smtClean="0">
                <a:latin typeface="Times New Roman" pitchFamily="18" charset="0"/>
                <a:cs typeface="Times New Roman" pitchFamily="18" charset="0"/>
              </a:rPr>
              <a:t>травмы </a:t>
            </a:r>
            <a:r>
              <a:rPr lang="ru-RU" sz="1400" dirty="0">
                <a:latin typeface="Times New Roman" pitchFamily="18" charset="0"/>
                <a:cs typeface="Times New Roman" pitchFamily="18" charset="0"/>
              </a:rPr>
              <a:t>за </a:t>
            </a:r>
            <a:r>
              <a:rPr lang="ru-RU" sz="1400" dirty="0" smtClean="0">
                <a:latin typeface="Times New Roman" pitchFamily="18" charset="0"/>
                <a:cs typeface="Times New Roman" pitchFamily="18" charset="0"/>
              </a:rPr>
              <a:t>І кв. 2022г</a:t>
            </a:r>
            <a:endParaRPr lang="ru-RU" sz="1400" dirty="0">
              <a:latin typeface="Times New Roman" pitchFamily="18" charset="0"/>
              <a:cs typeface="Times New Roman" pitchFamily="18" charset="0"/>
            </a:endParaRPr>
          </a:p>
        </c:rich>
      </c:tx>
      <c:layout/>
    </c:title>
    <c:plotArea>
      <c:layout>
        <c:manualLayout>
          <c:layoutTarget val="inner"/>
          <c:xMode val="edge"/>
          <c:yMode val="edge"/>
          <c:x val="7.1619688154645839E-2"/>
          <c:y val="0.23770771501579194"/>
          <c:w val="0.52184684397544168"/>
          <c:h val="0.7579204162500871"/>
        </c:manualLayout>
      </c:layout>
      <c:doughnutChart>
        <c:varyColors val="1"/>
        <c:ser>
          <c:idx val="0"/>
          <c:order val="0"/>
          <c:tx>
            <c:strRef>
              <c:f>Лист1!$B$1</c:f>
              <c:strCache>
                <c:ptCount val="1"/>
                <c:pt idx="0">
                  <c:v>Виды травм за  І кв. 2022 года</c:v>
                </c:pt>
              </c:strCache>
            </c:strRef>
          </c:tx>
          <c:spPr>
            <a:ln>
              <a:solidFill>
                <a:srgbClr val="FFC000"/>
              </a:solidFill>
            </a:ln>
          </c:spPr>
          <c:dLbls>
            <c:dLbl>
              <c:idx val="0"/>
              <c:layout>
                <c:manualLayout>
                  <c:x val="4.0203316048908519E-2"/>
                  <c:y val="-7.854183339617804E-2"/>
                </c:manualLayout>
              </c:layout>
              <c:tx>
                <c:rich>
                  <a:bodyPr/>
                  <a:lstStyle/>
                  <a:p>
                    <a:pPr>
                      <a:defRPr sz="1200" b="1">
                        <a:latin typeface="Times New Roman" pitchFamily="18" charset="0"/>
                        <a:cs typeface="Times New Roman" pitchFamily="18" charset="0"/>
                      </a:defRPr>
                    </a:pPr>
                    <a:r>
                      <a:rPr lang="en-US" sz="1200" dirty="0"/>
                      <a:t>4146</a:t>
                    </a:r>
                  </a:p>
                </c:rich>
              </c:tx>
              <c:spPr>
                <a:noFill/>
                <a:ln>
                  <a:noFill/>
                </a:ln>
                <a:effectLst/>
              </c:spPr>
              <c:showVal val="1"/>
              <c:extLst>
                <c:ext xmlns:c15="http://schemas.microsoft.com/office/drawing/2012/chart" uri="{CE6537A1-D6FC-4f65-9D91-7224C49458BB}">
                  <c15:layout/>
                </c:ext>
              </c:extLst>
            </c:dLbl>
            <c:dLbl>
              <c:idx val="1"/>
              <c:layout>
                <c:manualLayout>
                  <c:x val="-9.4393444721848942E-3"/>
                  <c:y val="-5.9104880879881413E-3"/>
                </c:manualLayout>
              </c:layout>
              <c:spPr>
                <a:noFill/>
                <a:ln>
                  <a:noFill/>
                </a:ln>
                <a:effectLst/>
              </c:spPr>
              <c:txPr>
                <a:bodyPr/>
                <a:lstStyle/>
                <a:p>
                  <a:pPr>
                    <a:defRPr sz="1100" b="1">
                      <a:latin typeface="Times New Roman" pitchFamily="18" charset="0"/>
                      <a:cs typeface="Times New Roman" pitchFamily="18" charset="0"/>
                    </a:defRPr>
                  </a:pPr>
                  <a:endParaRPr lang="ru-RU"/>
                </a:p>
              </c:txPr>
              <c:showVal val="1"/>
              <c:extLst>
                <c:ext xmlns:c15="http://schemas.microsoft.com/office/drawing/2012/chart" uri="{CE6537A1-D6FC-4f65-9D91-7224C49458BB}">
                  <c15:layout/>
                </c:ext>
              </c:extLst>
            </c:dLbl>
            <c:dLbl>
              <c:idx val="2"/>
              <c:layout>
                <c:manualLayout>
                  <c:x val="-2.3466871519108926E-2"/>
                  <c:y val="-3.0930347904092395E-2"/>
                </c:manualLayout>
              </c:layout>
              <c:spPr>
                <a:noFill/>
                <a:ln>
                  <a:noFill/>
                </a:ln>
                <a:effectLst/>
              </c:spPr>
              <c:txPr>
                <a:bodyPr/>
                <a:lstStyle/>
                <a:p>
                  <a:pPr>
                    <a:defRPr sz="1100" b="1">
                      <a:latin typeface="Times New Roman" pitchFamily="18" charset="0"/>
                      <a:cs typeface="Times New Roman" pitchFamily="18" charset="0"/>
                    </a:defRPr>
                  </a:pPr>
                  <a:endParaRPr lang="ru-RU"/>
                </a:p>
              </c:txPr>
              <c:showVal val="1"/>
              <c:extLst>
                <c:ext xmlns:c15="http://schemas.microsoft.com/office/drawing/2012/chart" uri="{CE6537A1-D6FC-4f65-9D91-7224C49458BB}">
                  <c15:layout/>
                </c:ext>
              </c:extLst>
            </c:dLbl>
            <c:dLbl>
              <c:idx val="3"/>
              <c:layout>
                <c:manualLayout>
                  <c:x val="-1.2597913065744801E-2"/>
                  <c:y val="-5.4783916706583412E-2"/>
                </c:manualLayout>
              </c:layout>
              <c:spPr>
                <a:noFill/>
                <a:ln>
                  <a:noFill/>
                </a:ln>
                <a:effectLst/>
              </c:spPr>
              <c:txPr>
                <a:bodyPr/>
                <a:lstStyle/>
                <a:p>
                  <a:pPr>
                    <a:defRPr sz="1100" b="1">
                      <a:latin typeface="Times New Roman" pitchFamily="18" charset="0"/>
                      <a:cs typeface="Times New Roman" pitchFamily="18" charset="0"/>
                    </a:defRPr>
                  </a:pPr>
                  <a:endParaRPr lang="ru-RU"/>
                </a:p>
              </c:txPr>
              <c:showVal val="1"/>
              <c:extLst>
                <c:ext xmlns:c15="http://schemas.microsoft.com/office/drawing/2012/chart" uri="{CE6537A1-D6FC-4f65-9D91-7224C49458BB}">
                  <c15:layout/>
                </c:ext>
              </c:extLst>
            </c:dLbl>
            <c:dLbl>
              <c:idx val="4"/>
              <c:layout>
                <c:manualLayout>
                  <c:x val="1.0557582741181743E-3"/>
                  <c:y val="-0.13710788635051735"/>
                </c:manualLayout>
              </c:layout>
              <c:spPr>
                <a:noFill/>
                <a:ln>
                  <a:noFill/>
                </a:ln>
                <a:effectLst/>
              </c:spPr>
              <c:txPr>
                <a:bodyPr/>
                <a:lstStyle/>
                <a:p>
                  <a:pPr>
                    <a:defRPr sz="1100" b="1">
                      <a:latin typeface="Times New Roman" pitchFamily="18" charset="0"/>
                      <a:cs typeface="Times New Roman" pitchFamily="18" charset="0"/>
                    </a:defRPr>
                  </a:pPr>
                  <a:endParaRPr lang="ru-RU"/>
                </a:p>
              </c:txPr>
              <c:showVal val="1"/>
              <c:extLst>
                <c:ext xmlns:c15="http://schemas.microsoft.com/office/drawing/2012/chart" uri="{CE6537A1-D6FC-4f65-9D91-7224C49458BB}">
                  <c15:layout/>
                </c:ext>
              </c:extLst>
            </c:dLbl>
            <c:spPr>
              <a:noFill/>
              <a:ln>
                <a:noFill/>
              </a:ln>
              <a:effectLst/>
            </c:spPr>
            <c:txPr>
              <a:bodyPr/>
              <a:lstStyle/>
              <a:p>
                <a:pPr>
                  <a:defRPr sz="1000" b="1">
                    <a:latin typeface="Times New Roman" pitchFamily="18" charset="0"/>
                    <a:cs typeface="Times New Roman" pitchFamily="18" charset="0"/>
                  </a:defRPr>
                </a:pPr>
                <a:endParaRPr lang="ru-RU"/>
              </a:p>
            </c:txPr>
            <c:showVal val="1"/>
            <c:showLeaderLines val="1"/>
            <c:extLst>
              <c:ext xmlns:c15="http://schemas.microsoft.com/office/drawing/2012/chart" uri="{CE6537A1-D6FC-4f65-9D91-7224C49458BB}"/>
            </c:extLst>
          </c:dLbls>
          <c:cat>
            <c:strRef>
              <c:f>Лист1!$A$2:$A$6</c:f>
              <c:strCache>
                <c:ptCount val="5"/>
                <c:pt idx="0">
                  <c:v>Бытовые</c:v>
                </c:pt>
                <c:pt idx="1">
                  <c:v>Уличные</c:v>
                </c:pt>
                <c:pt idx="2">
                  <c:v>Школьные</c:v>
                </c:pt>
                <c:pt idx="3">
                  <c:v>Спортивные</c:v>
                </c:pt>
                <c:pt idx="4">
                  <c:v>ДТП</c:v>
                </c:pt>
              </c:strCache>
            </c:strRef>
          </c:cat>
          <c:val>
            <c:numRef>
              <c:f>Лист1!$B$2:$B$6</c:f>
              <c:numCache>
                <c:formatCode>General</c:formatCode>
                <c:ptCount val="5"/>
                <c:pt idx="0">
                  <c:v>4146</c:v>
                </c:pt>
                <c:pt idx="1">
                  <c:v>635</c:v>
                </c:pt>
                <c:pt idx="2">
                  <c:v>466</c:v>
                </c:pt>
                <c:pt idx="3">
                  <c:v>215</c:v>
                </c:pt>
                <c:pt idx="4">
                  <c:v>156</c:v>
                </c:pt>
              </c:numCache>
            </c:numRef>
          </c:val>
        </c:ser>
        <c:firstSliceAng val="0"/>
        <c:holeSize val="50"/>
      </c:doughnutChart>
    </c:plotArea>
    <c:legend>
      <c:legendPos val="r"/>
      <c:layout>
        <c:manualLayout>
          <c:xMode val="edge"/>
          <c:yMode val="edge"/>
          <c:x val="0.63767163393506199"/>
          <c:y val="0.43997108428183984"/>
          <c:w val="0.33790553326499256"/>
          <c:h val="0.33468935763329088"/>
        </c:manualLayout>
      </c:layout>
      <c:txPr>
        <a:bodyPr/>
        <a:lstStyle/>
        <a:p>
          <a:pPr>
            <a:defRPr sz="1100" b="1">
              <a:latin typeface="Times New Roman" pitchFamily="18" charset="0"/>
              <a:cs typeface="Times New Roman" pitchFamily="18" charset="0"/>
            </a:defRPr>
          </a:pPr>
          <a:endParaRPr lang="ru-RU"/>
        </a:p>
      </c:txPr>
    </c:legend>
    <c:plotVisOnly val="1"/>
    <c:dispBlanksAs val="zero"/>
  </c:chart>
  <c:txPr>
    <a:bodyPr/>
    <a:lstStyle/>
    <a:p>
      <a:pPr>
        <a:defRPr sz="1800"/>
      </a:pPr>
      <a:endParaRPr lang="ru-RU"/>
    </a:p>
  </c:txPr>
  <c:externalData r:id="rId1"/>
  <c:userShapes r:id="rId2"/>
</c:chartSpace>
</file>

<file path=ppt/diagrams/_rels/data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s>
</file>

<file path=ppt/diagrams/_rels/data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 Id="rId4" Type="http://schemas.openxmlformats.org/officeDocument/2006/relationships/image" Target="../media/image5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 Id="rId4"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19DABF-CE17-4F6B-B497-0AA307A1B2F5}" type="doc">
      <dgm:prSet loTypeId="urn:microsoft.com/office/officeart/2005/8/layout/cycle2" loCatId="cycle" qsTypeId="urn:microsoft.com/office/officeart/2005/8/quickstyle/simple1" qsCatId="simple" csTypeId="urn:microsoft.com/office/officeart/2005/8/colors/accent2_1" csCatId="accent2" phldr="1"/>
      <dgm:spPr/>
      <dgm:t>
        <a:bodyPr/>
        <a:lstStyle/>
        <a:p>
          <a:endParaRPr lang="ru-RU"/>
        </a:p>
      </dgm:t>
    </dgm:pt>
    <dgm:pt modelId="{E529260A-32F6-43D6-9EB3-7ED2B45CE047}">
      <dgm:prSet phldrT="[Текст]" custT="1"/>
      <dgm:spPr>
        <a:ln>
          <a:solidFill>
            <a:srgbClr val="008080"/>
          </a:solidFill>
        </a:ln>
      </dgm:spPr>
      <dgm:t>
        <a:bodyPr/>
        <a:lstStyle/>
        <a:p>
          <a:pPr>
            <a:lnSpc>
              <a:spcPct val="100000"/>
            </a:lnSpc>
          </a:pPr>
          <a:r>
            <a:rPr lang="kk-KZ" sz="1200" b="1" dirty="0" smtClean="0">
              <a:latin typeface="Times New Roman" pitchFamily="18" charset="0"/>
              <a:cs typeface="Times New Roman" pitchFamily="18" charset="0"/>
            </a:rPr>
            <a:t>Рентген</a:t>
          </a:r>
        </a:p>
        <a:p>
          <a:pPr>
            <a:lnSpc>
              <a:spcPct val="100000"/>
            </a:lnSpc>
          </a:pPr>
          <a:r>
            <a:rPr lang="kk-KZ" sz="1200" b="1" dirty="0" smtClean="0">
              <a:latin typeface="Times New Roman" pitchFamily="18" charset="0"/>
              <a:cs typeface="Times New Roman" pitchFamily="18" charset="0"/>
            </a:rPr>
            <a:t>9605/ 16203/ 16322</a:t>
          </a:r>
        </a:p>
      </dgm:t>
    </dgm:pt>
    <dgm:pt modelId="{CC0E0A87-FF97-42A0-B31D-1B63139FCF76}" type="parTrans" cxnId="{A632BB63-DE3D-4963-8878-C685FAB834FB}">
      <dgm:prSet/>
      <dgm:spPr/>
      <dgm:t>
        <a:bodyPr/>
        <a:lstStyle/>
        <a:p>
          <a:endParaRPr lang="ru-RU"/>
        </a:p>
      </dgm:t>
    </dgm:pt>
    <dgm:pt modelId="{335A6520-95D6-46CD-94DA-84CEEBE575BA}" type="sibTrans" cxnId="{A632BB63-DE3D-4963-8878-C685FAB834FB}">
      <dgm:prSet/>
      <dgm:spPr>
        <a:solidFill>
          <a:srgbClr val="008080"/>
        </a:solidFill>
        <a:ln>
          <a:solidFill>
            <a:schemeClr val="accent6"/>
          </a:solidFill>
        </a:ln>
      </dgm:spPr>
      <dgm:t>
        <a:bodyPr/>
        <a:lstStyle/>
        <a:p>
          <a:endParaRPr lang="ru-RU"/>
        </a:p>
      </dgm:t>
    </dgm:pt>
    <dgm:pt modelId="{BCF4CEC3-57A5-4903-9FF6-9E18BF5E9077}">
      <dgm:prSet phldrT="[Текст]" custT="1"/>
      <dgm:spPr>
        <a:ln>
          <a:solidFill>
            <a:srgbClr val="008080"/>
          </a:solidFill>
        </a:ln>
      </dgm:spPr>
      <dgm:t>
        <a:bodyPr/>
        <a:lstStyle/>
        <a:p>
          <a:r>
            <a:rPr lang="kk-KZ" sz="1300" b="1" dirty="0" smtClean="0">
              <a:latin typeface="Times New Roman" pitchFamily="18" charset="0"/>
              <a:cs typeface="Times New Roman" pitchFamily="18" charset="0"/>
            </a:rPr>
            <a:t>КТ </a:t>
          </a:r>
        </a:p>
        <a:p>
          <a:r>
            <a:rPr lang="kk-KZ" sz="1400" b="1" dirty="0" smtClean="0">
              <a:latin typeface="Times New Roman" pitchFamily="18" charset="0"/>
              <a:cs typeface="Times New Roman" pitchFamily="18" charset="0"/>
            </a:rPr>
            <a:t>306/ 0 /1101</a:t>
          </a:r>
          <a:endParaRPr lang="ru-RU" sz="1300" b="1" dirty="0">
            <a:latin typeface="Times New Roman" pitchFamily="18" charset="0"/>
            <a:cs typeface="Times New Roman" pitchFamily="18" charset="0"/>
          </a:endParaRPr>
        </a:p>
      </dgm:t>
    </dgm:pt>
    <dgm:pt modelId="{CB9ECA08-5899-4B76-A55D-E417C2D5478E}" type="parTrans" cxnId="{0F0E98C2-CE48-4272-869F-3C88BF837893}">
      <dgm:prSet/>
      <dgm:spPr/>
      <dgm:t>
        <a:bodyPr/>
        <a:lstStyle/>
        <a:p>
          <a:endParaRPr lang="ru-RU"/>
        </a:p>
      </dgm:t>
    </dgm:pt>
    <dgm:pt modelId="{03E32104-4E35-45C0-8128-818F0653CC2B}" type="sibTrans" cxnId="{0F0E98C2-CE48-4272-869F-3C88BF837893}">
      <dgm:prSet/>
      <dgm:spPr>
        <a:solidFill>
          <a:srgbClr val="008080"/>
        </a:solidFill>
      </dgm:spPr>
      <dgm:t>
        <a:bodyPr/>
        <a:lstStyle/>
        <a:p>
          <a:endParaRPr lang="ru-RU"/>
        </a:p>
      </dgm:t>
    </dgm:pt>
    <dgm:pt modelId="{66B98284-DC88-4F62-A0A5-595CD4550347}">
      <dgm:prSet phldrT="[Текст]" custT="1"/>
      <dgm:spPr>
        <a:ln>
          <a:solidFill>
            <a:srgbClr val="008080"/>
          </a:solidFill>
        </a:ln>
      </dgm:spPr>
      <dgm:t>
        <a:bodyPr/>
        <a:lstStyle/>
        <a:p>
          <a:r>
            <a:rPr lang="kk-KZ" sz="1400" b="1" dirty="0" smtClean="0">
              <a:latin typeface="Times New Roman" pitchFamily="18" charset="0"/>
              <a:cs typeface="Times New Roman" pitchFamily="18" charset="0"/>
            </a:rPr>
            <a:t>ФГДС</a:t>
          </a:r>
          <a:r>
            <a:rPr lang="kk-KZ" sz="1300" b="1" dirty="0" smtClean="0">
              <a:latin typeface="Times New Roman" pitchFamily="18" charset="0"/>
              <a:cs typeface="Times New Roman" pitchFamily="18" charset="0"/>
            </a:rPr>
            <a:t> 135/158/120</a:t>
          </a:r>
          <a:endParaRPr lang="ru-RU" sz="1300" b="1" dirty="0">
            <a:latin typeface="Times New Roman" pitchFamily="18" charset="0"/>
            <a:cs typeface="Times New Roman" pitchFamily="18" charset="0"/>
          </a:endParaRPr>
        </a:p>
      </dgm:t>
    </dgm:pt>
    <dgm:pt modelId="{1D94AF5A-55E8-49DC-8B55-34FCFEC1F275}" type="parTrans" cxnId="{442E1769-441E-4B44-9723-EC820A374F98}">
      <dgm:prSet/>
      <dgm:spPr/>
      <dgm:t>
        <a:bodyPr/>
        <a:lstStyle/>
        <a:p>
          <a:endParaRPr lang="ru-RU"/>
        </a:p>
      </dgm:t>
    </dgm:pt>
    <dgm:pt modelId="{9AD748FB-C229-4C24-A95A-6119DD14AD7F}" type="sibTrans" cxnId="{442E1769-441E-4B44-9723-EC820A374F98}">
      <dgm:prSet/>
      <dgm:spPr>
        <a:solidFill>
          <a:srgbClr val="008080"/>
        </a:solidFill>
        <a:ln>
          <a:solidFill>
            <a:schemeClr val="accent6"/>
          </a:solidFill>
        </a:ln>
      </dgm:spPr>
      <dgm:t>
        <a:bodyPr/>
        <a:lstStyle/>
        <a:p>
          <a:endParaRPr lang="ru-RU"/>
        </a:p>
      </dgm:t>
    </dgm:pt>
    <dgm:pt modelId="{0D0AF36A-DDE1-4C5E-9BF1-6235C74EB612}">
      <dgm:prSet phldrT="[Текст]" custT="1"/>
      <dgm:spPr>
        <a:ln>
          <a:solidFill>
            <a:srgbClr val="008080"/>
          </a:solidFill>
        </a:ln>
      </dgm:spPr>
      <dgm:t>
        <a:bodyPr/>
        <a:lstStyle/>
        <a:p>
          <a:r>
            <a:rPr lang="kk-KZ" sz="1300" b="1" dirty="0" smtClean="0">
              <a:latin typeface="Times New Roman" pitchFamily="18" charset="0"/>
              <a:cs typeface="Times New Roman" pitchFamily="18" charset="0"/>
            </a:rPr>
            <a:t>ВЭЭГ</a:t>
          </a:r>
        </a:p>
        <a:p>
          <a:r>
            <a:rPr lang="kk-KZ" sz="1300" b="1" dirty="0" smtClean="0">
              <a:latin typeface="Times New Roman" pitchFamily="18" charset="0"/>
              <a:cs typeface="Times New Roman" pitchFamily="18" charset="0"/>
            </a:rPr>
            <a:t>276/177/141</a:t>
          </a:r>
        </a:p>
      </dgm:t>
    </dgm:pt>
    <dgm:pt modelId="{CBFD0857-F06A-4F6F-8690-E1B82F5FD066}" type="parTrans" cxnId="{34855157-FE16-4898-9568-2143A8A095A5}">
      <dgm:prSet/>
      <dgm:spPr/>
      <dgm:t>
        <a:bodyPr/>
        <a:lstStyle/>
        <a:p>
          <a:endParaRPr lang="ru-RU"/>
        </a:p>
      </dgm:t>
    </dgm:pt>
    <dgm:pt modelId="{1E8BF8E0-979E-4635-891F-66C33B087C7F}" type="sibTrans" cxnId="{34855157-FE16-4898-9568-2143A8A095A5}">
      <dgm:prSet/>
      <dgm:spPr>
        <a:solidFill>
          <a:srgbClr val="008080"/>
        </a:solidFill>
      </dgm:spPr>
      <dgm:t>
        <a:bodyPr/>
        <a:lstStyle/>
        <a:p>
          <a:endParaRPr lang="ru-RU"/>
        </a:p>
      </dgm:t>
    </dgm:pt>
    <dgm:pt modelId="{D76C290E-397A-4BC2-B975-5777351DEFE1}">
      <dgm:prSet custT="1"/>
      <dgm:spPr>
        <a:ln>
          <a:solidFill>
            <a:srgbClr val="008080"/>
          </a:solidFill>
        </a:ln>
      </dgm:spPr>
      <dgm:t>
        <a:bodyPr/>
        <a:lstStyle/>
        <a:p>
          <a:r>
            <a:rPr lang="kk-KZ" sz="1300" b="1" dirty="0" smtClean="0">
              <a:latin typeface="Times New Roman" pitchFamily="18" charset="0"/>
              <a:cs typeface="Times New Roman" pitchFamily="18" charset="0"/>
            </a:rPr>
            <a:t>УЗИ </a:t>
          </a:r>
        </a:p>
        <a:p>
          <a:r>
            <a:rPr lang="kk-KZ" sz="1300" b="1" dirty="0" smtClean="0">
              <a:latin typeface="Times New Roman" pitchFamily="18" charset="0"/>
              <a:cs typeface="Times New Roman" pitchFamily="18" charset="0"/>
            </a:rPr>
            <a:t>1870/2732/2249</a:t>
          </a:r>
          <a:endParaRPr lang="ru-RU" sz="1300" b="1" dirty="0">
            <a:latin typeface="Times New Roman" pitchFamily="18" charset="0"/>
            <a:cs typeface="Times New Roman" pitchFamily="18" charset="0"/>
          </a:endParaRPr>
        </a:p>
      </dgm:t>
    </dgm:pt>
    <dgm:pt modelId="{16C941AD-8F56-4BCD-882D-8453625F2293}" type="parTrans" cxnId="{B419E596-DB4C-4C30-A60D-B4C7C708A176}">
      <dgm:prSet/>
      <dgm:spPr/>
      <dgm:t>
        <a:bodyPr/>
        <a:lstStyle/>
        <a:p>
          <a:endParaRPr lang="ru-RU"/>
        </a:p>
      </dgm:t>
    </dgm:pt>
    <dgm:pt modelId="{1E4A1AE3-AA4B-4C1B-906F-6153192CD36F}" type="sibTrans" cxnId="{B419E596-DB4C-4C30-A60D-B4C7C708A176}">
      <dgm:prSet/>
      <dgm:spPr>
        <a:solidFill>
          <a:srgbClr val="008080"/>
        </a:solidFill>
      </dgm:spPr>
      <dgm:t>
        <a:bodyPr/>
        <a:lstStyle/>
        <a:p>
          <a:endParaRPr lang="ru-RU"/>
        </a:p>
      </dgm:t>
    </dgm:pt>
    <dgm:pt modelId="{ACB3D7E0-2190-4A27-B460-AD03C0C78008}">
      <dgm:prSet custT="1"/>
      <dgm:spPr>
        <a:ln>
          <a:solidFill>
            <a:srgbClr val="008080"/>
          </a:solidFill>
        </a:ln>
      </dgm:spPr>
      <dgm:t>
        <a:bodyPr/>
        <a:lstStyle/>
        <a:p>
          <a:r>
            <a:rPr lang="kk-KZ" sz="1600" b="1" dirty="0" smtClean="0">
              <a:latin typeface="Times New Roman" pitchFamily="18" charset="0"/>
              <a:cs typeface="Times New Roman" pitchFamily="18" charset="0"/>
            </a:rPr>
            <a:t>МРТ</a:t>
          </a:r>
          <a:r>
            <a:rPr lang="kk-KZ" sz="1400" b="1" dirty="0" smtClean="0">
              <a:latin typeface="Times New Roman" pitchFamily="18" charset="0"/>
              <a:cs typeface="Times New Roman" pitchFamily="18" charset="0"/>
            </a:rPr>
            <a:t> 0/177/141</a:t>
          </a:r>
        </a:p>
      </dgm:t>
    </dgm:pt>
    <dgm:pt modelId="{56D15C7B-DDC3-46CE-B959-D383445A51E3}" type="parTrans" cxnId="{AFE4CB54-D7FB-4573-89E9-4268155B5C1D}">
      <dgm:prSet/>
      <dgm:spPr/>
      <dgm:t>
        <a:bodyPr/>
        <a:lstStyle/>
        <a:p>
          <a:endParaRPr lang="ru-RU"/>
        </a:p>
      </dgm:t>
    </dgm:pt>
    <dgm:pt modelId="{059E83FC-D0DA-4A39-9CE8-ADD1E13B421E}" type="sibTrans" cxnId="{AFE4CB54-D7FB-4573-89E9-4268155B5C1D}">
      <dgm:prSet/>
      <dgm:spPr>
        <a:solidFill>
          <a:srgbClr val="008080"/>
        </a:solidFill>
        <a:ln>
          <a:solidFill>
            <a:srgbClr val="006699"/>
          </a:solidFill>
        </a:ln>
      </dgm:spPr>
      <dgm:t>
        <a:bodyPr/>
        <a:lstStyle/>
        <a:p>
          <a:endParaRPr lang="ru-RU"/>
        </a:p>
      </dgm:t>
    </dgm:pt>
    <dgm:pt modelId="{BA004126-374F-43EF-95B0-C4C852A1A277}" type="pres">
      <dgm:prSet presAssocID="{5119DABF-CE17-4F6B-B497-0AA307A1B2F5}" presName="cycle" presStyleCnt="0">
        <dgm:presLayoutVars>
          <dgm:dir/>
          <dgm:resizeHandles val="exact"/>
        </dgm:presLayoutVars>
      </dgm:prSet>
      <dgm:spPr/>
      <dgm:t>
        <a:bodyPr/>
        <a:lstStyle/>
        <a:p>
          <a:endParaRPr lang="ru-RU"/>
        </a:p>
      </dgm:t>
    </dgm:pt>
    <dgm:pt modelId="{3633B593-362A-43B3-828C-78706A419772}" type="pres">
      <dgm:prSet presAssocID="{E529260A-32F6-43D6-9EB3-7ED2B45CE047}" presName="node" presStyleLbl="node1" presStyleIdx="0" presStyleCnt="6" custScaleX="161164">
        <dgm:presLayoutVars>
          <dgm:bulletEnabled val="1"/>
        </dgm:presLayoutVars>
      </dgm:prSet>
      <dgm:spPr/>
      <dgm:t>
        <a:bodyPr/>
        <a:lstStyle/>
        <a:p>
          <a:endParaRPr lang="ru-RU"/>
        </a:p>
      </dgm:t>
    </dgm:pt>
    <dgm:pt modelId="{C4FAAD9B-FD93-444D-89C8-E07993649AD0}" type="pres">
      <dgm:prSet presAssocID="{335A6520-95D6-46CD-94DA-84CEEBE575BA}" presName="sibTrans" presStyleLbl="sibTrans2D1" presStyleIdx="0" presStyleCnt="6"/>
      <dgm:spPr/>
      <dgm:t>
        <a:bodyPr/>
        <a:lstStyle/>
        <a:p>
          <a:endParaRPr lang="ru-RU"/>
        </a:p>
      </dgm:t>
    </dgm:pt>
    <dgm:pt modelId="{AA61E4C2-A465-438C-8418-340A575CC2C6}" type="pres">
      <dgm:prSet presAssocID="{335A6520-95D6-46CD-94DA-84CEEBE575BA}" presName="connectorText" presStyleLbl="sibTrans2D1" presStyleIdx="0" presStyleCnt="6"/>
      <dgm:spPr/>
      <dgm:t>
        <a:bodyPr/>
        <a:lstStyle/>
        <a:p>
          <a:endParaRPr lang="ru-RU"/>
        </a:p>
      </dgm:t>
    </dgm:pt>
    <dgm:pt modelId="{63E7A8D1-A619-4F2A-A251-C842C8D1507D}" type="pres">
      <dgm:prSet presAssocID="{BCF4CEC3-57A5-4903-9FF6-9E18BF5E9077}" presName="node" presStyleLbl="node1" presStyleIdx="1" presStyleCnt="6" custScaleX="123614" custScaleY="106037">
        <dgm:presLayoutVars>
          <dgm:bulletEnabled val="1"/>
        </dgm:presLayoutVars>
      </dgm:prSet>
      <dgm:spPr/>
      <dgm:t>
        <a:bodyPr/>
        <a:lstStyle/>
        <a:p>
          <a:endParaRPr lang="ru-RU"/>
        </a:p>
      </dgm:t>
    </dgm:pt>
    <dgm:pt modelId="{E8667DB7-8966-4945-B37B-6748EBEA9C16}" type="pres">
      <dgm:prSet presAssocID="{03E32104-4E35-45C0-8128-818F0653CC2B}" presName="sibTrans" presStyleLbl="sibTrans2D1" presStyleIdx="1" presStyleCnt="6"/>
      <dgm:spPr/>
      <dgm:t>
        <a:bodyPr/>
        <a:lstStyle/>
        <a:p>
          <a:endParaRPr lang="ru-RU"/>
        </a:p>
      </dgm:t>
    </dgm:pt>
    <dgm:pt modelId="{80D5BBE4-AC08-4C7C-AB36-4182D612E166}" type="pres">
      <dgm:prSet presAssocID="{03E32104-4E35-45C0-8128-818F0653CC2B}" presName="connectorText" presStyleLbl="sibTrans2D1" presStyleIdx="1" presStyleCnt="6"/>
      <dgm:spPr/>
      <dgm:t>
        <a:bodyPr/>
        <a:lstStyle/>
        <a:p>
          <a:endParaRPr lang="ru-RU"/>
        </a:p>
      </dgm:t>
    </dgm:pt>
    <dgm:pt modelId="{96513872-F89D-4AB9-8673-71E41BA1BED1}" type="pres">
      <dgm:prSet presAssocID="{D76C290E-397A-4BC2-B975-5777351DEFE1}" presName="node" presStyleLbl="node1" presStyleIdx="2" presStyleCnt="6" custScaleX="144135" custScaleY="106285" custRadScaleRad="97599" custRadScaleInc="-2979">
        <dgm:presLayoutVars>
          <dgm:bulletEnabled val="1"/>
        </dgm:presLayoutVars>
      </dgm:prSet>
      <dgm:spPr/>
      <dgm:t>
        <a:bodyPr/>
        <a:lstStyle/>
        <a:p>
          <a:endParaRPr lang="ru-RU"/>
        </a:p>
      </dgm:t>
    </dgm:pt>
    <dgm:pt modelId="{B5D22FCF-9E9F-4240-A00A-AB0BCC6495F0}" type="pres">
      <dgm:prSet presAssocID="{1E4A1AE3-AA4B-4C1B-906F-6153192CD36F}" presName="sibTrans" presStyleLbl="sibTrans2D1" presStyleIdx="2" presStyleCnt="6"/>
      <dgm:spPr/>
      <dgm:t>
        <a:bodyPr/>
        <a:lstStyle/>
        <a:p>
          <a:endParaRPr lang="ru-RU"/>
        </a:p>
      </dgm:t>
    </dgm:pt>
    <dgm:pt modelId="{7E10AE24-CBA8-4AC2-A952-BDA9D4767E0A}" type="pres">
      <dgm:prSet presAssocID="{1E4A1AE3-AA4B-4C1B-906F-6153192CD36F}" presName="connectorText" presStyleLbl="sibTrans2D1" presStyleIdx="2" presStyleCnt="6"/>
      <dgm:spPr/>
      <dgm:t>
        <a:bodyPr/>
        <a:lstStyle/>
        <a:p>
          <a:endParaRPr lang="ru-RU"/>
        </a:p>
      </dgm:t>
    </dgm:pt>
    <dgm:pt modelId="{1BC89F62-BE8F-4030-92EC-B59AD91E57B6}" type="pres">
      <dgm:prSet presAssocID="{66B98284-DC88-4F62-A0A5-595CD4550347}" presName="node" presStyleLbl="node1" presStyleIdx="3" presStyleCnt="6" custScaleX="121699" custRadScaleRad="98552" custRadScaleInc="915">
        <dgm:presLayoutVars>
          <dgm:bulletEnabled val="1"/>
        </dgm:presLayoutVars>
      </dgm:prSet>
      <dgm:spPr/>
      <dgm:t>
        <a:bodyPr/>
        <a:lstStyle/>
        <a:p>
          <a:endParaRPr lang="ru-RU"/>
        </a:p>
      </dgm:t>
    </dgm:pt>
    <dgm:pt modelId="{96185CAB-3529-490C-ABFB-25498AD039F2}" type="pres">
      <dgm:prSet presAssocID="{9AD748FB-C229-4C24-A95A-6119DD14AD7F}" presName="sibTrans" presStyleLbl="sibTrans2D1" presStyleIdx="3" presStyleCnt="6"/>
      <dgm:spPr/>
      <dgm:t>
        <a:bodyPr/>
        <a:lstStyle/>
        <a:p>
          <a:endParaRPr lang="ru-RU"/>
        </a:p>
      </dgm:t>
    </dgm:pt>
    <dgm:pt modelId="{297DAB61-3A9C-49B2-A1D7-C4A63AE31744}" type="pres">
      <dgm:prSet presAssocID="{9AD748FB-C229-4C24-A95A-6119DD14AD7F}" presName="connectorText" presStyleLbl="sibTrans2D1" presStyleIdx="3" presStyleCnt="6"/>
      <dgm:spPr/>
      <dgm:t>
        <a:bodyPr/>
        <a:lstStyle/>
        <a:p>
          <a:endParaRPr lang="ru-RU"/>
        </a:p>
      </dgm:t>
    </dgm:pt>
    <dgm:pt modelId="{D1B17BBF-294D-4B58-9D94-BF09139A28D0}" type="pres">
      <dgm:prSet presAssocID="{0D0AF36A-DDE1-4C5E-9BF1-6235C74EB612}" presName="node" presStyleLbl="node1" presStyleIdx="4" presStyleCnt="6" custScaleX="135100" custScaleY="107157" custRadScaleRad="101247" custRadScaleInc="141">
        <dgm:presLayoutVars>
          <dgm:bulletEnabled val="1"/>
        </dgm:presLayoutVars>
      </dgm:prSet>
      <dgm:spPr/>
      <dgm:t>
        <a:bodyPr/>
        <a:lstStyle/>
        <a:p>
          <a:endParaRPr lang="ru-RU"/>
        </a:p>
      </dgm:t>
    </dgm:pt>
    <dgm:pt modelId="{992D421D-5F63-4F4F-BE3C-5756770D8F15}" type="pres">
      <dgm:prSet presAssocID="{1E8BF8E0-979E-4635-891F-66C33B087C7F}" presName="sibTrans" presStyleLbl="sibTrans2D1" presStyleIdx="4" presStyleCnt="6"/>
      <dgm:spPr/>
      <dgm:t>
        <a:bodyPr/>
        <a:lstStyle/>
        <a:p>
          <a:endParaRPr lang="ru-RU"/>
        </a:p>
      </dgm:t>
    </dgm:pt>
    <dgm:pt modelId="{06D90EDF-F423-4F11-9BFA-0E115573325C}" type="pres">
      <dgm:prSet presAssocID="{1E8BF8E0-979E-4635-891F-66C33B087C7F}" presName="connectorText" presStyleLbl="sibTrans2D1" presStyleIdx="4" presStyleCnt="6"/>
      <dgm:spPr/>
      <dgm:t>
        <a:bodyPr/>
        <a:lstStyle/>
        <a:p>
          <a:endParaRPr lang="ru-RU"/>
        </a:p>
      </dgm:t>
    </dgm:pt>
    <dgm:pt modelId="{5E64063C-6511-41BC-A539-7331978F5D5C}" type="pres">
      <dgm:prSet presAssocID="{ACB3D7E0-2190-4A27-B460-AD03C0C78008}" presName="node" presStyleLbl="node1" presStyleIdx="5" presStyleCnt="6" custScaleX="117984" custScaleY="106358" custRadScaleRad="97599" custRadScaleInc="-2979">
        <dgm:presLayoutVars>
          <dgm:bulletEnabled val="1"/>
        </dgm:presLayoutVars>
      </dgm:prSet>
      <dgm:spPr/>
      <dgm:t>
        <a:bodyPr/>
        <a:lstStyle/>
        <a:p>
          <a:endParaRPr lang="ru-RU"/>
        </a:p>
      </dgm:t>
    </dgm:pt>
    <dgm:pt modelId="{E36F236A-FF8D-493A-942F-FAF87CC4CBA9}" type="pres">
      <dgm:prSet presAssocID="{059E83FC-D0DA-4A39-9CE8-ADD1E13B421E}" presName="sibTrans" presStyleLbl="sibTrans2D1" presStyleIdx="5" presStyleCnt="6"/>
      <dgm:spPr/>
      <dgm:t>
        <a:bodyPr/>
        <a:lstStyle/>
        <a:p>
          <a:endParaRPr lang="ru-RU"/>
        </a:p>
      </dgm:t>
    </dgm:pt>
    <dgm:pt modelId="{D5DF8157-F005-4A01-B3CF-DCE0CB6A5C22}" type="pres">
      <dgm:prSet presAssocID="{059E83FC-D0DA-4A39-9CE8-ADD1E13B421E}" presName="connectorText" presStyleLbl="sibTrans2D1" presStyleIdx="5" presStyleCnt="6"/>
      <dgm:spPr/>
      <dgm:t>
        <a:bodyPr/>
        <a:lstStyle/>
        <a:p>
          <a:endParaRPr lang="ru-RU"/>
        </a:p>
      </dgm:t>
    </dgm:pt>
  </dgm:ptLst>
  <dgm:cxnLst>
    <dgm:cxn modelId="{44736C58-4FFC-4821-BFAB-79C4F3DDA507}" type="presOf" srcId="{66B98284-DC88-4F62-A0A5-595CD4550347}" destId="{1BC89F62-BE8F-4030-92EC-B59AD91E57B6}" srcOrd="0" destOrd="0" presId="urn:microsoft.com/office/officeart/2005/8/layout/cycle2"/>
    <dgm:cxn modelId="{F08DC364-2FD9-4EEC-84B5-30DD3B64C3F7}" type="presOf" srcId="{059E83FC-D0DA-4A39-9CE8-ADD1E13B421E}" destId="{D5DF8157-F005-4A01-B3CF-DCE0CB6A5C22}" srcOrd="1" destOrd="0" presId="urn:microsoft.com/office/officeart/2005/8/layout/cycle2"/>
    <dgm:cxn modelId="{2839285A-96C9-4F03-BF62-690C05097E39}" type="presOf" srcId="{1E8BF8E0-979E-4635-891F-66C33B087C7F}" destId="{06D90EDF-F423-4F11-9BFA-0E115573325C}" srcOrd="1" destOrd="0" presId="urn:microsoft.com/office/officeart/2005/8/layout/cycle2"/>
    <dgm:cxn modelId="{E8FD2F90-DBA2-4269-AFAB-161D52333EEF}" type="presOf" srcId="{0D0AF36A-DDE1-4C5E-9BF1-6235C74EB612}" destId="{D1B17BBF-294D-4B58-9D94-BF09139A28D0}" srcOrd="0" destOrd="0" presId="urn:microsoft.com/office/officeart/2005/8/layout/cycle2"/>
    <dgm:cxn modelId="{6FB8BED2-7806-4A7B-8B8F-F613477C873D}" type="presOf" srcId="{335A6520-95D6-46CD-94DA-84CEEBE575BA}" destId="{C4FAAD9B-FD93-444D-89C8-E07993649AD0}" srcOrd="0" destOrd="0" presId="urn:microsoft.com/office/officeart/2005/8/layout/cycle2"/>
    <dgm:cxn modelId="{2CA2D8D9-243E-43A4-8A41-861667BD09E0}" type="presOf" srcId="{03E32104-4E35-45C0-8128-818F0653CC2B}" destId="{E8667DB7-8966-4945-B37B-6748EBEA9C16}" srcOrd="0" destOrd="0" presId="urn:microsoft.com/office/officeart/2005/8/layout/cycle2"/>
    <dgm:cxn modelId="{24D5D019-EF53-4FE7-A2AF-F0F38BA4725C}" type="presOf" srcId="{1E4A1AE3-AA4B-4C1B-906F-6153192CD36F}" destId="{7E10AE24-CBA8-4AC2-A952-BDA9D4767E0A}" srcOrd="1" destOrd="0" presId="urn:microsoft.com/office/officeart/2005/8/layout/cycle2"/>
    <dgm:cxn modelId="{C63ADAA4-166D-417E-9783-C8F852474829}" type="presOf" srcId="{9AD748FB-C229-4C24-A95A-6119DD14AD7F}" destId="{96185CAB-3529-490C-ABFB-25498AD039F2}" srcOrd="0" destOrd="0" presId="urn:microsoft.com/office/officeart/2005/8/layout/cycle2"/>
    <dgm:cxn modelId="{D2C00B8C-2DC9-41E0-A220-2315045AA4C0}" type="presOf" srcId="{1E8BF8E0-979E-4635-891F-66C33B087C7F}" destId="{992D421D-5F63-4F4F-BE3C-5756770D8F15}" srcOrd="0" destOrd="0" presId="urn:microsoft.com/office/officeart/2005/8/layout/cycle2"/>
    <dgm:cxn modelId="{64E3640B-43FA-435E-B5E3-37A32FE77683}" type="presOf" srcId="{D76C290E-397A-4BC2-B975-5777351DEFE1}" destId="{96513872-F89D-4AB9-8673-71E41BA1BED1}" srcOrd="0" destOrd="0" presId="urn:microsoft.com/office/officeart/2005/8/layout/cycle2"/>
    <dgm:cxn modelId="{6BD8C68E-8434-4EBD-9F62-0BA31943EE9E}" type="presOf" srcId="{ACB3D7E0-2190-4A27-B460-AD03C0C78008}" destId="{5E64063C-6511-41BC-A539-7331978F5D5C}" srcOrd="0" destOrd="0" presId="urn:microsoft.com/office/officeart/2005/8/layout/cycle2"/>
    <dgm:cxn modelId="{05AE99AC-9285-4B51-8D3D-FED6F9CEC24E}" type="presOf" srcId="{1E4A1AE3-AA4B-4C1B-906F-6153192CD36F}" destId="{B5D22FCF-9E9F-4240-A00A-AB0BCC6495F0}" srcOrd="0" destOrd="0" presId="urn:microsoft.com/office/officeart/2005/8/layout/cycle2"/>
    <dgm:cxn modelId="{B419E596-DB4C-4C30-A60D-B4C7C708A176}" srcId="{5119DABF-CE17-4F6B-B497-0AA307A1B2F5}" destId="{D76C290E-397A-4BC2-B975-5777351DEFE1}" srcOrd="2" destOrd="0" parTransId="{16C941AD-8F56-4BCD-882D-8453625F2293}" sibTransId="{1E4A1AE3-AA4B-4C1B-906F-6153192CD36F}"/>
    <dgm:cxn modelId="{34855157-FE16-4898-9568-2143A8A095A5}" srcId="{5119DABF-CE17-4F6B-B497-0AA307A1B2F5}" destId="{0D0AF36A-DDE1-4C5E-9BF1-6235C74EB612}" srcOrd="4" destOrd="0" parTransId="{CBFD0857-F06A-4F6F-8690-E1B82F5FD066}" sibTransId="{1E8BF8E0-979E-4635-891F-66C33B087C7F}"/>
    <dgm:cxn modelId="{8A428BEF-9AD9-4583-9077-70633B8946E5}" type="presOf" srcId="{335A6520-95D6-46CD-94DA-84CEEBE575BA}" destId="{AA61E4C2-A465-438C-8418-340A575CC2C6}" srcOrd="1" destOrd="0" presId="urn:microsoft.com/office/officeart/2005/8/layout/cycle2"/>
    <dgm:cxn modelId="{A632BB63-DE3D-4963-8878-C685FAB834FB}" srcId="{5119DABF-CE17-4F6B-B497-0AA307A1B2F5}" destId="{E529260A-32F6-43D6-9EB3-7ED2B45CE047}" srcOrd="0" destOrd="0" parTransId="{CC0E0A87-FF97-42A0-B31D-1B63139FCF76}" sibTransId="{335A6520-95D6-46CD-94DA-84CEEBE575BA}"/>
    <dgm:cxn modelId="{AD1ACBE4-2ED4-4D6B-8452-FE2282395FE7}" type="presOf" srcId="{BCF4CEC3-57A5-4903-9FF6-9E18BF5E9077}" destId="{63E7A8D1-A619-4F2A-A251-C842C8D1507D}" srcOrd="0" destOrd="0" presId="urn:microsoft.com/office/officeart/2005/8/layout/cycle2"/>
    <dgm:cxn modelId="{0F0E98C2-CE48-4272-869F-3C88BF837893}" srcId="{5119DABF-CE17-4F6B-B497-0AA307A1B2F5}" destId="{BCF4CEC3-57A5-4903-9FF6-9E18BF5E9077}" srcOrd="1" destOrd="0" parTransId="{CB9ECA08-5899-4B76-A55D-E417C2D5478E}" sibTransId="{03E32104-4E35-45C0-8128-818F0653CC2B}"/>
    <dgm:cxn modelId="{B09FAFEB-BF72-4242-BD76-745C04B85A3E}" type="presOf" srcId="{5119DABF-CE17-4F6B-B497-0AA307A1B2F5}" destId="{BA004126-374F-43EF-95B0-C4C852A1A277}" srcOrd="0" destOrd="0" presId="urn:microsoft.com/office/officeart/2005/8/layout/cycle2"/>
    <dgm:cxn modelId="{547E4123-EA12-4893-80FE-8760D7B06F36}" type="presOf" srcId="{03E32104-4E35-45C0-8128-818F0653CC2B}" destId="{80D5BBE4-AC08-4C7C-AB36-4182D612E166}" srcOrd="1" destOrd="0" presId="urn:microsoft.com/office/officeart/2005/8/layout/cycle2"/>
    <dgm:cxn modelId="{53182248-216A-4658-9A38-3DE6AE25C259}" type="presOf" srcId="{9AD748FB-C229-4C24-A95A-6119DD14AD7F}" destId="{297DAB61-3A9C-49B2-A1D7-C4A63AE31744}" srcOrd="1" destOrd="0" presId="urn:microsoft.com/office/officeart/2005/8/layout/cycle2"/>
    <dgm:cxn modelId="{442E1769-441E-4B44-9723-EC820A374F98}" srcId="{5119DABF-CE17-4F6B-B497-0AA307A1B2F5}" destId="{66B98284-DC88-4F62-A0A5-595CD4550347}" srcOrd="3" destOrd="0" parTransId="{1D94AF5A-55E8-49DC-8B55-34FCFEC1F275}" sibTransId="{9AD748FB-C229-4C24-A95A-6119DD14AD7F}"/>
    <dgm:cxn modelId="{AFE4CB54-D7FB-4573-89E9-4268155B5C1D}" srcId="{5119DABF-CE17-4F6B-B497-0AA307A1B2F5}" destId="{ACB3D7E0-2190-4A27-B460-AD03C0C78008}" srcOrd="5" destOrd="0" parTransId="{56D15C7B-DDC3-46CE-B959-D383445A51E3}" sibTransId="{059E83FC-D0DA-4A39-9CE8-ADD1E13B421E}"/>
    <dgm:cxn modelId="{9F15E90F-E8C4-433B-B334-0C4A640764DA}" type="presOf" srcId="{059E83FC-D0DA-4A39-9CE8-ADD1E13B421E}" destId="{E36F236A-FF8D-493A-942F-FAF87CC4CBA9}" srcOrd="0" destOrd="0" presId="urn:microsoft.com/office/officeart/2005/8/layout/cycle2"/>
    <dgm:cxn modelId="{7206B7D7-9F96-4192-937D-6DD8B7D4F964}" type="presOf" srcId="{E529260A-32F6-43D6-9EB3-7ED2B45CE047}" destId="{3633B593-362A-43B3-828C-78706A419772}" srcOrd="0" destOrd="0" presId="urn:microsoft.com/office/officeart/2005/8/layout/cycle2"/>
    <dgm:cxn modelId="{1C1A8DC7-5101-467A-810E-30601CC3773E}" type="presParOf" srcId="{BA004126-374F-43EF-95B0-C4C852A1A277}" destId="{3633B593-362A-43B3-828C-78706A419772}" srcOrd="0" destOrd="0" presId="urn:microsoft.com/office/officeart/2005/8/layout/cycle2"/>
    <dgm:cxn modelId="{A1835305-2E10-455B-AEE9-DAE0D4E1693E}" type="presParOf" srcId="{BA004126-374F-43EF-95B0-C4C852A1A277}" destId="{C4FAAD9B-FD93-444D-89C8-E07993649AD0}" srcOrd="1" destOrd="0" presId="urn:microsoft.com/office/officeart/2005/8/layout/cycle2"/>
    <dgm:cxn modelId="{C3B0719C-D6F8-4628-A04B-6DC5D65AC7E5}" type="presParOf" srcId="{C4FAAD9B-FD93-444D-89C8-E07993649AD0}" destId="{AA61E4C2-A465-438C-8418-340A575CC2C6}" srcOrd="0" destOrd="0" presId="urn:microsoft.com/office/officeart/2005/8/layout/cycle2"/>
    <dgm:cxn modelId="{5BC8021A-D4AC-461C-9D13-6C3D1C4761A8}" type="presParOf" srcId="{BA004126-374F-43EF-95B0-C4C852A1A277}" destId="{63E7A8D1-A619-4F2A-A251-C842C8D1507D}" srcOrd="2" destOrd="0" presId="urn:microsoft.com/office/officeart/2005/8/layout/cycle2"/>
    <dgm:cxn modelId="{E0FE354D-568E-4E51-8266-1D06A69B08D9}" type="presParOf" srcId="{BA004126-374F-43EF-95B0-C4C852A1A277}" destId="{E8667DB7-8966-4945-B37B-6748EBEA9C16}" srcOrd="3" destOrd="0" presId="urn:microsoft.com/office/officeart/2005/8/layout/cycle2"/>
    <dgm:cxn modelId="{530FF4A4-0ACE-4C9C-B487-66F5795904B4}" type="presParOf" srcId="{E8667DB7-8966-4945-B37B-6748EBEA9C16}" destId="{80D5BBE4-AC08-4C7C-AB36-4182D612E166}" srcOrd="0" destOrd="0" presId="urn:microsoft.com/office/officeart/2005/8/layout/cycle2"/>
    <dgm:cxn modelId="{41B34D37-09B0-492C-A378-B985B5C5FAB9}" type="presParOf" srcId="{BA004126-374F-43EF-95B0-C4C852A1A277}" destId="{96513872-F89D-4AB9-8673-71E41BA1BED1}" srcOrd="4" destOrd="0" presId="urn:microsoft.com/office/officeart/2005/8/layout/cycle2"/>
    <dgm:cxn modelId="{03261BC1-2696-41ED-B0F1-C4F7D1AE2493}" type="presParOf" srcId="{BA004126-374F-43EF-95B0-C4C852A1A277}" destId="{B5D22FCF-9E9F-4240-A00A-AB0BCC6495F0}" srcOrd="5" destOrd="0" presId="urn:microsoft.com/office/officeart/2005/8/layout/cycle2"/>
    <dgm:cxn modelId="{C1786C2D-BA70-42DD-8DB0-1CD3D8E6B1E0}" type="presParOf" srcId="{B5D22FCF-9E9F-4240-A00A-AB0BCC6495F0}" destId="{7E10AE24-CBA8-4AC2-A952-BDA9D4767E0A}" srcOrd="0" destOrd="0" presId="urn:microsoft.com/office/officeart/2005/8/layout/cycle2"/>
    <dgm:cxn modelId="{097D3174-FEEC-473B-AAAD-43B4193074A2}" type="presParOf" srcId="{BA004126-374F-43EF-95B0-C4C852A1A277}" destId="{1BC89F62-BE8F-4030-92EC-B59AD91E57B6}" srcOrd="6" destOrd="0" presId="urn:microsoft.com/office/officeart/2005/8/layout/cycle2"/>
    <dgm:cxn modelId="{E6A9CBCD-9D90-4C0D-AA0F-31B3B72A3703}" type="presParOf" srcId="{BA004126-374F-43EF-95B0-C4C852A1A277}" destId="{96185CAB-3529-490C-ABFB-25498AD039F2}" srcOrd="7" destOrd="0" presId="urn:microsoft.com/office/officeart/2005/8/layout/cycle2"/>
    <dgm:cxn modelId="{AD773BC3-3A59-4D89-8D0B-DC08647F80F2}" type="presParOf" srcId="{96185CAB-3529-490C-ABFB-25498AD039F2}" destId="{297DAB61-3A9C-49B2-A1D7-C4A63AE31744}" srcOrd="0" destOrd="0" presId="urn:microsoft.com/office/officeart/2005/8/layout/cycle2"/>
    <dgm:cxn modelId="{01A1CEE7-98C7-4909-9D66-A27B7DAA1869}" type="presParOf" srcId="{BA004126-374F-43EF-95B0-C4C852A1A277}" destId="{D1B17BBF-294D-4B58-9D94-BF09139A28D0}" srcOrd="8" destOrd="0" presId="urn:microsoft.com/office/officeart/2005/8/layout/cycle2"/>
    <dgm:cxn modelId="{9A93E7AA-13DD-481B-867C-58E6BA106E79}" type="presParOf" srcId="{BA004126-374F-43EF-95B0-C4C852A1A277}" destId="{992D421D-5F63-4F4F-BE3C-5756770D8F15}" srcOrd="9" destOrd="0" presId="urn:microsoft.com/office/officeart/2005/8/layout/cycle2"/>
    <dgm:cxn modelId="{EC7FB759-970D-498E-A4F9-3B7D3C50D2A2}" type="presParOf" srcId="{992D421D-5F63-4F4F-BE3C-5756770D8F15}" destId="{06D90EDF-F423-4F11-9BFA-0E115573325C}" srcOrd="0" destOrd="0" presId="urn:microsoft.com/office/officeart/2005/8/layout/cycle2"/>
    <dgm:cxn modelId="{43861499-7C5F-4C50-BFAC-0FD4247EDAC6}" type="presParOf" srcId="{BA004126-374F-43EF-95B0-C4C852A1A277}" destId="{5E64063C-6511-41BC-A539-7331978F5D5C}" srcOrd="10" destOrd="0" presId="urn:microsoft.com/office/officeart/2005/8/layout/cycle2"/>
    <dgm:cxn modelId="{0409856A-2BF6-4482-8783-70CF989A1DCF}" type="presParOf" srcId="{BA004126-374F-43EF-95B0-C4C852A1A277}" destId="{E36F236A-FF8D-493A-942F-FAF87CC4CBA9}" srcOrd="11" destOrd="0" presId="urn:microsoft.com/office/officeart/2005/8/layout/cycle2"/>
    <dgm:cxn modelId="{A08A77FC-4AE0-4771-AEF1-D49B75BF6710}" type="presParOf" srcId="{E36F236A-FF8D-493A-942F-FAF87CC4CBA9}" destId="{D5DF8157-F005-4A01-B3CF-DCE0CB6A5C22}" srcOrd="0" destOrd="0" presId="urn:microsoft.com/office/officeart/2005/8/layout/cycle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075179-808A-4702-9654-F369ED0C3904}" type="doc">
      <dgm:prSet loTypeId="urn:microsoft.com/office/officeart/2005/8/layout/cycle2" loCatId="cycle" qsTypeId="urn:microsoft.com/office/officeart/2005/8/quickstyle/simple1" qsCatId="simple" csTypeId="urn:microsoft.com/office/officeart/2005/8/colors/accent2_2" csCatId="accent2" phldr="1"/>
      <dgm:spPr/>
      <dgm:t>
        <a:bodyPr/>
        <a:lstStyle/>
        <a:p>
          <a:endParaRPr lang="ru-RU"/>
        </a:p>
      </dgm:t>
    </dgm:pt>
    <dgm:pt modelId="{BD001102-D61A-48EE-935F-F2141A7F833C}">
      <dgm:prSet phldrT="[Текст]" custT="1"/>
      <dgm:spPr>
        <a:solidFill>
          <a:schemeClr val="bg1"/>
        </a:solidFill>
        <a:ln>
          <a:solidFill>
            <a:srgbClr val="008080"/>
          </a:solidFill>
        </a:ln>
      </dgm:spPr>
      <dgm:t>
        <a:bodyPr/>
        <a:lstStyle/>
        <a:p>
          <a:pPr>
            <a:lnSpc>
              <a:spcPct val="90000"/>
            </a:lnSpc>
          </a:pPr>
          <a:r>
            <a:rPr lang="ru-RU" sz="1100" b="1" i="0" dirty="0" smtClean="0">
              <a:solidFill>
                <a:schemeClr val="tx1"/>
              </a:solidFill>
              <a:latin typeface="Times New Roman" pitchFamily="18" charset="0"/>
              <a:cs typeface="Times New Roman" pitchFamily="18" charset="0"/>
            </a:rPr>
            <a:t>Биохимия</a:t>
          </a:r>
        </a:p>
        <a:p>
          <a:pPr>
            <a:lnSpc>
              <a:spcPct val="100000"/>
            </a:lnSpc>
          </a:pPr>
          <a:r>
            <a:rPr lang="kk-KZ" sz="1100" b="1" i="0" dirty="0" smtClean="0">
              <a:solidFill>
                <a:schemeClr val="tx1"/>
              </a:solidFill>
              <a:latin typeface="Times New Roman" pitchFamily="18" charset="0"/>
              <a:cs typeface="Times New Roman" pitchFamily="18" charset="0"/>
            </a:rPr>
            <a:t>41743/ 64295/ 67723 </a:t>
          </a:r>
          <a:endParaRPr lang="ru-RU" sz="1100" b="1" i="0" dirty="0" smtClean="0">
            <a:solidFill>
              <a:schemeClr val="tx1"/>
            </a:solidFill>
            <a:latin typeface="Times New Roman" pitchFamily="18" charset="0"/>
            <a:cs typeface="Times New Roman" pitchFamily="18" charset="0"/>
          </a:endParaRPr>
        </a:p>
        <a:p>
          <a:pPr>
            <a:lnSpc>
              <a:spcPct val="90000"/>
            </a:lnSpc>
          </a:pPr>
          <a:endParaRPr lang="ru-RU" sz="1300" i="0" dirty="0">
            <a:solidFill>
              <a:schemeClr val="tx1"/>
            </a:solidFill>
          </a:endParaRPr>
        </a:p>
      </dgm:t>
    </dgm:pt>
    <dgm:pt modelId="{6D761801-F6FB-4E91-8C12-AFFD05D69633}" type="parTrans" cxnId="{3952D306-6CDC-4F50-8E7C-F211EB54BC0D}">
      <dgm:prSet/>
      <dgm:spPr/>
      <dgm:t>
        <a:bodyPr/>
        <a:lstStyle/>
        <a:p>
          <a:endParaRPr lang="ru-RU"/>
        </a:p>
      </dgm:t>
    </dgm:pt>
    <dgm:pt modelId="{DF93C271-C9A1-4DDC-80FA-8F570E16409F}" type="sibTrans" cxnId="{3952D306-6CDC-4F50-8E7C-F211EB54BC0D}">
      <dgm:prSet/>
      <dgm:spPr>
        <a:solidFill>
          <a:srgbClr val="008080"/>
        </a:solidFill>
      </dgm:spPr>
      <dgm:t>
        <a:bodyPr/>
        <a:lstStyle/>
        <a:p>
          <a:endParaRPr lang="ru-RU"/>
        </a:p>
      </dgm:t>
    </dgm:pt>
    <dgm:pt modelId="{76322615-3D01-47C2-8525-129AE31D61EA}">
      <dgm:prSet phldrT="[Текст]" custT="1"/>
      <dgm:spPr>
        <a:solidFill>
          <a:schemeClr val="bg1"/>
        </a:solidFill>
        <a:ln>
          <a:solidFill>
            <a:srgbClr val="008080"/>
          </a:solidFill>
        </a:ln>
      </dgm:spPr>
      <dgm:t>
        <a:bodyPr/>
        <a:lstStyle/>
        <a:p>
          <a:pPr>
            <a:spcAft>
              <a:spcPts val="0"/>
            </a:spcAft>
          </a:pPr>
          <a:r>
            <a:rPr lang="kk-KZ" sz="1100" b="1" dirty="0" smtClean="0">
              <a:solidFill>
                <a:schemeClr val="tx1"/>
              </a:solidFill>
              <a:latin typeface="Times New Roman" pitchFamily="18" charset="0"/>
              <a:cs typeface="Times New Roman" pitchFamily="18" charset="0"/>
            </a:rPr>
            <a:t>Серология</a:t>
          </a:r>
        </a:p>
        <a:p>
          <a:pPr>
            <a:spcAft>
              <a:spcPts val="0"/>
            </a:spcAft>
          </a:pPr>
          <a:r>
            <a:rPr lang="kk-KZ" sz="1100" b="1" dirty="0" smtClean="0">
              <a:solidFill>
                <a:schemeClr val="tx1"/>
              </a:solidFill>
              <a:latin typeface="Times New Roman" pitchFamily="18" charset="0"/>
              <a:cs typeface="Times New Roman" pitchFamily="18" charset="0"/>
            </a:rPr>
            <a:t>2303 / 2210 / 2758</a:t>
          </a:r>
        </a:p>
        <a:p>
          <a:pPr>
            <a:spcAft>
              <a:spcPct val="35000"/>
            </a:spcAft>
          </a:pPr>
          <a:endParaRPr lang="ru-RU" sz="1200" b="1" dirty="0">
            <a:solidFill>
              <a:schemeClr val="tx1"/>
            </a:solidFill>
            <a:latin typeface="Times New Roman" pitchFamily="18" charset="0"/>
            <a:cs typeface="Times New Roman" pitchFamily="18" charset="0"/>
          </a:endParaRPr>
        </a:p>
      </dgm:t>
    </dgm:pt>
    <dgm:pt modelId="{06153DD7-25BB-480F-9B19-365386D8B537}" type="parTrans" cxnId="{C1277D80-3E14-4849-98C7-6A24749DF412}">
      <dgm:prSet/>
      <dgm:spPr/>
      <dgm:t>
        <a:bodyPr/>
        <a:lstStyle/>
        <a:p>
          <a:endParaRPr lang="ru-RU"/>
        </a:p>
      </dgm:t>
    </dgm:pt>
    <dgm:pt modelId="{AD60EAB5-065D-4FCA-8358-E8732ED9A3D6}" type="sibTrans" cxnId="{C1277D80-3E14-4849-98C7-6A24749DF412}">
      <dgm:prSet/>
      <dgm:spPr>
        <a:solidFill>
          <a:srgbClr val="008080"/>
        </a:solidFill>
      </dgm:spPr>
      <dgm:t>
        <a:bodyPr/>
        <a:lstStyle/>
        <a:p>
          <a:endParaRPr lang="ru-RU"/>
        </a:p>
      </dgm:t>
    </dgm:pt>
    <dgm:pt modelId="{7B2B1BF8-3F58-4328-A282-B2EF95E16746}">
      <dgm:prSet phldrT="[Текст]" custT="1"/>
      <dgm:spPr>
        <a:solidFill>
          <a:schemeClr val="bg1"/>
        </a:solidFill>
        <a:ln>
          <a:solidFill>
            <a:srgbClr val="008080"/>
          </a:solidFill>
        </a:ln>
      </dgm:spPr>
      <dgm:t>
        <a:bodyPr/>
        <a:lstStyle/>
        <a:p>
          <a:pPr>
            <a:spcAft>
              <a:spcPts val="0"/>
            </a:spcAft>
          </a:pPr>
          <a:r>
            <a:rPr lang="kk-KZ" sz="1100" b="1" dirty="0" smtClean="0">
              <a:solidFill>
                <a:schemeClr val="tx1"/>
              </a:solidFill>
              <a:latin typeface="Times New Roman" pitchFamily="18" charset="0"/>
              <a:cs typeface="Times New Roman" pitchFamily="18" charset="0"/>
            </a:rPr>
            <a:t>Иммунологическая </a:t>
          </a:r>
        </a:p>
        <a:p>
          <a:pPr>
            <a:spcAft>
              <a:spcPts val="0"/>
            </a:spcAft>
          </a:pPr>
          <a:r>
            <a:rPr lang="kk-KZ" sz="1100" b="1" dirty="0" smtClean="0">
              <a:solidFill>
                <a:schemeClr val="tx1"/>
              </a:solidFill>
              <a:latin typeface="Times New Roman" pitchFamily="18" charset="0"/>
              <a:cs typeface="Times New Roman" pitchFamily="18" charset="0"/>
            </a:rPr>
            <a:t>0 / 3810 / 4281</a:t>
          </a:r>
          <a:endParaRPr lang="ru-RU" sz="1100" b="1" dirty="0">
            <a:solidFill>
              <a:schemeClr val="tx1"/>
            </a:solidFill>
            <a:latin typeface="Times New Roman" pitchFamily="18" charset="0"/>
            <a:cs typeface="Times New Roman" pitchFamily="18" charset="0"/>
          </a:endParaRPr>
        </a:p>
      </dgm:t>
    </dgm:pt>
    <dgm:pt modelId="{9F2F1DD8-D41F-4789-886B-B1CCB3E91981}" type="parTrans" cxnId="{66BAAD5F-2CEB-448A-A52D-FAE6786AB4E4}">
      <dgm:prSet/>
      <dgm:spPr/>
      <dgm:t>
        <a:bodyPr/>
        <a:lstStyle/>
        <a:p>
          <a:endParaRPr lang="ru-RU"/>
        </a:p>
      </dgm:t>
    </dgm:pt>
    <dgm:pt modelId="{F92CFD9B-5983-49EB-B11E-468E68972D9A}" type="sibTrans" cxnId="{66BAAD5F-2CEB-448A-A52D-FAE6786AB4E4}">
      <dgm:prSet/>
      <dgm:spPr>
        <a:solidFill>
          <a:srgbClr val="008080"/>
        </a:solidFill>
      </dgm:spPr>
      <dgm:t>
        <a:bodyPr/>
        <a:lstStyle/>
        <a:p>
          <a:endParaRPr lang="ru-RU"/>
        </a:p>
      </dgm:t>
    </dgm:pt>
    <dgm:pt modelId="{99F71A68-2F38-4E61-8B28-05BF8A2BCAA8}">
      <dgm:prSet phldrT="[Текст]" custT="1"/>
      <dgm:spPr>
        <a:solidFill>
          <a:schemeClr val="bg1"/>
        </a:solidFill>
        <a:ln>
          <a:solidFill>
            <a:srgbClr val="008080"/>
          </a:solidFill>
        </a:ln>
      </dgm:spPr>
      <dgm:t>
        <a:bodyPr/>
        <a:lstStyle/>
        <a:p>
          <a:pPr>
            <a:spcAft>
              <a:spcPts val="0"/>
            </a:spcAft>
          </a:pPr>
          <a:r>
            <a:rPr lang="kk-KZ" sz="1200" b="1" dirty="0" smtClean="0">
              <a:solidFill>
                <a:schemeClr val="tx1"/>
              </a:solidFill>
              <a:latin typeface="Times New Roman" pitchFamily="18" charset="0"/>
              <a:cs typeface="Times New Roman" pitchFamily="18" charset="0"/>
            </a:rPr>
            <a:t>Клиническая</a:t>
          </a:r>
          <a:r>
            <a:rPr lang="kk-KZ" sz="1100" b="1" dirty="0" smtClean="0">
              <a:solidFill>
                <a:schemeClr val="tx1"/>
              </a:solidFill>
              <a:latin typeface="Times New Roman" pitchFamily="18" charset="0"/>
              <a:cs typeface="Times New Roman" pitchFamily="18" charset="0"/>
            </a:rPr>
            <a:t> </a:t>
          </a:r>
        </a:p>
        <a:p>
          <a:pPr>
            <a:spcAft>
              <a:spcPts val="0"/>
            </a:spcAft>
          </a:pPr>
          <a:r>
            <a:rPr lang="kk-KZ" sz="1100" b="1" dirty="0" smtClean="0">
              <a:solidFill>
                <a:schemeClr val="tx1"/>
              </a:solidFill>
              <a:latin typeface="Times New Roman" pitchFamily="18" charset="0"/>
              <a:cs typeface="Times New Roman" pitchFamily="18" charset="0"/>
            </a:rPr>
            <a:t>27761 / 26460 / 21025</a:t>
          </a:r>
        </a:p>
      </dgm:t>
    </dgm:pt>
    <dgm:pt modelId="{32C5656B-6EB9-4B07-BC8E-40E222AED3FA}" type="parTrans" cxnId="{22D44E2D-4660-45ED-97F4-0D978054795D}">
      <dgm:prSet/>
      <dgm:spPr/>
      <dgm:t>
        <a:bodyPr/>
        <a:lstStyle/>
        <a:p>
          <a:endParaRPr lang="ru-RU"/>
        </a:p>
      </dgm:t>
    </dgm:pt>
    <dgm:pt modelId="{F77E6E72-9844-4ABA-A3E6-D3108C2A35D4}" type="sibTrans" cxnId="{22D44E2D-4660-45ED-97F4-0D978054795D}">
      <dgm:prSet/>
      <dgm:spPr>
        <a:solidFill>
          <a:srgbClr val="008080"/>
        </a:solidFill>
      </dgm:spPr>
      <dgm:t>
        <a:bodyPr/>
        <a:lstStyle/>
        <a:p>
          <a:endParaRPr lang="ru-RU"/>
        </a:p>
      </dgm:t>
    </dgm:pt>
    <dgm:pt modelId="{77A31D55-FF89-428C-B861-7FC352115B4D}">
      <dgm:prSet phldrT="[Текст]" custT="1"/>
      <dgm:spPr>
        <a:solidFill>
          <a:schemeClr val="bg1"/>
        </a:solidFill>
        <a:ln>
          <a:solidFill>
            <a:srgbClr val="008080"/>
          </a:solidFill>
        </a:ln>
      </dgm:spPr>
      <dgm:t>
        <a:bodyPr/>
        <a:lstStyle/>
        <a:p>
          <a:pPr>
            <a:lnSpc>
              <a:spcPct val="100000"/>
            </a:lnSpc>
            <a:spcAft>
              <a:spcPts val="0"/>
            </a:spcAft>
          </a:pPr>
          <a:r>
            <a:rPr lang="kk-KZ" sz="1100" b="1" dirty="0" smtClean="0">
              <a:solidFill>
                <a:schemeClr val="tx1"/>
              </a:solidFill>
              <a:latin typeface="Times New Roman" pitchFamily="18" charset="0"/>
              <a:cs typeface="Times New Roman" pitchFamily="18" charset="0"/>
            </a:rPr>
            <a:t>Бак</a:t>
          </a:r>
        </a:p>
        <a:p>
          <a:pPr>
            <a:lnSpc>
              <a:spcPct val="100000"/>
            </a:lnSpc>
            <a:spcAft>
              <a:spcPts val="0"/>
            </a:spcAft>
          </a:pPr>
          <a:r>
            <a:rPr lang="kk-KZ" sz="1100" b="1" dirty="0" smtClean="0">
              <a:solidFill>
                <a:schemeClr val="tx1"/>
              </a:solidFill>
              <a:latin typeface="Times New Roman" pitchFamily="18" charset="0"/>
              <a:cs typeface="Times New Roman" pitchFamily="18" charset="0"/>
            </a:rPr>
            <a:t>Лаборатория</a:t>
          </a:r>
        </a:p>
        <a:p>
          <a:pPr>
            <a:lnSpc>
              <a:spcPct val="100000"/>
            </a:lnSpc>
            <a:spcAft>
              <a:spcPts val="0"/>
            </a:spcAft>
          </a:pPr>
          <a:r>
            <a:rPr lang="kk-KZ" sz="1100" b="1" dirty="0" smtClean="0">
              <a:solidFill>
                <a:schemeClr val="tx1"/>
              </a:solidFill>
              <a:latin typeface="Times New Roman" pitchFamily="18" charset="0"/>
              <a:cs typeface="Times New Roman" pitchFamily="18" charset="0"/>
            </a:rPr>
            <a:t>25592/21391/</a:t>
          </a:r>
        </a:p>
        <a:p>
          <a:pPr>
            <a:lnSpc>
              <a:spcPct val="100000"/>
            </a:lnSpc>
            <a:spcAft>
              <a:spcPts val="0"/>
            </a:spcAft>
          </a:pPr>
          <a:r>
            <a:rPr lang="kk-KZ" sz="1100" b="1" dirty="0" smtClean="0">
              <a:solidFill>
                <a:schemeClr val="tx1"/>
              </a:solidFill>
              <a:latin typeface="Times New Roman" pitchFamily="18" charset="0"/>
              <a:cs typeface="Times New Roman" pitchFamily="18" charset="0"/>
            </a:rPr>
            <a:t>28825</a:t>
          </a:r>
          <a:endParaRPr lang="ru-RU" sz="1100" b="1" dirty="0">
            <a:solidFill>
              <a:schemeClr val="tx1"/>
            </a:solidFill>
            <a:latin typeface="Times New Roman" pitchFamily="18" charset="0"/>
            <a:cs typeface="Times New Roman" pitchFamily="18" charset="0"/>
          </a:endParaRPr>
        </a:p>
      </dgm:t>
    </dgm:pt>
    <dgm:pt modelId="{58BF892D-D974-4197-A83B-9B75CD29A46E}" type="parTrans" cxnId="{77471078-78C3-4C67-9FCB-137948BBFE9D}">
      <dgm:prSet/>
      <dgm:spPr/>
      <dgm:t>
        <a:bodyPr/>
        <a:lstStyle/>
        <a:p>
          <a:endParaRPr lang="ru-RU"/>
        </a:p>
      </dgm:t>
    </dgm:pt>
    <dgm:pt modelId="{E364580D-6AB0-4CEB-B73B-0EFE48F6160F}" type="sibTrans" cxnId="{77471078-78C3-4C67-9FCB-137948BBFE9D}">
      <dgm:prSet/>
      <dgm:spPr>
        <a:solidFill>
          <a:srgbClr val="008080"/>
        </a:solidFill>
      </dgm:spPr>
      <dgm:t>
        <a:bodyPr/>
        <a:lstStyle/>
        <a:p>
          <a:endParaRPr lang="ru-RU"/>
        </a:p>
      </dgm:t>
    </dgm:pt>
    <dgm:pt modelId="{A30082B2-8C55-439D-AB06-58E8485D61C5}">
      <dgm:prSet phldrT="[Текст]" custT="1"/>
      <dgm:spPr>
        <a:solidFill>
          <a:schemeClr val="bg1"/>
        </a:solidFill>
        <a:ln>
          <a:solidFill>
            <a:srgbClr val="008080"/>
          </a:solidFill>
        </a:ln>
      </dgm:spPr>
      <dgm:t>
        <a:bodyPr/>
        <a:lstStyle/>
        <a:p>
          <a:r>
            <a:rPr lang="kk-KZ" sz="1050" b="1" i="0" dirty="0" smtClean="0">
              <a:solidFill>
                <a:schemeClr val="tx1"/>
              </a:solidFill>
              <a:latin typeface="Times New Roman" pitchFamily="18" charset="0"/>
              <a:cs typeface="Times New Roman" pitchFamily="18" charset="0"/>
            </a:rPr>
            <a:t>Коагулограмма</a:t>
          </a:r>
          <a:r>
            <a:rPr lang="kk-KZ" sz="1000" b="1" i="0" dirty="0" smtClean="0">
              <a:solidFill>
                <a:schemeClr val="tx1"/>
              </a:solidFill>
              <a:latin typeface="Times New Roman" pitchFamily="18" charset="0"/>
              <a:cs typeface="Times New Roman" pitchFamily="18" charset="0"/>
            </a:rPr>
            <a:t> </a:t>
          </a:r>
          <a:endParaRPr lang="ru-RU" sz="1000" b="1" i="0" dirty="0" smtClean="0">
            <a:solidFill>
              <a:schemeClr val="tx1"/>
            </a:solidFill>
            <a:latin typeface="Times New Roman" pitchFamily="18" charset="0"/>
            <a:cs typeface="Times New Roman" pitchFamily="18" charset="0"/>
          </a:endParaRPr>
        </a:p>
        <a:p>
          <a:r>
            <a:rPr lang="kk-KZ" sz="1200" b="1" i="0" dirty="0" smtClean="0">
              <a:solidFill>
                <a:schemeClr val="tx1"/>
              </a:solidFill>
              <a:latin typeface="Times New Roman" pitchFamily="18" charset="0"/>
              <a:cs typeface="Times New Roman" pitchFamily="18" charset="0"/>
            </a:rPr>
            <a:t>0 / 3516/ 4989</a:t>
          </a:r>
          <a:endParaRPr lang="ru-RU" sz="1200" b="1" i="0" dirty="0" smtClean="0">
            <a:solidFill>
              <a:schemeClr val="tx1"/>
            </a:solidFill>
            <a:latin typeface="Times New Roman" pitchFamily="18" charset="0"/>
            <a:cs typeface="Times New Roman" pitchFamily="18" charset="0"/>
          </a:endParaRPr>
        </a:p>
        <a:p>
          <a:endParaRPr lang="ru-RU" sz="1100" i="0" dirty="0">
            <a:solidFill>
              <a:schemeClr val="tx1"/>
            </a:solidFill>
          </a:endParaRPr>
        </a:p>
      </dgm:t>
    </dgm:pt>
    <dgm:pt modelId="{34449DD8-895A-4283-BD35-70C68FFC54A8}" type="parTrans" cxnId="{0A5D7D32-14D9-41E9-AB38-BE47E00404BD}">
      <dgm:prSet/>
      <dgm:spPr/>
      <dgm:t>
        <a:bodyPr/>
        <a:lstStyle/>
        <a:p>
          <a:endParaRPr lang="ru-RU"/>
        </a:p>
      </dgm:t>
    </dgm:pt>
    <dgm:pt modelId="{ACA3C67C-3B40-4D99-B645-2333BA3B0D22}" type="sibTrans" cxnId="{0A5D7D32-14D9-41E9-AB38-BE47E00404BD}">
      <dgm:prSet/>
      <dgm:spPr>
        <a:solidFill>
          <a:srgbClr val="008080"/>
        </a:solidFill>
      </dgm:spPr>
      <dgm:t>
        <a:bodyPr/>
        <a:lstStyle/>
        <a:p>
          <a:endParaRPr lang="ru-RU"/>
        </a:p>
      </dgm:t>
    </dgm:pt>
    <dgm:pt modelId="{02FAE8DE-8AAF-490F-9875-E7A14F0AE76D}">
      <dgm:prSet phldrT="[Текст]" custT="1"/>
      <dgm:spPr>
        <a:solidFill>
          <a:schemeClr val="bg1"/>
        </a:solidFill>
        <a:ln>
          <a:solidFill>
            <a:srgbClr val="008080"/>
          </a:solidFill>
        </a:ln>
      </dgm:spPr>
      <dgm:t>
        <a:bodyPr/>
        <a:lstStyle/>
        <a:p>
          <a:r>
            <a:rPr lang="kk-KZ" sz="1100" b="1" dirty="0" smtClean="0">
              <a:solidFill>
                <a:schemeClr val="tx1"/>
              </a:solidFill>
              <a:latin typeface="Times New Roman" pitchFamily="18" charset="0"/>
              <a:cs typeface="Times New Roman" pitchFamily="18" charset="0"/>
            </a:rPr>
            <a:t>Гематология 89365 / 97959/ 105851</a:t>
          </a:r>
          <a:endParaRPr lang="ru-RU" sz="1100" b="1" dirty="0">
            <a:solidFill>
              <a:schemeClr val="tx1"/>
            </a:solidFill>
            <a:latin typeface="Times New Roman" pitchFamily="18" charset="0"/>
            <a:cs typeface="Times New Roman" pitchFamily="18" charset="0"/>
          </a:endParaRPr>
        </a:p>
      </dgm:t>
    </dgm:pt>
    <dgm:pt modelId="{79364545-D39C-45F3-9CAD-7B0085A2743A}" type="parTrans" cxnId="{E31B31B2-7A03-47DC-8D02-A1CC2572E3C8}">
      <dgm:prSet/>
      <dgm:spPr/>
      <dgm:t>
        <a:bodyPr/>
        <a:lstStyle/>
        <a:p>
          <a:endParaRPr lang="ru-RU"/>
        </a:p>
      </dgm:t>
    </dgm:pt>
    <dgm:pt modelId="{4E561AD1-E107-45B1-92AA-7C140F0CCF33}" type="sibTrans" cxnId="{E31B31B2-7A03-47DC-8D02-A1CC2572E3C8}">
      <dgm:prSet/>
      <dgm:spPr>
        <a:solidFill>
          <a:srgbClr val="008080"/>
        </a:solidFill>
      </dgm:spPr>
      <dgm:t>
        <a:bodyPr/>
        <a:lstStyle/>
        <a:p>
          <a:endParaRPr lang="ru-RU"/>
        </a:p>
      </dgm:t>
    </dgm:pt>
    <dgm:pt modelId="{C3518F11-C585-4171-B81C-BEC8880339A5}" type="pres">
      <dgm:prSet presAssocID="{46075179-808A-4702-9654-F369ED0C3904}" presName="cycle" presStyleCnt="0">
        <dgm:presLayoutVars>
          <dgm:dir/>
          <dgm:resizeHandles val="exact"/>
        </dgm:presLayoutVars>
      </dgm:prSet>
      <dgm:spPr/>
      <dgm:t>
        <a:bodyPr/>
        <a:lstStyle/>
        <a:p>
          <a:endParaRPr lang="ru-RU"/>
        </a:p>
      </dgm:t>
    </dgm:pt>
    <dgm:pt modelId="{29E85A3D-D445-492A-AE10-853D9B4520F2}" type="pres">
      <dgm:prSet presAssocID="{BD001102-D61A-48EE-935F-F2141A7F833C}" presName="node" presStyleLbl="node1" presStyleIdx="0" presStyleCnt="7" custScaleX="152596" custScaleY="95068">
        <dgm:presLayoutVars>
          <dgm:bulletEnabled val="1"/>
        </dgm:presLayoutVars>
      </dgm:prSet>
      <dgm:spPr/>
      <dgm:t>
        <a:bodyPr/>
        <a:lstStyle/>
        <a:p>
          <a:endParaRPr lang="ru-RU"/>
        </a:p>
      </dgm:t>
    </dgm:pt>
    <dgm:pt modelId="{C1788947-188F-4211-95DB-7B10ABF61457}" type="pres">
      <dgm:prSet presAssocID="{DF93C271-C9A1-4DDC-80FA-8F570E16409F}" presName="sibTrans" presStyleLbl="sibTrans2D1" presStyleIdx="0" presStyleCnt="7"/>
      <dgm:spPr/>
      <dgm:t>
        <a:bodyPr/>
        <a:lstStyle/>
        <a:p>
          <a:endParaRPr lang="ru-RU"/>
        </a:p>
      </dgm:t>
    </dgm:pt>
    <dgm:pt modelId="{C749597F-EEDC-4A2F-8232-76F95D09399E}" type="pres">
      <dgm:prSet presAssocID="{DF93C271-C9A1-4DDC-80FA-8F570E16409F}" presName="connectorText" presStyleLbl="sibTrans2D1" presStyleIdx="0" presStyleCnt="7"/>
      <dgm:spPr/>
      <dgm:t>
        <a:bodyPr/>
        <a:lstStyle/>
        <a:p>
          <a:endParaRPr lang="ru-RU"/>
        </a:p>
      </dgm:t>
    </dgm:pt>
    <dgm:pt modelId="{237F67A8-8EE1-4CFF-95CF-5A68D7791F25}" type="pres">
      <dgm:prSet presAssocID="{76322615-3D01-47C2-8525-129AE31D61EA}" presName="node" presStyleLbl="node1" presStyleIdx="1" presStyleCnt="7" custScaleX="142562" custScaleY="99919" custRadScaleRad="100853" custRadScaleInc="22625">
        <dgm:presLayoutVars>
          <dgm:bulletEnabled val="1"/>
        </dgm:presLayoutVars>
      </dgm:prSet>
      <dgm:spPr/>
      <dgm:t>
        <a:bodyPr/>
        <a:lstStyle/>
        <a:p>
          <a:endParaRPr lang="ru-RU"/>
        </a:p>
      </dgm:t>
    </dgm:pt>
    <dgm:pt modelId="{508E9FC9-7EAA-40C2-BD9D-7C848646B2E3}" type="pres">
      <dgm:prSet presAssocID="{AD60EAB5-065D-4FCA-8358-E8732ED9A3D6}" presName="sibTrans" presStyleLbl="sibTrans2D1" presStyleIdx="1" presStyleCnt="7"/>
      <dgm:spPr/>
      <dgm:t>
        <a:bodyPr/>
        <a:lstStyle/>
        <a:p>
          <a:endParaRPr lang="ru-RU"/>
        </a:p>
      </dgm:t>
    </dgm:pt>
    <dgm:pt modelId="{518E7CB9-51D5-4A8F-B4D0-CCC529E3463C}" type="pres">
      <dgm:prSet presAssocID="{AD60EAB5-065D-4FCA-8358-E8732ED9A3D6}" presName="connectorText" presStyleLbl="sibTrans2D1" presStyleIdx="1" presStyleCnt="7"/>
      <dgm:spPr/>
      <dgm:t>
        <a:bodyPr/>
        <a:lstStyle/>
        <a:p>
          <a:endParaRPr lang="ru-RU"/>
        </a:p>
      </dgm:t>
    </dgm:pt>
    <dgm:pt modelId="{3982AD95-9E8E-4B79-9DA5-90B7D3008069}" type="pres">
      <dgm:prSet presAssocID="{7B2B1BF8-3F58-4328-A282-B2EF95E16746}" presName="node" presStyleLbl="node1" presStyleIdx="2" presStyleCnt="7" custScaleX="144534" custScaleY="93213" custRadScaleRad="104811" custRadScaleInc="-15241">
        <dgm:presLayoutVars>
          <dgm:bulletEnabled val="1"/>
        </dgm:presLayoutVars>
      </dgm:prSet>
      <dgm:spPr/>
      <dgm:t>
        <a:bodyPr/>
        <a:lstStyle/>
        <a:p>
          <a:endParaRPr lang="ru-RU"/>
        </a:p>
      </dgm:t>
    </dgm:pt>
    <dgm:pt modelId="{6C2CC0A1-9E74-4810-B0DD-1EAEA9543409}" type="pres">
      <dgm:prSet presAssocID="{F92CFD9B-5983-49EB-B11E-468E68972D9A}" presName="sibTrans" presStyleLbl="sibTrans2D1" presStyleIdx="2" presStyleCnt="7"/>
      <dgm:spPr/>
      <dgm:t>
        <a:bodyPr/>
        <a:lstStyle/>
        <a:p>
          <a:endParaRPr lang="ru-RU"/>
        </a:p>
      </dgm:t>
    </dgm:pt>
    <dgm:pt modelId="{13E9DACC-72BB-4280-B8D6-D569AB88BBB8}" type="pres">
      <dgm:prSet presAssocID="{F92CFD9B-5983-49EB-B11E-468E68972D9A}" presName="connectorText" presStyleLbl="sibTrans2D1" presStyleIdx="2" presStyleCnt="7"/>
      <dgm:spPr/>
      <dgm:t>
        <a:bodyPr/>
        <a:lstStyle/>
        <a:p>
          <a:endParaRPr lang="ru-RU"/>
        </a:p>
      </dgm:t>
    </dgm:pt>
    <dgm:pt modelId="{321B8D73-5156-4EBB-933C-0620D1FCF77A}" type="pres">
      <dgm:prSet presAssocID="{99F71A68-2F38-4E61-8B28-05BF8A2BCAA8}" presName="node" presStyleLbl="node1" presStyleIdx="3" presStyleCnt="7" custScaleX="129638" custScaleY="120950" custRadScaleRad="98307" custRadScaleInc="-29450">
        <dgm:presLayoutVars>
          <dgm:bulletEnabled val="1"/>
        </dgm:presLayoutVars>
      </dgm:prSet>
      <dgm:spPr/>
      <dgm:t>
        <a:bodyPr/>
        <a:lstStyle/>
        <a:p>
          <a:endParaRPr lang="ru-RU"/>
        </a:p>
      </dgm:t>
    </dgm:pt>
    <dgm:pt modelId="{E782DD0A-39AA-4E2F-A819-A134941BB852}" type="pres">
      <dgm:prSet presAssocID="{F77E6E72-9844-4ABA-A3E6-D3108C2A35D4}" presName="sibTrans" presStyleLbl="sibTrans2D1" presStyleIdx="3" presStyleCnt="7"/>
      <dgm:spPr/>
      <dgm:t>
        <a:bodyPr/>
        <a:lstStyle/>
        <a:p>
          <a:endParaRPr lang="ru-RU"/>
        </a:p>
      </dgm:t>
    </dgm:pt>
    <dgm:pt modelId="{710D90DE-9C0E-43DF-8164-D032BE076749}" type="pres">
      <dgm:prSet presAssocID="{F77E6E72-9844-4ABA-A3E6-D3108C2A35D4}" presName="connectorText" presStyleLbl="sibTrans2D1" presStyleIdx="3" presStyleCnt="7"/>
      <dgm:spPr/>
      <dgm:t>
        <a:bodyPr/>
        <a:lstStyle/>
        <a:p>
          <a:endParaRPr lang="ru-RU"/>
        </a:p>
      </dgm:t>
    </dgm:pt>
    <dgm:pt modelId="{2F85E318-B4C0-4867-B86A-EC0C40D78799}" type="pres">
      <dgm:prSet presAssocID="{77A31D55-FF89-428C-B861-7FC352115B4D}" presName="node" presStyleLbl="node1" presStyleIdx="4" presStyleCnt="7" custScaleX="130957" custScaleY="121204" custRadScaleRad="93627" custRadScaleInc="2099">
        <dgm:presLayoutVars>
          <dgm:bulletEnabled val="1"/>
        </dgm:presLayoutVars>
      </dgm:prSet>
      <dgm:spPr/>
      <dgm:t>
        <a:bodyPr/>
        <a:lstStyle/>
        <a:p>
          <a:endParaRPr lang="ru-RU"/>
        </a:p>
      </dgm:t>
    </dgm:pt>
    <dgm:pt modelId="{944F864A-8A02-4BA4-8AB7-A75C6AAE8CDE}" type="pres">
      <dgm:prSet presAssocID="{E364580D-6AB0-4CEB-B73B-0EFE48F6160F}" presName="sibTrans" presStyleLbl="sibTrans2D1" presStyleIdx="4" presStyleCnt="7"/>
      <dgm:spPr/>
      <dgm:t>
        <a:bodyPr/>
        <a:lstStyle/>
        <a:p>
          <a:endParaRPr lang="ru-RU"/>
        </a:p>
      </dgm:t>
    </dgm:pt>
    <dgm:pt modelId="{6723A8F3-A25B-4953-88F1-BD334D9DE7B4}" type="pres">
      <dgm:prSet presAssocID="{E364580D-6AB0-4CEB-B73B-0EFE48F6160F}" presName="connectorText" presStyleLbl="sibTrans2D1" presStyleIdx="4" presStyleCnt="7"/>
      <dgm:spPr/>
      <dgm:t>
        <a:bodyPr/>
        <a:lstStyle/>
        <a:p>
          <a:endParaRPr lang="ru-RU"/>
        </a:p>
      </dgm:t>
    </dgm:pt>
    <dgm:pt modelId="{C6D87326-702B-41A3-AE0C-C33678ACAD4F}" type="pres">
      <dgm:prSet presAssocID="{A30082B2-8C55-439D-AB06-58E8485D61C5}" presName="node" presStyleLbl="node1" presStyleIdx="5" presStyleCnt="7" custScaleX="145238" custScaleY="93824" custRadScaleRad="98093" custRadScaleInc="1589">
        <dgm:presLayoutVars>
          <dgm:bulletEnabled val="1"/>
        </dgm:presLayoutVars>
      </dgm:prSet>
      <dgm:spPr/>
      <dgm:t>
        <a:bodyPr/>
        <a:lstStyle/>
        <a:p>
          <a:endParaRPr lang="ru-RU"/>
        </a:p>
      </dgm:t>
    </dgm:pt>
    <dgm:pt modelId="{8C8BFC98-6B08-4FB8-88CC-759F8B97B891}" type="pres">
      <dgm:prSet presAssocID="{ACA3C67C-3B40-4D99-B645-2333BA3B0D22}" presName="sibTrans" presStyleLbl="sibTrans2D1" presStyleIdx="5" presStyleCnt="7"/>
      <dgm:spPr/>
      <dgm:t>
        <a:bodyPr/>
        <a:lstStyle/>
        <a:p>
          <a:endParaRPr lang="ru-RU"/>
        </a:p>
      </dgm:t>
    </dgm:pt>
    <dgm:pt modelId="{711277ED-E538-4E44-A581-7BCBD98DC3FE}" type="pres">
      <dgm:prSet presAssocID="{ACA3C67C-3B40-4D99-B645-2333BA3B0D22}" presName="connectorText" presStyleLbl="sibTrans2D1" presStyleIdx="5" presStyleCnt="7"/>
      <dgm:spPr/>
      <dgm:t>
        <a:bodyPr/>
        <a:lstStyle/>
        <a:p>
          <a:endParaRPr lang="ru-RU"/>
        </a:p>
      </dgm:t>
    </dgm:pt>
    <dgm:pt modelId="{FF5998B4-07FA-47B6-962C-038D9A1F5B38}" type="pres">
      <dgm:prSet presAssocID="{02FAE8DE-8AAF-490F-9875-E7A14F0AE76D}" presName="node" presStyleLbl="node1" presStyleIdx="6" presStyleCnt="7" custScaleX="150462" custScaleY="95721" custRadScaleRad="108772" custRadScaleInc="-22051">
        <dgm:presLayoutVars>
          <dgm:bulletEnabled val="1"/>
        </dgm:presLayoutVars>
      </dgm:prSet>
      <dgm:spPr/>
      <dgm:t>
        <a:bodyPr/>
        <a:lstStyle/>
        <a:p>
          <a:endParaRPr lang="ru-RU"/>
        </a:p>
      </dgm:t>
    </dgm:pt>
    <dgm:pt modelId="{07232810-1FD5-4896-8104-3ECD4F27173D}" type="pres">
      <dgm:prSet presAssocID="{4E561AD1-E107-45B1-92AA-7C140F0CCF33}" presName="sibTrans" presStyleLbl="sibTrans2D1" presStyleIdx="6" presStyleCnt="7"/>
      <dgm:spPr/>
      <dgm:t>
        <a:bodyPr/>
        <a:lstStyle/>
        <a:p>
          <a:endParaRPr lang="ru-RU"/>
        </a:p>
      </dgm:t>
    </dgm:pt>
    <dgm:pt modelId="{A6C58ADF-DACF-43F4-8C1D-994313E9E1C3}" type="pres">
      <dgm:prSet presAssocID="{4E561AD1-E107-45B1-92AA-7C140F0CCF33}" presName="connectorText" presStyleLbl="sibTrans2D1" presStyleIdx="6" presStyleCnt="7"/>
      <dgm:spPr/>
      <dgm:t>
        <a:bodyPr/>
        <a:lstStyle/>
        <a:p>
          <a:endParaRPr lang="ru-RU"/>
        </a:p>
      </dgm:t>
    </dgm:pt>
  </dgm:ptLst>
  <dgm:cxnLst>
    <dgm:cxn modelId="{8C312FE5-3D44-4ADF-B5C4-0DE8FCB04A29}" type="presOf" srcId="{BD001102-D61A-48EE-935F-F2141A7F833C}" destId="{29E85A3D-D445-492A-AE10-853D9B4520F2}" srcOrd="0" destOrd="0" presId="urn:microsoft.com/office/officeart/2005/8/layout/cycle2"/>
    <dgm:cxn modelId="{77F5E4BD-4E5C-4205-90BD-E99CCB213241}" type="presOf" srcId="{ACA3C67C-3B40-4D99-B645-2333BA3B0D22}" destId="{8C8BFC98-6B08-4FB8-88CC-759F8B97B891}" srcOrd="0" destOrd="0" presId="urn:microsoft.com/office/officeart/2005/8/layout/cycle2"/>
    <dgm:cxn modelId="{07272801-73EC-4D3B-9944-11C263F0CCEE}" type="presOf" srcId="{4E561AD1-E107-45B1-92AA-7C140F0CCF33}" destId="{07232810-1FD5-4896-8104-3ECD4F27173D}" srcOrd="0" destOrd="0" presId="urn:microsoft.com/office/officeart/2005/8/layout/cycle2"/>
    <dgm:cxn modelId="{E0F5CDA2-2822-44D3-8CB5-4EA0015A6E90}" type="presOf" srcId="{77A31D55-FF89-428C-B861-7FC352115B4D}" destId="{2F85E318-B4C0-4867-B86A-EC0C40D78799}" srcOrd="0" destOrd="0" presId="urn:microsoft.com/office/officeart/2005/8/layout/cycle2"/>
    <dgm:cxn modelId="{9CFD09C6-5E75-44A6-8B0B-C261D060C149}" type="presOf" srcId="{A30082B2-8C55-439D-AB06-58E8485D61C5}" destId="{C6D87326-702B-41A3-AE0C-C33678ACAD4F}" srcOrd="0" destOrd="0" presId="urn:microsoft.com/office/officeart/2005/8/layout/cycle2"/>
    <dgm:cxn modelId="{113A78C3-4D5D-4C70-80A9-61D3F84E5FDB}" type="presOf" srcId="{02FAE8DE-8AAF-490F-9875-E7A14F0AE76D}" destId="{FF5998B4-07FA-47B6-962C-038D9A1F5B38}" srcOrd="0" destOrd="0" presId="urn:microsoft.com/office/officeart/2005/8/layout/cycle2"/>
    <dgm:cxn modelId="{C1EA15FB-AE65-4B49-9BF2-45E2F1073556}" type="presOf" srcId="{F92CFD9B-5983-49EB-B11E-468E68972D9A}" destId="{6C2CC0A1-9E74-4810-B0DD-1EAEA9543409}" srcOrd="0" destOrd="0" presId="urn:microsoft.com/office/officeart/2005/8/layout/cycle2"/>
    <dgm:cxn modelId="{32E09645-5554-472A-AC2C-822AED77D373}" type="presOf" srcId="{F92CFD9B-5983-49EB-B11E-468E68972D9A}" destId="{13E9DACC-72BB-4280-B8D6-D569AB88BBB8}" srcOrd="1" destOrd="0" presId="urn:microsoft.com/office/officeart/2005/8/layout/cycle2"/>
    <dgm:cxn modelId="{E31B31B2-7A03-47DC-8D02-A1CC2572E3C8}" srcId="{46075179-808A-4702-9654-F369ED0C3904}" destId="{02FAE8DE-8AAF-490F-9875-E7A14F0AE76D}" srcOrd="6" destOrd="0" parTransId="{79364545-D39C-45F3-9CAD-7B0085A2743A}" sibTransId="{4E561AD1-E107-45B1-92AA-7C140F0CCF33}"/>
    <dgm:cxn modelId="{3952D306-6CDC-4F50-8E7C-F211EB54BC0D}" srcId="{46075179-808A-4702-9654-F369ED0C3904}" destId="{BD001102-D61A-48EE-935F-F2141A7F833C}" srcOrd="0" destOrd="0" parTransId="{6D761801-F6FB-4E91-8C12-AFFD05D69633}" sibTransId="{DF93C271-C9A1-4DDC-80FA-8F570E16409F}"/>
    <dgm:cxn modelId="{A7FAC089-72FE-49DF-9B3F-F263A87F38F2}" type="presOf" srcId="{AD60EAB5-065D-4FCA-8358-E8732ED9A3D6}" destId="{508E9FC9-7EAA-40C2-BD9D-7C848646B2E3}" srcOrd="0" destOrd="0" presId="urn:microsoft.com/office/officeart/2005/8/layout/cycle2"/>
    <dgm:cxn modelId="{31228054-20FB-47B1-A287-96F7C8409A66}" type="presOf" srcId="{99F71A68-2F38-4E61-8B28-05BF8A2BCAA8}" destId="{321B8D73-5156-4EBB-933C-0620D1FCF77A}" srcOrd="0" destOrd="0" presId="urn:microsoft.com/office/officeart/2005/8/layout/cycle2"/>
    <dgm:cxn modelId="{77471078-78C3-4C67-9FCB-137948BBFE9D}" srcId="{46075179-808A-4702-9654-F369ED0C3904}" destId="{77A31D55-FF89-428C-B861-7FC352115B4D}" srcOrd="4" destOrd="0" parTransId="{58BF892D-D974-4197-A83B-9B75CD29A46E}" sibTransId="{E364580D-6AB0-4CEB-B73B-0EFE48F6160F}"/>
    <dgm:cxn modelId="{C1277D80-3E14-4849-98C7-6A24749DF412}" srcId="{46075179-808A-4702-9654-F369ED0C3904}" destId="{76322615-3D01-47C2-8525-129AE31D61EA}" srcOrd="1" destOrd="0" parTransId="{06153DD7-25BB-480F-9B19-365386D8B537}" sibTransId="{AD60EAB5-065D-4FCA-8358-E8732ED9A3D6}"/>
    <dgm:cxn modelId="{8EF6AF07-4E76-4317-A005-15563239B64D}" type="presOf" srcId="{F77E6E72-9844-4ABA-A3E6-D3108C2A35D4}" destId="{E782DD0A-39AA-4E2F-A819-A134941BB852}" srcOrd="0" destOrd="0" presId="urn:microsoft.com/office/officeart/2005/8/layout/cycle2"/>
    <dgm:cxn modelId="{77A9A96F-42EE-4C46-8D2D-76D0A4796B69}" type="presOf" srcId="{76322615-3D01-47C2-8525-129AE31D61EA}" destId="{237F67A8-8EE1-4CFF-95CF-5A68D7791F25}" srcOrd="0" destOrd="0" presId="urn:microsoft.com/office/officeart/2005/8/layout/cycle2"/>
    <dgm:cxn modelId="{6EB2FD30-685F-4529-9966-93B1B60C58CC}" type="presOf" srcId="{7B2B1BF8-3F58-4328-A282-B2EF95E16746}" destId="{3982AD95-9E8E-4B79-9DA5-90B7D3008069}" srcOrd="0" destOrd="0" presId="urn:microsoft.com/office/officeart/2005/8/layout/cycle2"/>
    <dgm:cxn modelId="{22D44E2D-4660-45ED-97F4-0D978054795D}" srcId="{46075179-808A-4702-9654-F369ED0C3904}" destId="{99F71A68-2F38-4E61-8B28-05BF8A2BCAA8}" srcOrd="3" destOrd="0" parTransId="{32C5656B-6EB9-4B07-BC8E-40E222AED3FA}" sibTransId="{F77E6E72-9844-4ABA-A3E6-D3108C2A35D4}"/>
    <dgm:cxn modelId="{0A5D7D32-14D9-41E9-AB38-BE47E00404BD}" srcId="{46075179-808A-4702-9654-F369ED0C3904}" destId="{A30082B2-8C55-439D-AB06-58E8485D61C5}" srcOrd="5" destOrd="0" parTransId="{34449DD8-895A-4283-BD35-70C68FFC54A8}" sibTransId="{ACA3C67C-3B40-4D99-B645-2333BA3B0D22}"/>
    <dgm:cxn modelId="{26E5DE17-7768-47DC-967F-E4096E9BFB8F}" type="presOf" srcId="{46075179-808A-4702-9654-F369ED0C3904}" destId="{C3518F11-C585-4171-B81C-BEC8880339A5}" srcOrd="0" destOrd="0" presId="urn:microsoft.com/office/officeart/2005/8/layout/cycle2"/>
    <dgm:cxn modelId="{7F204FD8-8EDA-4EE9-95A5-2E0E34F79337}" type="presOf" srcId="{E364580D-6AB0-4CEB-B73B-0EFE48F6160F}" destId="{944F864A-8A02-4BA4-8AB7-A75C6AAE8CDE}" srcOrd="0" destOrd="0" presId="urn:microsoft.com/office/officeart/2005/8/layout/cycle2"/>
    <dgm:cxn modelId="{B8CFC554-9109-4BA1-8EE9-7AF4A98579A2}" type="presOf" srcId="{E364580D-6AB0-4CEB-B73B-0EFE48F6160F}" destId="{6723A8F3-A25B-4953-88F1-BD334D9DE7B4}" srcOrd="1" destOrd="0" presId="urn:microsoft.com/office/officeart/2005/8/layout/cycle2"/>
    <dgm:cxn modelId="{BDB7F484-6948-4996-97CE-9B0E8D3CCD50}" type="presOf" srcId="{ACA3C67C-3B40-4D99-B645-2333BA3B0D22}" destId="{711277ED-E538-4E44-A581-7BCBD98DC3FE}" srcOrd="1" destOrd="0" presId="urn:microsoft.com/office/officeart/2005/8/layout/cycle2"/>
    <dgm:cxn modelId="{B9DA7CB2-3EFD-45CA-89F8-0926304482A4}" type="presOf" srcId="{4E561AD1-E107-45B1-92AA-7C140F0CCF33}" destId="{A6C58ADF-DACF-43F4-8C1D-994313E9E1C3}" srcOrd="1" destOrd="0" presId="urn:microsoft.com/office/officeart/2005/8/layout/cycle2"/>
    <dgm:cxn modelId="{66BAAD5F-2CEB-448A-A52D-FAE6786AB4E4}" srcId="{46075179-808A-4702-9654-F369ED0C3904}" destId="{7B2B1BF8-3F58-4328-A282-B2EF95E16746}" srcOrd="2" destOrd="0" parTransId="{9F2F1DD8-D41F-4789-886B-B1CCB3E91981}" sibTransId="{F92CFD9B-5983-49EB-B11E-468E68972D9A}"/>
    <dgm:cxn modelId="{58A00545-97A7-4E42-B371-6CF453BC92F6}" type="presOf" srcId="{AD60EAB5-065D-4FCA-8358-E8732ED9A3D6}" destId="{518E7CB9-51D5-4A8F-B4D0-CCC529E3463C}" srcOrd="1" destOrd="0" presId="urn:microsoft.com/office/officeart/2005/8/layout/cycle2"/>
    <dgm:cxn modelId="{26571BC2-4DF6-49A0-894D-80F5F8ACE3E1}" type="presOf" srcId="{F77E6E72-9844-4ABA-A3E6-D3108C2A35D4}" destId="{710D90DE-9C0E-43DF-8164-D032BE076749}" srcOrd="1" destOrd="0" presId="urn:microsoft.com/office/officeart/2005/8/layout/cycle2"/>
    <dgm:cxn modelId="{DEF3E9DE-3A25-4106-AD48-38D8BBF4D3D1}" type="presOf" srcId="{DF93C271-C9A1-4DDC-80FA-8F570E16409F}" destId="{C1788947-188F-4211-95DB-7B10ABF61457}" srcOrd="0" destOrd="0" presId="urn:microsoft.com/office/officeart/2005/8/layout/cycle2"/>
    <dgm:cxn modelId="{1313C0DC-949A-42F4-B45C-0659439C62E4}" type="presOf" srcId="{DF93C271-C9A1-4DDC-80FA-8F570E16409F}" destId="{C749597F-EEDC-4A2F-8232-76F95D09399E}" srcOrd="1" destOrd="0" presId="urn:microsoft.com/office/officeart/2005/8/layout/cycle2"/>
    <dgm:cxn modelId="{BF506C07-BFEC-47E5-89CA-B3A34A425AF0}" type="presParOf" srcId="{C3518F11-C585-4171-B81C-BEC8880339A5}" destId="{29E85A3D-D445-492A-AE10-853D9B4520F2}" srcOrd="0" destOrd="0" presId="urn:microsoft.com/office/officeart/2005/8/layout/cycle2"/>
    <dgm:cxn modelId="{B16A7F6B-B551-4387-9AA3-BFB570CE6EED}" type="presParOf" srcId="{C3518F11-C585-4171-B81C-BEC8880339A5}" destId="{C1788947-188F-4211-95DB-7B10ABF61457}" srcOrd="1" destOrd="0" presId="urn:microsoft.com/office/officeart/2005/8/layout/cycle2"/>
    <dgm:cxn modelId="{113B70CB-2C32-4414-89DE-B5D142D4620F}" type="presParOf" srcId="{C1788947-188F-4211-95DB-7B10ABF61457}" destId="{C749597F-EEDC-4A2F-8232-76F95D09399E}" srcOrd="0" destOrd="0" presId="urn:microsoft.com/office/officeart/2005/8/layout/cycle2"/>
    <dgm:cxn modelId="{F3E7F559-593B-4968-95E0-1F9CA5981540}" type="presParOf" srcId="{C3518F11-C585-4171-B81C-BEC8880339A5}" destId="{237F67A8-8EE1-4CFF-95CF-5A68D7791F25}" srcOrd="2" destOrd="0" presId="urn:microsoft.com/office/officeart/2005/8/layout/cycle2"/>
    <dgm:cxn modelId="{51BD698C-7C96-4558-ADC5-07A2F3CEA2E2}" type="presParOf" srcId="{C3518F11-C585-4171-B81C-BEC8880339A5}" destId="{508E9FC9-7EAA-40C2-BD9D-7C848646B2E3}" srcOrd="3" destOrd="0" presId="urn:microsoft.com/office/officeart/2005/8/layout/cycle2"/>
    <dgm:cxn modelId="{BECAB32F-84DF-4B22-910D-9A5424F47932}" type="presParOf" srcId="{508E9FC9-7EAA-40C2-BD9D-7C848646B2E3}" destId="{518E7CB9-51D5-4A8F-B4D0-CCC529E3463C}" srcOrd="0" destOrd="0" presId="urn:microsoft.com/office/officeart/2005/8/layout/cycle2"/>
    <dgm:cxn modelId="{B4A3840D-2CB9-4D9B-A4DB-E312DD4115EE}" type="presParOf" srcId="{C3518F11-C585-4171-B81C-BEC8880339A5}" destId="{3982AD95-9E8E-4B79-9DA5-90B7D3008069}" srcOrd="4" destOrd="0" presId="urn:microsoft.com/office/officeart/2005/8/layout/cycle2"/>
    <dgm:cxn modelId="{80731EDD-6803-480A-8ACF-CFB3B3A79CA1}" type="presParOf" srcId="{C3518F11-C585-4171-B81C-BEC8880339A5}" destId="{6C2CC0A1-9E74-4810-B0DD-1EAEA9543409}" srcOrd="5" destOrd="0" presId="urn:microsoft.com/office/officeart/2005/8/layout/cycle2"/>
    <dgm:cxn modelId="{C9235795-9CEE-4C9B-8A5F-B198AC97F977}" type="presParOf" srcId="{6C2CC0A1-9E74-4810-B0DD-1EAEA9543409}" destId="{13E9DACC-72BB-4280-B8D6-D569AB88BBB8}" srcOrd="0" destOrd="0" presId="urn:microsoft.com/office/officeart/2005/8/layout/cycle2"/>
    <dgm:cxn modelId="{EF033E10-E7EA-428C-95BF-80CD37E33C1E}" type="presParOf" srcId="{C3518F11-C585-4171-B81C-BEC8880339A5}" destId="{321B8D73-5156-4EBB-933C-0620D1FCF77A}" srcOrd="6" destOrd="0" presId="urn:microsoft.com/office/officeart/2005/8/layout/cycle2"/>
    <dgm:cxn modelId="{AC4CB042-EDB8-4099-B492-B56207C54120}" type="presParOf" srcId="{C3518F11-C585-4171-B81C-BEC8880339A5}" destId="{E782DD0A-39AA-4E2F-A819-A134941BB852}" srcOrd="7" destOrd="0" presId="urn:microsoft.com/office/officeart/2005/8/layout/cycle2"/>
    <dgm:cxn modelId="{3B12EEF1-C956-45BD-B342-CACC4D824D39}" type="presParOf" srcId="{E782DD0A-39AA-4E2F-A819-A134941BB852}" destId="{710D90DE-9C0E-43DF-8164-D032BE076749}" srcOrd="0" destOrd="0" presId="urn:microsoft.com/office/officeart/2005/8/layout/cycle2"/>
    <dgm:cxn modelId="{FCA322FE-3294-4828-907E-87A4197C6658}" type="presParOf" srcId="{C3518F11-C585-4171-B81C-BEC8880339A5}" destId="{2F85E318-B4C0-4867-B86A-EC0C40D78799}" srcOrd="8" destOrd="0" presId="urn:microsoft.com/office/officeart/2005/8/layout/cycle2"/>
    <dgm:cxn modelId="{F7BCBBBB-7E8E-417E-BD03-D9E616E8FD4B}" type="presParOf" srcId="{C3518F11-C585-4171-B81C-BEC8880339A5}" destId="{944F864A-8A02-4BA4-8AB7-A75C6AAE8CDE}" srcOrd="9" destOrd="0" presId="urn:microsoft.com/office/officeart/2005/8/layout/cycle2"/>
    <dgm:cxn modelId="{F2407AF7-70FA-40C2-9CF1-1572043A62C2}" type="presParOf" srcId="{944F864A-8A02-4BA4-8AB7-A75C6AAE8CDE}" destId="{6723A8F3-A25B-4953-88F1-BD334D9DE7B4}" srcOrd="0" destOrd="0" presId="urn:microsoft.com/office/officeart/2005/8/layout/cycle2"/>
    <dgm:cxn modelId="{94AB611C-4E84-41DE-8E4D-2F2CAAA077FB}" type="presParOf" srcId="{C3518F11-C585-4171-B81C-BEC8880339A5}" destId="{C6D87326-702B-41A3-AE0C-C33678ACAD4F}" srcOrd="10" destOrd="0" presId="urn:microsoft.com/office/officeart/2005/8/layout/cycle2"/>
    <dgm:cxn modelId="{33901349-35D5-4104-B963-CA38745BBF0C}" type="presParOf" srcId="{C3518F11-C585-4171-B81C-BEC8880339A5}" destId="{8C8BFC98-6B08-4FB8-88CC-759F8B97B891}" srcOrd="11" destOrd="0" presId="urn:microsoft.com/office/officeart/2005/8/layout/cycle2"/>
    <dgm:cxn modelId="{D5E8A36B-AA28-4DF1-936B-2EC153B6E3B6}" type="presParOf" srcId="{8C8BFC98-6B08-4FB8-88CC-759F8B97B891}" destId="{711277ED-E538-4E44-A581-7BCBD98DC3FE}" srcOrd="0" destOrd="0" presId="urn:microsoft.com/office/officeart/2005/8/layout/cycle2"/>
    <dgm:cxn modelId="{BBACD0D6-AA61-4AB1-AA6F-E973E8CC0DE1}" type="presParOf" srcId="{C3518F11-C585-4171-B81C-BEC8880339A5}" destId="{FF5998B4-07FA-47B6-962C-038D9A1F5B38}" srcOrd="12" destOrd="0" presId="urn:microsoft.com/office/officeart/2005/8/layout/cycle2"/>
    <dgm:cxn modelId="{530060B1-9CBA-432B-AFA0-B2F40B24E42D}" type="presParOf" srcId="{C3518F11-C585-4171-B81C-BEC8880339A5}" destId="{07232810-1FD5-4896-8104-3ECD4F27173D}" srcOrd="13" destOrd="0" presId="urn:microsoft.com/office/officeart/2005/8/layout/cycle2"/>
    <dgm:cxn modelId="{4C2F9CF5-7035-475B-9BCB-858C4FA658F0}" type="presParOf" srcId="{07232810-1FD5-4896-8104-3ECD4F27173D}" destId="{A6C58ADF-DACF-43F4-8C1D-994313E9E1C3}" srcOrd="0" destOrd="0" presId="urn:microsoft.com/office/officeart/2005/8/layout/cycle2"/>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568DF1-4D9F-4CEF-B1B6-F885E39F1EE6}" type="doc">
      <dgm:prSet loTypeId="urn:microsoft.com/office/officeart/2005/8/layout/vList3#3" loCatId="list" qsTypeId="urn:microsoft.com/office/officeart/2005/8/quickstyle/simple1" qsCatId="simple" csTypeId="urn:microsoft.com/office/officeart/2005/8/colors/colorful2" csCatId="colorful" phldr="1"/>
      <dgm:spPr/>
    </dgm:pt>
    <dgm:pt modelId="{A66186B2-6DC1-4F5F-B80B-1A0FF80D3908}">
      <dgm:prSet phldrT="[Текст]" custT="1">
        <dgm:style>
          <a:lnRef idx="2">
            <a:schemeClr val="accent1"/>
          </a:lnRef>
          <a:fillRef idx="1">
            <a:schemeClr val="lt1"/>
          </a:fillRef>
          <a:effectRef idx="0">
            <a:schemeClr val="accent1"/>
          </a:effectRef>
          <a:fontRef idx="minor">
            <a:schemeClr val="dk1"/>
          </a:fontRef>
        </dgm:style>
      </dgm:prSet>
      <dgm:spPr>
        <a:solidFill>
          <a:schemeClr val="bg1"/>
        </a:solidFill>
      </dgm:spPr>
      <dgm:t>
        <a:bodyPr/>
        <a:lstStyle/>
        <a:p>
          <a:r>
            <a:rPr lang="ru-RU" sz="1050" b="1" dirty="0" err="1" smtClean="0">
              <a:solidFill>
                <a:schemeClr val="accent1">
                  <a:lumMod val="50000"/>
                </a:schemeClr>
              </a:solidFill>
              <a:latin typeface="Times New Roman" pitchFamily="18" charset="0"/>
              <a:cs typeface="Times New Roman" pitchFamily="18" charset="0"/>
            </a:rPr>
            <a:t>НЦПДх</a:t>
          </a:r>
          <a:r>
            <a:rPr lang="ru-RU" sz="1050" b="1" dirty="0" smtClean="0">
              <a:solidFill>
                <a:schemeClr val="accent1">
                  <a:lumMod val="50000"/>
                </a:schemeClr>
              </a:solidFill>
              <a:latin typeface="Times New Roman" pitchFamily="18" charset="0"/>
              <a:cs typeface="Times New Roman" pitchFamily="18" charset="0"/>
            </a:rPr>
            <a:t> </a:t>
          </a:r>
          <a:r>
            <a:rPr lang="ru-RU" sz="1050" b="1" dirty="0" err="1" smtClean="0">
              <a:solidFill>
                <a:schemeClr val="accent1">
                  <a:lumMod val="50000"/>
                </a:schemeClr>
              </a:solidFill>
              <a:latin typeface="Times New Roman" pitchFamily="18" charset="0"/>
              <a:cs typeface="Times New Roman" pitchFamily="18" charset="0"/>
            </a:rPr>
            <a:t>г.Алматы</a:t>
          </a:r>
          <a:endParaRPr lang="ru-RU" sz="1050" b="1" dirty="0" smtClean="0">
            <a:solidFill>
              <a:schemeClr val="accent1">
                <a:lumMod val="50000"/>
              </a:schemeClr>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Хирургические для детей – 16/14/16</a:t>
          </a:r>
        </a:p>
        <a:p>
          <a:r>
            <a:rPr lang="ru-RU" sz="1000" b="1" dirty="0" smtClean="0">
              <a:solidFill>
                <a:schemeClr val="tx1"/>
              </a:solidFill>
              <a:latin typeface="Times New Roman" pitchFamily="18" charset="0"/>
              <a:cs typeface="Times New Roman" pitchFamily="18" charset="0"/>
            </a:rPr>
            <a:t>Гематологические для детей – 21/28/14</a:t>
          </a:r>
        </a:p>
        <a:p>
          <a:r>
            <a:rPr lang="ru-RU" sz="1000" b="1" dirty="0" smtClean="0">
              <a:solidFill>
                <a:schemeClr val="tx1"/>
              </a:solidFill>
              <a:latin typeface="Times New Roman" pitchFamily="18" charset="0"/>
              <a:cs typeface="Times New Roman" pitchFamily="18" charset="0"/>
            </a:rPr>
            <a:t>Урологические для детей -11/14/14</a:t>
          </a:r>
        </a:p>
        <a:p>
          <a:r>
            <a:rPr lang="ru-RU" sz="1000" b="1" dirty="0" smtClean="0">
              <a:solidFill>
                <a:schemeClr val="tx1"/>
              </a:solidFill>
              <a:latin typeface="Times New Roman" pitchFamily="18" charset="0"/>
              <a:cs typeface="Times New Roman" pitchFamily="18" charset="0"/>
            </a:rPr>
            <a:t>Онкологические для детей – 33/44/47</a:t>
          </a:r>
        </a:p>
        <a:p>
          <a:r>
            <a:rPr lang="ru-RU" sz="1000" b="1" dirty="0" smtClean="0">
              <a:solidFill>
                <a:schemeClr val="tx1"/>
              </a:solidFill>
              <a:latin typeface="Times New Roman" pitchFamily="18" charset="0"/>
              <a:cs typeface="Times New Roman" pitchFamily="18" charset="0"/>
            </a:rPr>
            <a:t>Педиатрические для детей – 14/22/21</a:t>
          </a:r>
        </a:p>
        <a:p>
          <a:r>
            <a:rPr lang="kk-KZ" sz="1000" b="1" dirty="0" smtClean="0">
              <a:solidFill>
                <a:schemeClr val="tx1"/>
              </a:solidFill>
              <a:latin typeface="Times New Roman" pitchFamily="18" charset="0"/>
              <a:cs typeface="Times New Roman" pitchFamily="18" charset="0"/>
            </a:rPr>
            <a:t>Из них ревматология – 2/5/9</a:t>
          </a:r>
          <a:endParaRPr lang="ru-RU" sz="1000" b="1" dirty="0" smtClean="0">
            <a:solidFill>
              <a:schemeClr val="tx1"/>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Кардиохирургические для детей - 10/6/5</a:t>
          </a:r>
        </a:p>
        <a:p>
          <a:r>
            <a:rPr lang="kk-KZ" sz="1000" b="1" dirty="0" smtClean="0">
              <a:solidFill>
                <a:schemeClr val="tx1"/>
              </a:solidFill>
              <a:latin typeface="Times New Roman" pitchFamily="18" charset="0"/>
              <a:cs typeface="Times New Roman" pitchFamily="18" charset="0"/>
            </a:rPr>
            <a:t>Пульмонологияческие для детей- 13/9/2</a:t>
          </a:r>
        </a:p>
        <a:p>
          <a:r>
            <a:rPr lang="kk-KZ" sz="1000" b="1" dirty="0" smtClean="0">
              <a:solidFill>
                <a:schemeClr val="tx1"/>
              </a:solidFill>
              <a:latin typeface="Times New Roman" pitchFamily="18" charset="0"/>
              <a:cs typeface="Times New Roman" pitchFamily="18" charset="0"/>
            </a:rPr>
            <a:t>Транспатология для детей -0/1/1</a:t>
          </a:r>
        </a:p>
        <a:p>
          <a:r>
            <a:rPr lang="kk-KZ" sz="1000" b="1" dirty="0" smtClean="0">
              <a:solidFill>
                <a:schemeClr val="tx1"/>
              </a:solidFill>
              <a:latin typeface="Times New Roman" pitchFamily="18" charset="0"/>
              <a:cs typeface="Times New Roman" pitchFamily="18" charset="0"/>
            </a:rPr>
            <a:t>ОПН- 0/0/3</a:t>
          </a:r>
          <a:endParaRPr lang="ru-RU" sz="1000" b="1" dirty="0">
            <a:solidFill>
              <a:schemeClr val="tx1"/>
            </a:solidFill>
            <a:latin typeface="Times New Roman" pitchFamily="18" charset="0"/>
            <a:cs typeface="Times New Roman" pitchFamily="18" charset="0"/>
          </a:endParaRPr>
        </a:p>
      </dgm:t>
    </dgm:pt>
    <dgm:pt modelId="{AF666997-A1F2-4C6F-99A0-F8BEE23F30F2}" type="parTrans" cxnId="{3F494705-02A5-4656-81AD-31D21A45821C}">
      <dgm:prSet/>
      <dgm:spPr/>
      <dgm:t>
        <a:bodyPr/>
        <a:lstStyle/>
        <a:p>
          <a:endParaRPr lang="ru-RU" b="1">
            <a:solidFill>
              <a:schemeClr val="accent1">
                <a:lumMod val="50000"/>
              </a:schemeClr>
            </a:solidFill>
          </a:endParaRPr>
        </a:p>
      </dgm:t>
    </dgm:pt>
    <dgm:pt modelId="{E8AFB5DF-C4E7-4C19-9BD3-9F5EC4FFE9F3}" type="sibTrans" cxnId="{3F494705-02A5-4656-81AD-31D21A45821C}">
      <dgm:prSet/>
      <dgm:spPr/>
      <dgm:t>
        <a:bodyPr/>
        <a:lstStyle/>
        <a:p>
          <a:endParaRPr lang="ru-RU" b="1">
            <a:solidFill>
              <a:schemeClr val="accent1">
                <a:lumMod val="50000"/>
              </a:schemeClr>
            </a:solidFill>
          </a:endParaRPr>
        </a:p>
      </dgm:t>
    </dgm:pt>
    <dgm:pt modelId="{80FBA576-9D59-44DE-B555-893C5823B0D4}">
      <dgm:prSet phldrT="[Текст]" custT="1"/>
      <dgm:spPr>
        <a:solidFill>
          <a:schemeClr val="bg1"/>
        </a:solidFill>
        <a:ln>
          <a:solidFill>
            <a:schemeClr val="accent1"/>
          </a:solidFill>
        </a:ln>
      </dgm:spPr>
      <dgm:t>
        <a:bodyPr/>
        <a:lstStyle/>
        <a:p>
          <a:r>
            <a:rPr lang="ru-RU" sz="1050" b="1" dirty="0" smtClean="0">
              <a:solidFill>
                <a:schemeClr val="accent1">
                  <a:lumMod val="50000"/>
                </a:schemeClr>
              </a:solidFill>
              <a:latin typeface="Times New Roman" pitchFamily="18" charset="0"/>
              <a:cs typeface="Times New Roman" pitchFamily="18" charset="0"/>
            </a:rPr>
            <a:t>РДКБ имени С</a:t>
          </a:r>
          <a:r>
            <a:rPr lang="kk-KZ" sz="1050" b="1" dirty="0" smtClean="0">
              <a:solidFill>
                <a:schemeClr val="accent1">
                  <a:lumMod val="50000"/>
                </a:schemeClr>
              </a:solidFill>
              <a:latin typeface="Times New Roman" pitchFamily="18" charset="0"/>
              <a:cs typeface="Times New Roman" pitchFamily="18" charset="0"/>
            </a:rPr>
            <a:t>.Д.Асфендиарова г.Алматы</a:t>
          </a:r>
        </a:p>
        <a:p>
          <a:r>
            <a:rPr lang="kk-KZ" sz="1050" b="1" dirty="0" smtClean="0">
              <a:solidFill>
                <a:schemeClr val="tx1"/>
              </a:solidFill>
              <a:latin typeface="Times New Roman" pitchFamily="18" charset="0"/>
              <a:cs typeface="Times New Roman" pitchFamily="18" charset="0"/>
            </a:rPr>
            <a:t>Нефрологические для детей -4/7/7</a:t>
          </a:r>
          <a:endParaRPr lang="ru-RU" sz="1050" b="1" dirty="0" smtClean="0">
            <a:solidFill>
              <a:schemeClr val="tx1"/>
            </a:solidFill>
            <a:latin typeface="Times New Roman" pitchFamily="18" charset="0"/>
            <a:cs typeface="Times New Roman" pitchFamily="18" charset="0"/>
          </a:endParaRPr>
        </a:p>
        <a:p>
          <a:r>
            <a:rPr lang="kk-KZ" sz="1050" b="1" dirty="0" smtClean="0">
              <a:solidFill>
                <a:schemeClr val="tx1"/>
              </a:solidFill>
              <a:latin typeface="Times New Roman" pitchFamily="18" charset="0"/>
              <a:cs typeface="Times New Roman" pitchFamily="18" charset="0"/>
            </a:rPr>
            <a:t>Урологические для детей -2/1/0</a:t>
          </a:r>
          <a:endParaRPr lang="ru-RU" sz="1050" b="1" dirty="0" smtClean="0">
            <a:solidFill>
              <a:schemeClr val="tx1"/>
            </a:solidFill>
            <a:latin typeface="Times New Roman" pitchFamily="18" charset="0"/>
            <a:cs typeface="Times New Roman" pitchFamily="18" charset="0"/>
          </a:endParaRPr>
        </a:p>
        <a:p>
          <a:r>
            <a:rPr lang="kk-KZ" sz="1050" b="1" dirty="0" smtClean="0">
              <a:solidFill>
                <a:schemeClr val="tx1"/>
              </a:solidFill>
              <a:latin typeface="Times New Roman" pitchFamily="18" charset="0"/>
              <a:cs typeface="Times New Roman" pitchFamily="18" charset="0"/>
            </a:rPr>
            <a:t>Отолорингологические для детей-24/15/7</a:t>
          </a:r>
        </a:p>
        <a:p>
          <a:r>
            <a:rPr lang="kk-KZ" sz="1050" b="1" dirty="0" smtClean="0">
              <a:solidFill>
                <a:schemeClr val="tx1"/>
              </a:solidFill>
              <a:latin typeface="Times New Roman" pitchFamily="18" charset="0"/>
              <a:cs typeface="Times New Roman" pitchFamily="18" charset="0"/>
            </a:rPr>
            <a:t> Члх -1/2/1</a:t>
          </a:r>
        </a:p>
        <a:p>
          <a:r>
            <a:rPr lang="kk-KZ" sz="1050" b="1" dirty="0" smtClean="0">
              <a:solidFill>
                <a:schemeClr val="tx1"/>
              </a:solidFill>
              <a:latin typeface="Times New Roman" pitchFamily="18" charset="0"/>
              <a:cs typeface="Times New Roman" pitchFamily="18" charset="0"/>
            </a:rPr>
            <a:t>Аллерголог -2/1/0</a:t>
          </a:r>
          <a:endParaRPr lang="ru-RU" sz="1050" b="1" dirty="0" smtClean="0">
            <a:solidFill>
              <a:schemeClr val="tx1"/>
            </a:solidFill>
            <a:latin typeface="Times New Roman" pitchFamily="18" charset="0"/>
            <a:cs typeface="Times New Roman" pitchFamily="18" charset="0"/>
          </a:endParaRPr>
        </a:p>
        <a:p>
          <a:r>
            <a:rPr lang="kk-KZ" sz="1050" b="1" dirty="0" smtClean="0">
              <a:solidFill>
                <a:schemeClr val="tx1"/>
              </a:solidFill>
              <a:latin typeface="Times New Roman" pitchFamily="18" charset="0"/>
              <a:cs typeface="Times New Roman" pitchFamily="18" charset="0"/>
            </a:rPr>
            <a:t>Неврология- 3/1/3</a:t>
          </a:r>
        </a:p>
        <a:p>
          <a:r>
            <a:rPr lang="kk-KZ" sz="1050" b="1" dirty="0" smtClean="0">
              <a:solidFill>
                <a:schemeClr val="tx1"/>
              </a:solidFill>
              <a:latin typeface="Times New Roman" pitchFamily="18" charset="0"/>
              <a:cs typeface="Times New Roman" pitchFamily="18" charset="0"/>
            </a:rPr>
            <a:t>Ортопедия-1/2/0</a:t>
          </a:r>
        </a:p>
      </dgm:t>
    </dgm:pt>
    <dgm:pt modelId="{E9B44480-2811-408D-B0FF-349FAE96A6CF}" type="parTrans" cxnId="{5D51B65D-8252-4F7A-B2B2-C3C01C968B64}">
      <dgm:prSet/>
      <dgm:spPr/>
      <dgm:t>
        <a:bodyPr/>
        <a:lstStyle/>
        <a:p>
          <a:endParaRPr lang="ru-RU" b="1">
            <a:solidFill>
              <a:schemeClr val="accent1">
                <a:lumMod val="50000"/>
              </a:schemeClr>
            </a:solidFill>
          </a:endParaRPr>
        </a:p>
      </dgm:t>
    </dgm:pt>
    <dgm:pt modelId="{F7A06115-108D-462D-9D6B-5043C2FA1787}" type="sibTrans" cxnId="{5D51B65D-8252-4F7A-B2B2-C3C01C968B64}">
      <dgm:prSet/>
      <dgm:spPr/>
      <dgm:t>
        <a:bodyPr/>
        <a:lstStyle/>
        <a:p>
          <a:endParaRPr lang="ru-RU" b="1">
            <a:solidFill>
              <a:schemeClr val="accent1">
                <a:lumMod val="50000"/>
              </a:schemeClr>
            </a:solidFill>
          </a:endParaRPr>
        </a:p>
      </dgm:t>
    </dgm:pt>
    <dgm:pt modelId="{5DF4F018-3404-416B-8DA6-A4EF35CA9466}">
      <dgm:prSet phldrT="[Текст]" custT="1"/>
      <dgm:spPr>
        <a:solidFill>
          <a:schemeClr val="bg1"/>
        </a:solidFill>
        <a:ln>
          <a:solidFill>
            <a:schemeClr val="accent1"/>
          </a:solidFill>
        </a:ln>
      </dgm:spPr>
      <dgm:t>
        <a:bodyPr/>
        <a:lstStyle/>
        <a:p>
          <a:pPr>
            <a:lnSpc>
              <a:spcPct val="90000"/>
            </a:lnSpc>
          </a:pPr>
          <a:r>
            <a:rPr lang="kk-KZ" sz="1050" b="1" dirty="0" smtClean="0">
              <a:solidFill>
                <a:schemeClr val="accent1">
                  <a:lumMod val="50000"/>
                </a:schemeClr>
              </a:solidFill>
              <a:latin typeface="Times New Roman" pitchFamily="18" charset="0"/>
              <a:cs typeface="Times New Roman" pitchFamily="18" charset="0"/>
            </a:rPr>
            <a:t>ННЦХ имени А.Н.Сызганова г.Алматы </a:t>
          </a:r>
        </a:p>
        <a:p>
          <a:pPr>
            <a:lnSpc>
              <a:spcPct val="100000"/>
            </a:lnSpc>
          </a:pPr>
          <a:r>
            <a:rPr lang="kk-KZ" sz="1100" b="1" dirty="0" smtClean="0">
              <a:solidFill>
                <a:schemeClr val="tx1"/>
              </a:solidFill>
              <a:latin typeface="Times New Roman" pitchFamily="18" charset="0"/>
              <a:cs typeface="Times New Roman" pitchFamily="18" charset="0"/>
            </a:rPr>
            <a:t>Хирургические-13/10/5</a:t>
          </a:r>
          <a:endParaRPr lang="ru-RU" sz="1100" b="1" dirty="0" smtClean="0">
            <a:solidFill>
              <a:schemeClr val="tx1"/>
            </a:solidFill>
            <a:latin typeface="Times New Roman" pitchFamily="18" charset="0"/>
            <a:cs typeface="Times New Roman" pitchFamily="18" charset="0"/>
          </a:endParaRPr>
        </a:p>
        <a:p>
          <a:pPr>
            <a:lnSpc>
              <a:spcPct val="100000"/>
            </a:lnSpc>
          </a:pPr>
          <a:r>
            <a:rPr lang="kk-KZ" sz="1100" b="1" dirty="0" smtClean="0">
              <a:solidFill>
                <a:schemeClr val="tx1"/>
              </a:solidFill>
              <a:latin typeface="Times New Roman" pitchFamily="18" charset="0"/>
              <a:cs typeface="Times New Roman" pitchFamily="18" charset="0"/>
            </a:rPr>
            <a:t>Сосудистая хирургия -2/1/0</a:t>
          </a:r>
          <a:endParaRPr lang="ru-RU" sz="1100" b="1" dirty="0" smtClean="0">
            <a:solidFill>
              <a:schemeClr val="tx1"/>
            </a:solidFill>
            <a:latin typeface="Times New Roman" pitchFamily="18" charset="0"/>
            <a:cs typeface="Times New Roman" pitchFamily="18" charset="0"/>
          </a:endParaRPr>
        </a:p>
      </dgm:t>
    </dgm:pt>
    <dgm:pt modelId="{54234388-C59E-4697-A40B-066EB3ABAA3A}" type="parTrans" cxnId="{0E1D92F4-07DC-4AB9-A782-FCB9EA476FF1}">
      <dgm:prSet/>
      <dgm:spPr/>
      <dgm:t>
        <a:bodyPr/>
        <a:lstStyle/>
        <a:p>
          <a:endParaRPr lang="ru-RU" b="1">
            <a:solidFill>
              <a:schemeClr val="accent1">
                <a:lumMod val="50000"/>
              </a:schemeClr>
            </a:solidFill>
          </a:endParaRPr>
        </a:p>
      </dgm:t>
    </dgm:pt>
    <dgm:pt modelId="{48491751-5347-49DC-BB3F-F597BC082421}" type="sibTrans" cxnId="{0E1D92F4-07DC-4AB9-A782-FCB9EA476FF1}">
      <dgm:prSet/>
      <dgm:spPr/>
      <dgm:t>
        <a:bodyPr/>
        <a:lstStyle/>
        <a:p>
          <a:endParaRPr lang="ru-RU" b="1">
            <a:solidFill>
              <a:schemeClr val="accent1">
                <a:lumMod val="50000"/>
              </a:schemeClr>
            </a:solidFill>
          </a:endParaRPr>
        </a:p>
      </dgm:t>
    </dgm:pt>
    <dgm:pt modelId="{72B907DC-9B1A-486B-877C-B39B38A13CBC}" type="pres">
      <dgm:prSet presAssocID="{72568DF1-4D9F-4CEF-B1B6-F885E39F1EE6}" presName="linearFlow" presStyleCnt="0">
        <dgm:presLayoutVars>
          <dgm:dir/>
          <dgm:resizeHandles val="exact"/>
        </dgm:presLayoutVars>
      </dgm:prSet>
      <dgm:spPr/>
    </dgm:pt>
    <dgm:pt modelId="{99D163D8-1F0D-4270-B097-82B692FCB3B8}" type="pres">
      <dgm:prSet presAssocID="{A66186B2-6DC1-4F5F-B80B-1A0FF80D3908}" presName="composite" presStyleCnt="0"/>
      <dgm:spPr/>
    </dgm:pt>
    <dgm:pt modelId="{67F4F7BA-DC73-4CF7-92D2-1FA1DB1B7499}" type="pres">
      <dgm:prSet presAssocID="{A66186B2-6DC1-4F5F-B80B-1A0FF80D3908}" presName="imgShp" presStyleLbl="fgImgPlace1" presStyleIdx="0" presStyleCnt="3" custScaleX="126666" custScaleY="126290"/>
      <dgm:spPr>
        <a:blipFill rotWithShape="0">
          <a:blip xmlns:r="http://schemas.openxmlformats.org/officeDocument/2006/relationships" r:embed="rId1"/>
          <a:stretch>
            <a:fillRect/>
          </a:stretch>
        </a:blipFill>
      </dgm:spPr>
    </dgm:pt>
    <dgm:pt modelId="{B9592664-8C58-4755-A4A7-57DB23809D37}" type="pres">
      <dgm:prSet presAssocID="{A66186B2-6DC1-4F5F-B80B-1A0FF80D3908}" presName="txShp" presStyleLbl="node1" presStyleIdx="0" presStyleCnt="3" custScaleX="133764" custScaleY="185685" custLinFactNeighborX="835" custLinFactNeighborY="5152">
        <dgm:presLayoutVars>
          <dgm:bulletEnabled val="1"/>
        </dgm:presLayoutVars>
      </dgm:prSet>
      <dgm:spPr/>
      <dgm:t>
        <a:bodyPr/>
        <a:lstStyle/>
        <a:p>
          <a:endParaRPr lang="ru-RU"/>
        </a:p>
      </dgm:t>
    </dgm:pt>
    <dgm:pt modelId="{A56EBE82-879B-42BE-8EFE-D76A7230FCE1}" type="pres">
      <dgm:prSet presAssocID="{E8AFB5DF-C4E7-4C19-9BD3-9F5EC4FFE9F3}" presName="spacing" presStyleCnt="0"/>
      <dgm:spPr/>
    </dgm:pt>
    <dgm:pt modelId="{30A9E1BF-F177-4826-83FC-D5B190D6A5F5}" type="pres">
      <dgm:prSet presAssocID="{80FBA576-9D59-44DE-B555-893C5823B0D4}" presName="composite" presStyleCnt="0"/>
      <dgm:spPr/>
    </dgm:pt>
    <dgm:pt modelId="{35758D48-0B83-4E99-841D-243DA1FC5793}" type="pres">
      <dgm:prSet presAssocID="{80FBA576-9D59-44DE-B555-893C5823B0D4}" presName="imgShp" presStyleLbl="fgImgPlace1" presStyleIdx="1" presStyleCnt="3" custScaleX="116311" custScaleY="122832" custLinFactNeighborX="-6835" custLinFactNeighborY="2541"/>
      <dgm:spPr>
        <a:blipFill rotWithShape="0">
          <a:blip xmlns:r="http://schemas.openxmlformats.org/officeDocument/2006/relationships" r:embed="rId2"/>
          <a:stretch>
            <a:fillRect/>
          </a:stretch>
        </a:blipFill>
      </dgm:spPr>
    </dgm:pt>
    <dgm:pt modelId="{4961ECBA-01C4-4726-84BF-30B830FE1142}" type="pres">
      <dgm:prSet presAssocID="{80FBA576-9D59-44DE-B555-893C5823B0D4}" presName="txShp" presStyleLbl="node1" presStyleIdx="1" presStyleCnt="3" custAng="0" custScaleX="144288" custScaleY="152438" custLinFactNeighborX="-5841" custLinFactNeighborY="-815">
        <dgm:presLayoutVars>
          <dgm:bulletEnabled val="1"/>
        </dgm:presLayoutVars>
      </dgm:prSet>
      <dgm:spPr/>
      <dgm:t>
        <a:bodyPr/>
        <a:lstStyle/>
        <a:p>
          <a:endParaRPr lang="ru-RU"/>
        </a:p>
      </dgm:t>
    </dgm:pt>
    <dgm:pt modelId="{8CA01C69-C2A2-473B-B5D8-10A697E54E48}" type="pres">
      <dgm:prSet presAssocID="{F7A06115-108D-462D-9D6B-5043C2FA1787}" presName="spacing" presStyleCnt="0"/>
      <dgm:spPr/>
    </dgm:pt>
    <dgm:pt modelId="{41D41F8E-4847-48D4-835E-76534BF3C5DB}" type="pres">
      <dgm:prSet presAssocID="{5DF4F018-3404-416B-8DA6-A4EF35CA9466}" presName="composite" presStyleCnt="0"/>
      <dgm:spPr/>
    </dgm:pt>
    <dgm:pt modelId="{99DD5FC6-26BA-4E68-9C6D-3E0AF898A55F}" type="pres">
      <dgm:prSet presAssocID="{5DF4F018-3404-416B-8DA6-A4EF35CA9466}" presName="imgShp" presStyleLbl="fgImgPlace1" presStyleIdx="2" presStyleCnt="3" custScaleX="128361" custScaleY="109573"/>
      <dgm:spPr>
        <a:blipFill rotWithShape="0">
          <a:blip xmlns:r="http://schemas.openxmlformats.org/officeDocument/2006/relationships" r:embed="rId3"/>
          <a:stretch>
            <a:fillRect/>
          </a:stretch>
        </a:blipFill>
      </dgm:spPr>
    </dgm:pt>
    <dgm:pt modelId="{A04D7ED0-3B2E-439B-97A9-6931CC6BF41D}" type="pres">
      <dgm:prSet presAssocID="{5DF4F018-3404-416B-8DA6-A4EF35CA9466}" presName="txShp" presStyleLbl="node1" presStyleIdx="2" presStyleCnt="3" custScaleX="120737" custScaleY="57565" custLinFactNeighborX="4061" custLinFactNeighborY="0">
        <dgm:presLayoutVars>
          <dgm:bulletEnabled val="1"/>
        </dgm:presLayoutVars>
      </dgm:prSet>
      <dgm:spPr/>
      <dgm:t>
        <a:bodyPr/>
        <a:lstStyle/>
        <a:p>
          <a:endParaRPr lang="ru-RU"/>
        </a:p>
      </dgm:t>
    </dgm:pt>
  </dgm:ptLst>
  <dgm:cxnLst>
    <dgm:cxn modelId="{3F494705-02A5-4656-81AD-31D21A45821C}" srcId="{72568DF1-4D9F-4CEF-B1B6-F885E39F1EE6}" destId="{A66186B2-6DC1-4F5F-B80B-1A0FF80D3908}" srcOrd="0" destOrd="0" parTransId="{AF666997-A1F2-4C6F-99A0-F8BEE23F30F2}" sibTransId="{E8AFB5DF-C4E7-4C19-9BD3-9F5EC4FFE9F3}"/>
    <dgm:cxn modelId="{C9E0BC44-5164-4463-926A-39A9CA79719E}" type="presOf" srcId="{80FBA576-9D59-44DE-B555-893C5823B0D4}" destId="{4961ECBA-01C4-4726-84BF-30B830FE1142}" srcOrd="0" destOrd="0" presId="urn:microsoft.com/office/officeart/2005/8/layout/vList3#3"/>
    <dgm:cxn modelId="{238D39DB-C9F8-4D74-9D75-05583B45D419}" type="presOf" srcId="{A66186B2-6DC1-4F5F-B80B-1A0FF80D3908}" destId="{B9592664-8C58-4755-A4A7-57DB23809D37}" srcOrd="0" destOrd="0" presId="urn:microsoft.com/office/officeart/2005/8/layout/vList3#3"/>
    <dgm:cxn modelId="{0E1D92F4-07DC-4AB9-A782-FCB9EA476FF1}" srcId="{72568DF1-4D9F-4CEF-B1B6-F885E39F1EE6}" destId="{5DF4F018-3404-416B-8DA6-A4EF35CA9466}" srcOrd="2" destOrd="0" parTransId="{54234388-C59E-4697-A40B-066EB3ABAA3A}" sibTransId="{48491751-5347-49DC-BB3F-F597BC082421}"/>
    <dgm:cxn modelId="{26243209-FF10-4432-B327-3FDE85C8A223}" type="presOf" srcId="{72568DF1-4D9F-4CEF-B1B6-F885E39F1EE6}" destId="{72B907DC-9B1A-486B-877C-B39B38A13CBC}" srcOrd="0" destOrd="0" presId="urn:microsoft.com/office/officeart/2005/8/layout/vList3#3"/>
    <dgm:cxn modelId="{F032BE96-35B3-47F7-8394-AB98742F14BE}" type="presOf" srcId="{5DF4F018-3404-416B-8DA6-A4EF35CA9466}" destId="{A04D7ED0-3B2E-439B-97A9-6931CC6BF41D}" srcOrd="0" destOrd="0" presId="urn:microsoft.com/office/officeart/2005/8/layout/vList3#3"/>
    <dgm:cxn modelId="{5D51B65D-8252-4F7A-B2B2-C3C01C968B64}" srcId="{72568DF1-4D9F-4CEF-B1B6-F885E39F1EE6}" destId="{80FBA576-9D59-44DE-B555-893C5823B0D4}" srcOrd="1" destOrd="0" parTransId="{E9B44480-2811-408D-B0FF-349FAE96A6CF}" sibTransId="{F7A06115-108D-462D-9D6B-5043C2FA1787}"/>
    <dgm:cxn modelId="{E7FC639C-AF8B-41B2-9C67-2D107AF57EE5}" type="presParOf" srcId="{72B907DC-9B1A-486B-877C-B39B38A13CBC}" destId="{99D163D8-1F0D-4270-B097-82B692FCB3B8}" srcOrd="0" destOrd="0" presId="urn:microsoft.com/office/officeart/2005/8/layout/vList3#3"/>
    <dgm:cxn modelId="{7E7CC017-D672-4938-8E85-36E0E30CFDDD}" type="presParOf" srcId="{99D163D8-1F0D-4270-B097-82B692FCB3B8}" destId="{67F4F7BA-DC73-4CF7-92D2-1FA1DB1B7499}" srcOrd="0" destOrd="0" presId="urn:microsoft.com/office/officeart/2005/8/layout/vList3#3"/>
    <dgm:cxn modelId="{D98BE04D-4B54-48D8-A0A7-B3E7C54D6F0D}" type="presParOf" srcId="{99D163D8-1F0D-4270-B097-82B692FCB3B8}" destId="{B9592664-8C58-4755-A4A7-57DB23809D37}" srcOrd="1" destOrd="0" presId="urn:microsoft.com/office/officeart/2005/8/layout/vList3#3"/>
    <dgm:cxn modelId="{65DDE983-8944-45A0-A6F7-0D219A70D113}" type="presParOf" srcId="{72B907DC-9B1A-486B-877C-B39B38A13CBC}" destId="{A56EBE82-879B-42BE-8EFE-D76A7230FCE1}" srcOrd="1" destOrd="0" presId="urn:microsoft.com/office/officeart/2005/8/layout/vList3#3"/>
    <dgm:cxn modelId="{D74D7929-4FB2-4FA0-9572-31D410141629}" type="presParOf" srcId="{72B907DC-9B1A-486B-877C-B39B38A13CBC}" destId="{30A9E1BF-F177-4826-83FC-D5B190D6A5F5}" srcOrd="2" destOrd="0" presId="urn:microsoft.com/office/officeart/2005/8/layout/vList3#3"/>
    <dgm:cxn modelId="{4FC356C6-CF9F-4184-BA4B-5C018860B5E2}" type="presParOf" srcId="{30A9E1BF-F177-4826-83FC-D5B190D6A5F5}" destId="{35758D48-0B83-4E99-841D-243DA1FC5793}" srcOrd="0" destOrd="0" presId="urn:microsoft.com/office/officeart/2005/8/layout/vList3#3"/>
    <dgm:cxn modelId="{E927B5FB-56A8-4192-92EB-D574E33B54C1}" type="presParOf" srcId="{30A9E1BF-F177-4826-83FC-D5B190D6A5F5}" destId="{4961ECBA-01C4-4726-84BF-30B830FE1142}" srcOrd="1" destOrd="0" presId="urn:microsoft.com/office/officeart/2005/8/layout/vList3#3"/>
    <dgm:cxn modelId="{B23733E9-829F-4A07-9121-84C14DBA190B}" type="presParOf" srcId="{72B907DC-9B1A-486B-877C-B39B38A13CBC}" destId="{8CA01C69-C2A2-473B-B5D8-10A697E54E48}" srcOrd="3" destOrd="0" presId="urn:microsoft.com/office/officeart/2005/8/layout/vList3#3"/>
    <dgm:cxn modelId="{60AE3A14-ADA7-493E-B238-5BB0FDEC45D1}" type="presParOf" srcId="{72B907DC-9B1A-486B-877C-B39B38A13CBC}" destId="{41D41F8E-4847-48D4-835E-76534BF3C5DB}" srcOrd="4" destOrd="0" presId="urn:microsoft.com/office/officeart/2005/8/layout/vList3#3"/>
    <dgm:cxn modelId="{2430449B-D584-492F-8951-1DDD81CD4288}" type="presParOf" srcId="{41D41F8E-4847-48D4-835E-76534BF3C5DB}" destId="{99DD5FC6-26BA-4E68-9C6D-3E0AF898A55F}" srcOrd="0" destOrd="0" presId="urn:microsoft.com/office/officeart/2005/8/layout/vList3#3"/>
    <dgm:cxn modelId="{01386C00-2A6F-44E5-9B21-D4E99D7EBD87}" type="presParOf" srcId="{41D41F8E-4847-48D4-835E-76534BF3C5DB}" destId="{A04D7ED0-3B2E-439B-97A9-6931CC6BF41D}" srcOrd="1" destOrd="0" presId="urn:microsoft.com/office/officeart/2005/8/layout/vList3#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EBCCEA-D559-4EB6-8CE3-C251FDEDE9DA}" type="doc">
      <dgm:prSet loTypeId="urn:microsoft.com/office/officeart/2005/8/layout/vList3#4" loCatId="list" qsTypeId="urn:microsoft.com/office/officeart/2005/8/quickstyle/simple3" qsCatId="simple" csTypeId="urn:microsoft.com/office/officeart/2005/8/colors/colorful3" csCatId="colorful" phldr="1"/>
      <dgm:spPr/>
      <dgm:t>
        <a:bodyPr/>
        <a:lstStyle/>
        <a:p>
          <a:endParaRPr lang="ru-RU"/>
        </a:p>
      </dgm:t>
    </dgm:pt>
    <dgm:pt modelId="{8D5BDAEF-A83D-4665-B5A4-D8B40B59D3FA}">
      <dgm:prSet phldrT="[Текст]" custT="1"/>
      <dgm:spPr>
        <a:solidFill>
          <a:schemeClr val="bg1"/>
        </a:solidFill>
        <a:ln>
          <a:solidFill>
            <a:schemeClr val="accent1"/>
          </a:solidFill>
        </a:ln>
      </dgm:spPr>
      <dgm:t>
        <a:bodyPr/>
        <a:lstStyle/>
        <a:p>
          <a:r>
            <a:rPr lang="kk-KZ" sz="1000" b="1" dirty="0" smtClean="0">
              <a:solidFill>
                <a:schemeClr val="accent1">
                  <a:lumMod val="50000"/>
                </a:schemeClr>
              </a:solidFill>
              <a:latin typeface="Times New Roman" pitchFamily="18" charset="0"/>
              <a:cs typeface="Times New Roman" pitchFamily="18" charset="0"/>
            </a:rPr>
            <a:t>КФ </a:t>
          </a:r>
          <a:r>
            <a:rPr lang="en-US" sz="1000" b="1" dirty="0" smtClean="0">
              <a:solidFill>
                <a:schemeClr val="accent1">
                  <a:lumMod val="50000"/>
                </a:schemeClr>
              </a:solidFill>
              <a:latin typeface="Times New Roman" pitchFamily="18" charset="0"/>
              <a:cs typeface="Times New Roman" pitchFamily="18" charset="0"/>
            </a:rPr>
            <a:t>UMC </a:t>
          </a:r>
          <a:r>
            <a:rPr lang="kk-KZ" sz="1000" b="1" dirty="0" smtClean="0">
              <a:solidFill>
                <a:schemeClr val="accent1">
                  <a:lumMod val="50000"/>
                </a:schemeClr>
              </a:solidFill>
              <a:latin typeface="Times New Roman" pitchFamily="18" charset="0"/>
              <a:cs typeface="Times New Roman" pitchFamily="18" charset="0"/>
            </a:rPr>
            <a:t> г.Нур-Султан</a:t>
          </a:r>
        </a:p>
        <a:p>
          <a:r>
            <a:rPr lang="kk-KZ" sz="1000" b="1" dirty="0" smtClean="0">
              <a:latin typeface="Times New Roman" pitchFamily="18" charset="0"/>
              <a:cs typeface="Times New Roman" pitchFamily="18" charset="0"/>
            </a:rPr>
            <a:t>Нефрологические для детей-13/22/13</a:t>
          </a:r>
          <a:endParaRPr lang="ru-RU" sz="1000" b="1" dirty="0" smtClean="0">
            <a:latin typeface="Times New Roman" pitchFamily="18" charset="0"/>
            <a:cs typeface="Times New Roman" pitchFamily="18" charset="0"/>
          </a:endParaRPr>
        </a:p>
        <a:p>
          <a:r>
            <a:rPr lang="kk-KZ" sz="1000" b="1" dirty="0" smtClean="0">
              <a:latin typeface="Times New Roman" pitchFamily="18" charset="0"/>
              <a:cs typeface="Times New Roman" pitchFamily="18" charset="0"/>
            </a:rPr>
            <a:t>Онкологические для детей -8/3/3</a:t>
          </a:r>
          <a:endParaRPr lang="ru-RU" sz="1000" b="1" dirty="0" smtClean="0">
            <a:latin typeface="Times New Roman" pitchFamily="18" charset="0"/>
            <a:cs typeface="Times New Roman" pitchFamily="18" charset="0"/>
          </a:endParaRPr>
        </a:p>
        <a:p>
          <a:r>
            <a:rPr lang="kk-KZ" sz="1000" b="1" dirty="0" smtClean="0">
              <a:latin typeface="Times New Roman" pitchFamily="18" charset="0"/>
              <a:cs typeface="Times New Roman" pitchFamily="18" charset="0"/>
            </a:rPr>
            <a:t>Хирургические для детей-13/21/13</a:t>
          </a:r>
        </a:p>
        <a:p>
          <a:r>
            <a:rPr lang="kk-KZ" sz="1000" b="1" dirty="0" smtClean="0">
              <a:latin typeface="Times New Roman" pitchFamily="18" charset="0"/>
              <a:cs typeface="Times New Roman" pitchFamily="18" charset="0"/>
            </a:rPr>
            <a:t>Из них ЛОР -0/6/3</a:t>
          </a:r>
          <a:endParaRPr lang="ru-RU" sz="1000" b="1" dirty="0" smtClean="0">
            <a:latin typeface="Times New Roman" pitchFamily="18" charset="0"/>
            <a:cs typeface="Times New Roman" pitchFamily="18" charset="0"/>
          </a:endParaRPr>
        </a:p>
        <a:p>
          <a:r>
            <a:rPr lang="kk-KZ" sz="1000" b="1" dirty="0" smtClean="0">
              <a:latin typeface="Times New Roman" pitchFamily="18" charset="0"/>
              <a:cs typeface="Times New Roman" pitchFamily="18" charset="0"/>
            </a:rPr>
            <a:t>Неврологические для детей -15/8/15</a:t>
          </a:r>
          <a:endParaRPr lang="ru-RU" sz="1000" b="1" dirty="0" smtClean="0">
            <a:latin typeface="Times New Roman" pitchFamily="18" charset="0"/>
            <a:cs typeface="Times New Roman" pitchFamily="18" charset="0"/>
          </a:endParaRPr>
        </a:p>
        <a:p>
          <a:r>
            <a:rPr lang="kk-KZ" sz="1000" b="1" dirty="0" smtClean="0">
              <a:latin typeface="Times New Roman" pitchFamily="18" charset="0"/>
              <a:cs typeface="Times New Roman" pitchFamily="18" charset="0"/>
            </a:rPr>
            <a:t>Ортопедические для детей-10/7/14</a:t>
          </a:r>
          <a:endParaRPr lang="ru-RU" sz="1000" b="1" dirty="0" smtClean="0">
            <a:latin typeface="Times New Roman" pitchFamily="18" charset="0"/>
            <a:cs typeface="Times New Roman" pitchFamily="18" charset="0"/>
          </a:endParaRPr>
        </a:p>
        <a:p>
          <a:r>
            <a:rPr lang="kk-KZ" sz="1000" b="1" dirty="0" smtClean="0">
              <a:latin typeface="Times New Roman" pitchFamily="18" charset="0"/>
              <a:cs typeface="Times New Roman" pitchFamily="18" charset="0"/>
            </a:rPr>
            <a:t>Урологические для детей – 8/13/15</a:t>
          </a:r>
          <a:endParaRPr lang="ru-RU" sz="1000" b="1" dirty="0" smtClean="0">
            <a:latin typeface="Times New Roman" pitchFamily="18" charset="0"/>
            <a:cs typeface="Times New Roman" pitchFamily="18" charset="0"/>
          </a:endParaRPr>
        </a:p>
        <a:p>
          <a:r>
            <a:rPr lang="kk-KZ" sz="1000" b="1" dirty="0" smtClean="0">
              <a:latin typeface="Times New Roman" pitchFamily="18" charset="0"/>
              <a:cs typeface="Times New Roman" pitchFamily="18" charset="0"/>
            </a:rPr>
            <a:t>Ревматологические для детей-23 /25/22</a:t>
          </a:r>
        </a:p>
        <a:p>
          <a:r>
            <a:rPr lang="kk-KZ" sz="1000" b="1" dirty="0" smtClean="0">
              <a:latin typeface="Times New Roman" pitchFamily="18" charset="0"/>
              <a:cs typeface="Times New Roman" pitchFamily="18" charset="0"/>
            </a:rPr>
            <a:t>Хирургические для новорожденных- 1/2/3</a:t>
          </a:r>
          <a:endParaRPr lang="ru-RU" sz="1000" b="1" dirty="0" smtClean="0">
            <a:latin typeface="Times New Roman" pitchFamily="18" charset="0"/>
            <a:cs typeface="Times New Roman" pitchFamily="18" charset="0"/>
          </a:endParaRPr>
        </a:p>
        <a:p>
          <a:r>
            <a:rPr lang="kk-KZ" sz="1000" b="1" dirty="0" smtClean="0">
              <a:latin typeface="Times New Roman" pitchFamily="18" charset="0"/>
              <a:cs typeface="Times New Roman" pitchFamily="18" charset="0"/>
            </a:rPr>
            <a:t>Гастроэнтерологическое для детей -7/2/0</a:t>
          </a:r>
        </a:p>
        <a:p>
          <a:r>
            <a:rPr lang="kk-KZ" sz="1000" b="1" dirty="0" smtClean="0">
              <a:latin typeface="Times New Roman" pitchFamily="18" charset="0"/>
              <a:cs typeface="Times New Roman" pitchFamily="18" charset="0"/>
            </a:rPr>
            <a:t>Эндокринологические для детей- 4/5/0</a:t>
          </a:r>
        </a:p>
        <a:p>
          <a:r>
            <a:rPr lang="kk-KZ" sz="1000" b="1" dirty="0" smtClean="0">
              <a:latin typeface="Times New Roman" pitchFamily="18" charset="0"/>
              <a:cs typeface="Times New Roman" pitchFamily="18" charset="0"/>
            </a:rPr>
            <a:t>Гематологические  для детей -1/0/1</a:t>
          </a:r>
        </a:p>
        <a:p>
          <a:r>
            <a:rPr lang="kk-KZ" sz="1000" b="1" dirty="0" smtClean="0">
              <a:latin typeface="Times New Roman" pitchFamily="18" charset="0"/>
              <a:cs typeface="Times New Roman" pitchFamily="18" charset="0"/>
            </a:rPr>
            <a:t>Кардиологические – 0/0/13</a:t>
          </a:r>
        </a:p>
        <a:p>
          <a:r>
            <a:rPr lang="kk-KZ" sz="1000" b="1" dirty="0" smtClean="0">
              <a:latin typeface="Times New Roman" pitchFamily="18" charset="0"/>
              <a:cs typeface="Times New Roman" pitchFamily="18" charset="0"/>
            </a:rPr>
            <a:t>Кардиохирургическое для детей – 0/0/6</a:t>
          </a:r>
        </a:p>
      </dgm:t>
    </dgm:pt>
    <dgm:pt modelId="{96BC32F8-C753-4D17-A4AA-93DD3439A2B5}" type="parTrans" cxnId="{1A529751-465F-4E42-AA76-6BD96E642F15}">
      <dgm:prSet/>
      <dgm:spPr/>
      <dgm:t>
        <a:bodyPr/>
        <a:lstStyle/>
        <a:p>
          <a:endParaRPr lang="ru-RU"/>
        </a:p>
      </dgm:t>
    </dgm:pt>
    <dgm:pt modelId="{C77503EB-7398-4BC4-B430-2674074FFD85}" type="sibTrans" cxnId="{1A529751-465F-4E42-AA76-6BD96E642F15}">
      <dgm:prSet/>
      <dgm:spPr/>
      <dgm:t>
        <a:bodyPr/>
        <a:lstStyle/>
        <a:p>
          <a:endParaRPr lang="ru-RU"/>
        </a:p>
      </dgm:t>
    </dgm:pt>
    <dgm:pt modelId="{9D3D808B-5D1D-44F5-AE1E-90408E05D630}">
      <dgm:prSet phldrT="[Текст]" custT="1"/>
      <dgm:spPr>
        <a:solidFill>
          <a:schemeClr val="bg1"/>
        </a:solidFill>
        <a:ln>
          <a:solidFill>
            <a:schemeClr val="accent1"/>
          </a:solidFill>
        </a:ln>
      </dgm:spPr>
      <dgm:t>
        <a:bodyPr/>
        <a:lstStyle/>
        <a:p>
          <a:r>
            <a:rPr lang="kk-KZ" sz="1100" b="1" dirty="0" smtClean="0">
              <a:solidFill>
                <a:schemeClr val="accent1">
                  <a:lumMod val="50000"/>
                </a:schemeClr>
              </a:solidFill>
              <a:latin typeface="Times New Roman" pitchFamily="18" charset="0"/>
              <a:cs typeface="Times New Roman" pitchFamily="18" charset="0"/>
            </a:rPr>
            <a:t>ННКЦ г.Нур-Султан</a:t>
          </a:r>
        </a:p>
        <a:p>
          <a:r>
            <a:rPr lang="kk-KZ" sz="1100" b="1" dirty="0" smtClean="0">
              <a:solidFill>
                <a:schemeClr val="tx1"/>
              </a:solidFill>
              <a:latin typeface="Times New Roman" pitchFamily="18" charset="0"/>
              <a:cs typeface="Times New Roman" pitchFamily="18" charset="0"/>
            </a:rPr>
            <a:t>Кардиология  для детей – 11/17/0</a:t>
          </a:r>
        </a:p>
        <a:p>
          <a:r>
            <a:rPr lang="kk-KZ" sz="1100" b="1" dirty="0" smtClean="0">
              <a:solidFill>
                <a:schemeClr val="tx1"/>
              </a:solidFill>
              <a:latin typeface="Times New Roman" pitchFamily="18" charset="0"/>
              <a:cs typeface="Times New Roman" pitchFamily="18" charset="0"/>
            </a:rPr>
            <a:t>Кардиохирургия  для детей –6/8/0</a:t>
          </a:r>
          <a:endParaRPr lang="kk-KZ" sz="1100" b="1" dirty="0" smtClean="0">
            <a:solidFill>
              <a:schemeClr val="accent1"/>
            </a:solidFill>
          </a:endParaRPr>
        </a:p>
      </dgm:t>
    </dgm:pt>
    <dgm:pt modelId="{63F12C52-58C0-41DC-8B52-933ED1F46D44}" type="parTrans" cxnId="{23CD3E7A-063A-4287-88D8-A34093334210}">
      <dgm:prSet/>
      <dgm:spPr/>
      <dgm:t>
        <a:bodyPr/>
        <a:lstStyle/>
        <a:p>
          <a:endParaRPr lang="ru-RU"/>
        </a:p>
      </dgm:t>
    </dgm:pt>
    <dgm:pt modelId="{08F808D3-DA82-4161-A293-F71D075C55EE}" type="sibTrans" cxnId="{23CD3E7A-063A-4287-88D8-A34093334210}">
      <dgm:prSet/>
      <dgm:spPr/>
      <dgm:t>
        <a:bodyPr/>
        <a:lstStyle/>
        <a:p>
          <a:endParaRPr lang="ru-RU"/>
        </a:p>
      </dgm:t>
    </dgm:pt>
    <dgm:pt modelId="{D2C90C48-C8D2-41FC-B9F8-2EBA0023CA4F}">
      <dgm:prSet custT="1"/>
      <dgm:spPr>
        <a:solidFill>
          <a:schemeClr val="bg1"/>
        </a:solidFill>
        <a:ln>
          <a:solidFill>
            <a:schemeClr val="accent1"/>
          </a:solidFill>
        </a:ln>
      </dgm:spPr>
      <dgm:t>
        <a:bodyPr/>
        <a:lstStyle/>
        <a:p>
          <a:r>
            <a:rPr lang="kk-KZ" sz="1100" b="1" dirty="0" smtClean="0">
              <a:solidFill>
                <a:schemeClr val="accent1">
                  <a:lumMod val="50000"/>
                </a:schemeClr>
              </a:solidFill>
              <a:latin typeface="Times New Roman" pitchFamily="18" charset="0"/>
              <a:cs typeface="Times New Roman" pitchFamily="18" charset="0"/>
            </a:rPr>
            <a:t>НЦН г.Нур-Султан</a:t>
          </a:r>
        </a:p>
        <a:p>
          <a:r>
            <a:rPr lang="kk-KZ" sz="1100" b="1" dirty="0" smtClean="0">
              <a:latin typeface="Times New Roman" pitchFamily="18" charset="0"/>
              <a:cs typeface="Times New Roman" pitchFamily="18" charset="0"/>
            </a:rPr>
            <a:t>     Нейрохирургические для детей -7/4/3</a:t>
          </a:r>
          <a:endParaRPr lang="ru-RU" sz="1100" dirty="0">
            <a:solidFill>
              <a:schemeClr val="accent1">
                <a:lumMod val="50000"/>
              </a:schemeClr>
            </a:solidFill>
            <a:latin typeface="Times New Roman" pitchFamily="18" charset="0"/>
            <a:cs typeface="Times New Roman" pitchFamily="18" charset="0"/>
          </a:endParaRPr>
        </a:p>
      </dgm:t>
    </dgm:pt>
    <dgm:pt modelId="{46A70361-7BE3-43CB-8A09-9F286E0308A7}" type="parTrans" cxnId="{64E5328F-A80D-49CC-9983-7FAE3FD88D4C}">
      <dgm:prSet/>
      <dgm:spPr/>
      <dgm:t>
        <a:bodyPr/>
        <a:lstStyle/>
        <a:p>
          <a:endParaRPr lang="ru-RU"/>
        </a:p>
      </dgm:t>
    </dgm:pt>
    <dgm:pt modelId="{2A315A68-3136-4D23-B843-68FD8FB59073}" type="sibTrans" cxnId="{64E5328F-A80D-49CC-9983-7FAE3FD88D4C}">
      <dgm:prSet/>
      <dgm:spPr/>
      <dgm:t>
        <a:bodyPr/>
        <a:lstStyle/>
        <a:p>
          <a:endParaRPr lang="ru-RU"/>
        </a:p>
      </dgm:t>
    </dgm:pt>
    <dgm:pt modelId="{F17CE3A8-0EDE-4885-BBE9-0EEE68693642}">
      <dgm:prSet/>
      <dgm:spPr>
        <a:solidFill>
          <a:schemeClr val="bg1"/>
        </a:solidFill>
        <a:ln>
          <a:solidFill>
            <a:schemeClr val="accent1"/>
          </a:solidFill>
        </a:ln>
      </dgm:spPr>
      <dgm:t>
        <a:bodyPr/>
        <a:lstStyle/>
        <a:p>
          <a:r>
            <a:rPr lang="kk-KZ" b="1" dirty="0" smtClean="0">
              <a:solidFill>
                <a:schemeClr val="accent1">
                  <a:lumMod val="50000"/>
                </a:schemeClr>
              </a:solidFill>
              <a:latin typeface="Times New Roman" pitchFamily="18" charset="0"/>
              <a:cs typeface="Times New Roman" pitchFamily="18" charset="0"/>
            </a:rPr>
            <a:t>ННМЦ г.Нур-Султан</a:t>
          </a:r>
        </a:p>
        <a:p>
          <a:r>
            <a:rPr lang="kk-KZ" b="1" dirty="0" smtClean="0">
              <a:solidFill>
                <a:schemeClr val="tx1"/>
              </a:solidFill>
              <a:latin typeface="Times New Roman" pitchFamily="18" charset="0"/>
              <a:cs typeface="Times New Roman" pitchFamily="18" charset="0"/>
            </a:rPr>
            <a:t>Кардиохирургические для детей – 0/2/0</a:t>
          </a:r>
        </a:p>
        <a:p>
          <a:r>
            <a:rPr lang="kk-KZ" b="1" dirty="0" smtClean="0">
              <a:solidFill>
                <a:schemeClr val="tx1"/>
              </a:solidFill>
              <a:latin typeface="Times New Roman" pitchFamily="18" charset="0"/>
              <a:cs typeface="Times New Roman" pitchFamily="18" charset="0"/>
            </a:rPr>
            <a:t>Кардиологическое для детей- 6/0/0</a:t>
          </a:r>
          <a:endParaRPr lang="ru-RU" dirty="0">
            <a:solidFill>
              <a:schemeClr val="tx1"/>
            </a:solidFill>
            <a:latin typeface="Times New Roman" pitchFamily="18" charset="0"/>
            <a:cs typeface="Times New Roman" pitchFamily="18" charset="0"/>
          </a:endParaRPr>
        </a:p>
      </dgm:t>
    </dgm:pt>
    <dgm:pt modelId="{6B5BB07E-29C9-4133-AE0E-18700B1F8502}" type="parTrans" cxnId="{C7C33AC4-C712-4EE9-9870-BCB912046739}">
      <dgm:prSet/>
      <dgm:spPr/>
      <dgm:t>
        <a:bodyPr/>
        <a:lstStyle/>
        <a:p>
          <a:endParaRPr lang="ru-RU"/>
        </a:p>
      </dgm:t>
    </dgm:pt>
    <dgm:pt modelId="{119D588C-D825-455E-A492-DBC702FAFB77}" type="sibTrans" cxnId="{C7C33AC4-C712-4EE9-9870-BCB912046739}">
      <dgm:prSet/>
      <dgm:spPr/>
      <dgm:t>
        <a:bodyPr/>
        <a:lstStyle/>
        <a:p>
          <a:endParaRPr lang="ru-RU"/>
        </a:p>
      </dgm:t>
    </dgm:pt>
    <dgm:pt modelId="{CB0D5C2A-0E73-45C2-B1F6-88256083BBA8}" type="pres">
      <dgm:prSet presAssocID="{ABEBCCEA-D559-4EB6-8CE3-C251FDEDE9DA}" presName="linearFlow" presStyleCnt="0">
        <dgm:presLayoutVars>
          <dgm:dir/>
          <dgm:resizeHandles val="exact"/>
        </dgm:presLayoutVars>
      </dgm:prSet>
      <dgm:spPr/>
      <dgm:t>
        <a:bodyPr/>
        <a:lstStyle/>
        <a:p>
          <a:endParaRPr lang="ru-RU"/>
        </a:p>
      </dgm:t>
    </dgm:pt>
    <dgm:pt modelId="{6C82F7BF-11DB-4002-83EB-E8DBFD8D9389}" type="pres">
      <dgm:prSet presAssocID="{8D5BDAEF-A83D-4665-B5A4-D8B40B59D3FA}" presName="composite" presStyleCnt="0"/>
      <dgm:spPr/>
    </dgm:pt>
    <dgm:pt modelId="{8B4F118B-FD2E-4384-B07D-F6FF8E965CDD}" type="pres">
      <dgm:prSet presAssocID="{8D5BDAEF-A83D-4665-B5A4-D8B40B59D3FA}" presName="imgShp" presStyleLbl="fgImgPlace1" presStyleIdx="0" presStyleCnt="4" custScaleX="165204" custScaleY="171325" custLinFactNeighborX="-7784" custLinFactNeighborY="9187"/>
      <dgm:spPr>
        <a:blipFill rotWithShape="0">
          <a:blip xmlns:r="http://schemas.openxmlformats.org/officeDocument/2006/relationships" r:embed="rId1"/>
          <a:stretch>
            <a:fillRect/>
          </a:stretch>
        </a:blipFill>
      </dgm:spPr>
    </dgm:pt>
    <dgm:pt modelId="{36E25B57-B41C-4CB1-B8A2-604192468028}" type="pres">
      <dgm:prSet presAssocID="{8D5BDAEF-A83D-4665-B5A4-D8B40B59D3FA}" presName="txShp" presStyleLbl="node1" presStyleIdx="0" presStyleCnt="4" custScaleX="128875" custScaleY="385416" custLinFactNeighborX="441" custLinFactNeighborY="-345">
        <dgm:presLayoutVars>
          <dgm:bulletEnabled val="1"/>
        </dgm:presLayoutVars>
      </dgm:prSet>
      <dgm:spPr/>
      <dgm:t>
        <a:bodyPr/>
        <a:lstStyle/>
        <a:p>
          <a:endParaRPr lang="ru-RU"/>
        </a:p>
      </dgm:t>
    </dgm:pt>
    <dgm:pt modelId="{3E821C70-3A45-4FA7-B47E-3DB4B6FBCFB5}" type="pres">
      <dgm:prSet presAssocID="{C77503EB-7398-4BC4-B430-2674074FFD85}" presName="spacing" presStyleCnt="0"/>
      <dgm:spPr/>
    </dgm:pt>
    <dgm:pt modelId="{D6384A17-0CA3-4D98-B0C9-527B199977C5}" type="pres">
      <dgm:prSet presAssocID="{9D3D808B-5D1D-44F5-AE1E-90408E05D630}" presName="composite" presStyleCnt="0"/>
      <dgm:spPr/>
    </dgm:pt>
    <dgm:pt modelId="{416F57DD-BCC5-48D8-A2D3-94FE8C76E079}" type="pres">
      <dgm:prSet presAssocID="{9D3D808B-5D1D-44F5-AE1E-90408E05D630}" presName="imgShp" presStyleLbl="fgImgPlace1" presStyleIdx="1" presStyleCnt="4" custScaleX="148540" custScaleY="115321" custLinFactNeighborX="-29820" custLinFactNeighborY="22399"/>
      <dgm:spPr>
        <a:blipFill rotWithShape="0">
          <a:blip xmlns:r="http://schemas.openxmlformats.org/officeDocument/2006/relationships" r:embed="rId2"/>
          <a:stretch>
            <a:fillRect/>
          </a:stretch>
        </a:blipFill>
      </dgm:spPr>
    </dgm:pt>
    <dgm:pt modelId="{340E6278-0C78-44EB-A839-7625FBA9D1DD}" type="pres">
      <dgm:prSet presAssocID="{9D3D808B-5D1D-44F5-AE1E-90408E05D630}" presName="txShp" presStyleLbl="node1" presStyleIdx="1" presStyleCnt="4" custScaleX="127803" custScaleY="119237" custLinFactNeighborX="1496" custLinFactNeighborY="21997">
        <dgm:presLayoutVars>
          <dgm:bulletEnabled val="1"/>
        </dgm:presLayoutVars>
      </dgm:prSet>
      <dgm:spPr/>
      <dgm:t>
        <a:bodyPr/>
        <a:lstStyle/>
        <a:p>
          <a:endParaRPr lang="ru-RU"/>
        </a:p>
      </dgm:t>
    </dgm:pt>
    <dgm:pt modelId="{B8CA177B-9DBE-4396-9ED8-779DF5CD629B}" type="pres">
      <dgm:prSet presAssocID="{08F808D3-DA82-4161-A293-F71D075C55EE}" presName="spacing" presStyleCnt="0"/>
      <dgm:spPr/>
    </dgm:pt>
    <dgm:pt modelId="{7742E48D-5E2F-4317-ADE2-2EECBB25B75E}" type="pres">
      <dgm:prSet presAssocID="{D2C90C48-C8D2-41FC-B9F8-2EBA0023CA4F}" presName="composite" presStyleCnt="0"/>
      <dgm:spPr/>
    </dgm:pt>
    <dgm:pt modelId="{ACF49F37-D148-4EEE-94B7-71D01AC16B57}" type="pres">
      <dgm:prSet presAssocID="{D2C90C48-C8D2-41FC-B9F8-2EBA0023CA4F}" presName="imgShp" presStyleLbl="fgImgPlace1" presStyleIdx="2" presStyleCnt="4" custScaleX="147878" custScaleY="141118" custLinFactNeighborX="-23163" custLinFactNeighborY="12686"/>
      <dgm:spPr>
        <a:blipFill rotWithShape="0">
          <a:blip xmlns:r="http://schemas.openxmlformats.org/officeDocument/2006/relationships" r:embed="rId3"/>
          <a:stretch>
            <a:fillRect/>
          </a:stretch>
        </a:blipFill>
      </dgm:spPr>
    </dgm:pt>
    <dgm:pt modelId="{8F759C9D-C60E-4F92-A2B3-C8B7954EDEE1}" type="pres">
      <dgm:prSet presAssocID="{D2C90C48-C8D2-41FC-B9F8-2EBA0023CA4F}" presName="txShp" presStyleLbl="node1" presStyleIdx="2" presStyleCnt="4" custScaleX="123757" custScaleY="49545" custLinFactNeighborX="3255" custLinFactNeighborY="15602">
        <dgm:presLayoutVars>
          <dgm:bulletEnabled val="1"/>
        </dgm:presLayoutVars>
      </dgm:prSet>
      <dgm:spPr/>
      <dgm:t>
        <a:bodyPr/>
        <a:lstStyle/>
        <a:p>
          <a:endParaRPr lang="ru-RU"/>
        </a:p>
      </dgm:t>
    </dgm:pt>
    <dgm:pt modelId="{53BACF5B-9D66-484A-8E9F-2F5DAE9D629E}" type="pres">
      <dgm:prSet presAssocID="{2A315A68-3136-4D23-B843-68FD8FB59073}" presName="spacing" presStyleCnt="0"/>
      <dgm:spPr/>
    </dgm:pt>
    <dgm:pt modelId="{DB197686-F80C-4CD1-A85D-2BEBB6C146EB}" type="pres">
      <dgm:prSet presAssocID="{F17CE3A8-0EDE-4885-BBE9-0EEE68693642}" presName="composite" presStyleCnt="0"/>
      <dgm:spPr/>
    </dgm:pt>
    <dgm:pt modelId="{BE1411F3-BED5-4CAE-9926-085F15FAE5AC}" type="pres">
      <dgm:prSet presAssocID="{F17CE3A8-0EDE-4885-BBE9-0EEE68693642}" presName="imgShp" presStyleLbl="fgImgPlace1" presStyleIdx="3" presStyleCnt="4" custScaleX="158218" custScaleY="134049" custLinFactNeighborX="-22771" custLinFactNeighborY="-8630"/>
      <dgm:spPr>
        <a:blipFill rotWithShape="0">
          <a:blip xmlns:r="http://schemas.openxmlformats.org/officeDocument/2006/relationships" r:embed="rId4"/>
          <a:stretch>
            <a:fillRect/>
          </a:stretch>
        </a:blipFill>
      </dgm:spPr>
    </dgm:pt>
    <dgm:pt modelId="{C55BBBAF-5A71-43DC-A743-CDE495F55A3B}" type="pres">
      <dgm:prSet presAssocID="{F17CE3A8-0EDE-4885-BBE9-0EEE68693642}" presName="txShp" presStyleLbl="node1" presStyleIdx="3" presStyleCnt="4" custScaleX="123757" custScaleY="80986" custLinFactNeighborX="3953" custLinFactNeighborY="-6948">
        <dgm:presLayoutVars>
          <dgm:bulletEnabled val="1"/>
        </dgm:presLayoutVars>
      </dgm:prSet>
      <dgm:spPr/>
      <dgm:t>
        <a:bodyPr/>
        <a:lstStyle/>
        <a:p>
          <a:endParaRPr lang="ru-RU"/>
        </a:p>
      </dgm:t>
    </dgm:pt>
  </dgm:ptLst>
  <dgm:cxnLst>
    <dgm:cxn modelId="{C7C33AC4-C712-4EE9-9870-BCB912046739}" srcId="{ABEBCCEA-D559-4EB6-8CE3-C251FDEDE9DA}" destId="{F17CE3A8-0EDE-4885-BBE9-0EEE68693642}" srcOrd="3" destOrd="0" parTransId="{6B5BB07E-29C9-4133-AE0E-18700B1F8502}" sibTransId="{119D588C-D825-455E-A492-DBC702FAFB77}"/>
    <dgm:cxn modelId="{F333666B-78CF-4FC1-9D5D-B08098FF27A0}" type="presOf" srcId="{ABEBCCEA-D559-4EB6-8CE3-C251FDEDE9DA}" destId="{CB0D5C2A-0E73-45C2-B1F6-88256083BBA8}" srcOrd="0" destOrd="0" presId="urn:microsoft.com/office/officeart/2005/8/layout/vList3#4"/>
    <dgm:cxn modelId="{01DB8D4C-FA6F-4323-A571-3705EB1670FF}" type="presOf" srcId="{D2C90C48-C8D2-41FC-B9F8-2EBA0023CA4F}" destId="{8F759C9D-C60E-4F92-A2B3-C8B7954EDEE1}" srcOrd="0" destOrd="0" presId="urn:microsoft.com/office/officeart/2005/8/layout/vList3#4"/>
    <dgm:cxn modelId="{1EEDBE13-6F6D-4764-8294-49D882DA43D2}" type="presOf" srcId="{F17CE3A8-0EDE-4885-BBE9-0EEE68693642}" destId="{C55BBBAF-5A71-43DC-A743-CDE495F55A3B}" srcOrd="0" destOrd="0" presId="urn:microsoft.com/office/officeart/2005/8/layout/vList3#4"/>
    <dgm:cxn modelId="{E0B91EAA-2A29-4042-A24B-BAFAB17F09BB}" type="presOf" srcId="{9D3D808B-5D1D-44F5-AE1E-90408E05D630}" destId="{340E6278-0C78-44EB-A839-7625FBA9D1DD}" srcOrd="0" destOrd="0" presId="urn:microsoft.com/office/officeart/2005/8/layout/vList3#4"/>
    <dgm:cxn modelId="{23CD3E7A-063A-4287-88D8-A34093334210}" srcId="{ABEBCCEA-D559-4EB6-8CE3-C251FDEDE9DA}" destId="{9D3D808B-5D1D-44F5-AE1E-90408E05D630}" srcOrd="1" destOrd="0" parTransId="{63F12C52-58C0-41DC-8B52-933ED1F46D44}" sibTransId="{08F808D3-DA82-4161-A293-F71D075C55EE}"/>
    <dgm:cxn modelId="{64E5328F-A80D-49CC-9983-7FAE3FD88D4C}" srcId="{ABEBCCEA-D559-4EB6-8CE3-C251FDEDE9DA}" destId="{D2C90C48-C8D2-41FC-B9F8-2EBA0023CA4F}" srcOrd="2" destOrd="0" parTransId="{46A70361-7BE3-43CB-8A09-9F286E0308A7}" sibTransId="{2A315A68-3136-4D23-B843-68FD8FB59073}"/>
    <dgm:cxn modelId="{1A529751-465F-4E42-AA76-6BD96E642F15}" srcId="{ABEBCCEA-D559-4EB6-8CE3-C251FDEDE9DA}" destId="{8D5BDAEF-A83D-4665-B5A4-D8B40B59D3FA}" srcOrd="0" destOrd="0" parTransId="{96BC32F8-C753-4D17-A4AA-93DD3439A2B5}" sibTransId="{C77503EB-7398-4BC4-B430-2674074FFD85}"/>
    <dgm:cxn modelId="{CBE1C97B-C9F0-4FC5-B6D2-C4321708D543}" type="presOf" srcId="{8D5BDAEF-A83D-4665-B5A4-D8B40B59D3FA}" destId="{36E25B57-B41C-4CB1-B8A2-604192468028}" srcOrd="0" destOrd="0" presId="urn:microsoft.com/office/officeart/2005/8/layout/vList3#4"/>
    <dgm:cxn modelId="{0A3B49D5-211E-45B6-BBA1-5623FF380029}" type="presParOf" srcId="{CB0D5C2A-0E73-45C2-B1F6-88256083BBA8}" destId="{6C82F7BF-11DB-4002-83EB-E8DBFD8D9389}" srcOrd="0" destOrd="0" presId="urn:microsoft.com/office/officeart/2005/8/layout/vList3#4"/>
    <dgm:cxn modelId="{D0694684-4727-4969-AD6D-F7FEF14D6424}" type="presParOf" srcId="{6C82F7BF-11DB-4002-83EB-E8DBFD8D9389}" destId="{8B4F118B-FD2E-4384-B07D-F6FF8E965CDD}" srcOrd="0" destOrd="0" presId="urn:microsoft.com/office/officeart/2005/8/layout/vList3#4"/>
    <dgm:cxn modelId="{363EA9D5-2B6A-49FE-A073-EFDE8E0010E0}" type="presParOf" srcId="{6C82F7BF-11DB-4002-83EB-E8DBFD8D9389}" destId="{36E25B57-B41C-4CB1-B8A2-604192468028}" srcOrd="1" destOrd="0" presId="urn:microsoft.com/office/officeart/2005/8/layout/vList3#4"/>
    <dgm:cxn modelId="{02DBD00F-1F9E-4DF8-8007-402ABF8B437A}" type="presParOf" srcId="{CB0D5C2A-0E73-45C2-B1F6-88256083BBA8}" destId="{3E821C70-3A45-4FA7-B47E-3DB4B6FBCFB5}" srcOrd="1" destOrd="0" presId="urn:microsoft.com/office/officeart/2005/8/layout/vList3#4"/>
    <dgm:cxn modelId="{EBE41542-9590-48FB-82BB-87586D68A22E}" type="presParOf" srcId="{CB0D5C2A-0E73-45C2-B1F6-88256083BBA8}" destId="{D6384A17-0CA3-4D98-B0C9-527B199977C5}" srcOrd="2" destOrd="0" presId="urn:microsoft.com/office/officeart/2005/8/layout/vList3#4"/>
    <dgm:cxn modelId="{DA6ACD9D-2115-4391-A6A6-6BAC3A0C9E70}" type="presParOf" srcId="{D6384A17-0CA3-4D98-B0C9-527B199977C5}" destId="{416F57DD-BCC5-48D8-A2D3-94FE8C76E079}" srcOrd="0" destOrd="0" presId="urn:microsoft.com/office/officeart/2005/8/layout/vList3#4"/>
    <dgm:cxn modelId="{01D4FC3A-0AE2-4ECD-8775-96D89FD68FEC}" type="presParOf" srcId="{D6384A17-0CA3-4D98-B0C9-527B199977C5}" destId="{340E6278-0C78-44EB-A839-7625FBA9D1DD}" srcOrd="1" destOrd="0" presId="urn:microsoft.com/office/officeart/2005/8/layout/vList3#4"/>
    <dgm:cxn modelId="{90D452B2-2C7C-4068-A893-5B413FBEA3AF}" type="presParOf" srcId="{CB0D5C2A-0E73-45C2-B1F6-88256083BBA8}" destId="{B8CA177B-9DBE-4396-9ED8-779DF5CD629B}" srcOrd="3" destOrd="0" presId="urn:microsoft.com/office/officeart/2005/8/layout/vList3#4"/>
    <dgm:cxn modelId="{CCBF8328-8026-4378-8361-1B82B511B3BD}" type="presParOf" srcId="{CB0D5C2A-0E73-45C2-B1F6-88256083BBA8}" destId="{7742E48D-5E2F-4317-ADE2-2EECBB25B75E}" srcOrd="4" destOrd="0" presId="urn:microsoft.com/office/officeart/2005/8/layout/vList3#4"/>
    <dgm:cxn modelId="{1A2C8A1A-0DC2-4DAD-AEDE-295F1E1A94FB}" type="presParOf" srcId="{7742E48D-5E2F-4317-ADE2-2EECBB25B75E}" destId="{ACF49F37-D148-4EEE-94B7-71D01AC16B57}" srcOrd="0" destOrd="0" presId="urn:microsoft.com/office/officeart/2005/8/layout/vList3#4"/>
    <dgm:cxn modelId="{30FAC8F2-3EB6-4AEB-AF83-FC8CF8B59FF2}" type="presParOf" srcId="{7742E48D-5E2F-4317-ADE2-2EECBB25B75E}" destId="{8F759C9D-C60E-4F92-A2B3-C8B7954EDEE1}" srcOrd="1" destOrd="0" presId="urn:microsoft.com/office/officeart/2005/8/layout/vList3#4"/>
    <dgm:cxn modelId="{ED90021D-6C04-41E1-BB7F-EEB02C8ECAB2}" type="presParOf" srcId="{CB0D5C2A-0E73-45C2-B1F6-88256083BBA8}" destId="{53BACF5B-9D66-484A-8E9F-2F5DAE9D629E}" srcOrd="5" destOrd="0" presId="urn:microsoft.com/office/officeart/2005/8/layout/vList3#4"/>
    <dgm:cxn modelId="{4EC953F8-8072-4B89-B5D8-77AC95FD3364}" type="presParOf" srcId="{CB0D5C2A-0E73-45C2-B1F6-88256083BBA8}" destId="{DB197686-F80C-4CD1-A85D-2BEBB6C146EB}" srcOrd="6" destOrd="0" presId="urn:microsoft.com/office/officeart/2005/8/layout/vList3#4"/>
    <dgm:cxn modelId="{075A2065-FC4A-4BD9-8240-1675C722CE79}" type="presParOf" srcId="{DB197686-F80C-4CD1-A85D-2BEBB6C146EB}" destId="{BE1411F3-BED5-4CAE-9926-085F15FAE5AC}" srcOrd="0" destOrd="0" presId="urn:microsoft.com/office/officeart/2005/8/layout/vList3#4"/>
    <dgm:cxn modelId="{B46E07B0-0FF5-4C6C-803E-DA42A8529BD8}" type="presParOf" srcId="{DB197686-F80C-4CD1-A85D-2BEBB6C146EB}" destId="{C55BBBAF-5A71-43DC-A743-CDE495F55A3B}" srcOrd="1" destOrd="0" presId="urn:microsoft.com/office/officeart/2005/8/layout/vList3#4"/>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633B593-362A-43B3-828C-78706A419772}">
      <dsp:nvSpPr>
        <dsp:cNvPr id="0" name=""/>
        <dsp:cNvSpPr/>
      </dsp:nvSpPr>
      <dsp:spPr>
        <a:xfrm>
          <a:off x="1421741" y="989"/>
          <a:ext cx="1828835" cy="1134766"/>
        </a:xfrm>
        <a:prstGeom prst="ellipse">
          <a:avLst/>
        </a:prstGeom>
        <a:solidFill>
          <a:schemeClr val="lt1">
            <a:hueOff val="0"/>
            <a:satOff val="0"/>
            <a:lumOff val="0"/>
            <a:alphaOff val="0"/>
          </a:schemeClr>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100000"/>
            </a:lnSpc>
            <a:spcBef>
              <a:spcPct val="0"/>
            </a:spcBef>
            <a:spcAft>
              <a:spcPct val="35000"/>
            </a:spcAft>
          </a:pPr>
          <a:r>
            <a:rPr lang="kk-KZ" sz="1200" b="1" kern="1200" dirty="0" smtClean="0">
              <a:latin typeface="Times New Roman" pitchFamily="18" charset="0"/>
              <a:cs typeface="Times New Roman" pitchFamily="18" charset="0"/>
            </a:rPr>
            <a:t>Рентген</a:t>
          </a:r>
        </a:p>
        <a:p>
          <a:pPr lvl="0" algn="ctr" defTabSz="533400">
            <a:lnSpc>
              <a:spcPct val="100000"/>
            </a:lnSpc>
            <a:spcBef>
              <a:spcPct val="0"/>
            </a:spcBef>
            <a:spcAft>
              <a:spcPct val="35000"/>
            </a:spcAft>
          </a:pPr>
          <a:r>
            <a:rPr lang="kk-KZ" sz="1200" b="1" kern="1200" dirty="0" smtClean="0">
              <a:latin typeface="Times New Roman" pitchFamily="18" charset="0"/>
              <a:cs typeface="Times New Roman" pitchFamily="18" charset="0"/>
            </a:rPr>
            <a:t>9605/ 16203/ 16322</a:t>
          </a:r>
        </a:p>
      </dsp:txBody>
      <dsp:txXfrm>
        <a:off x="1421741" y="989"/>
        <a:ext cx="1828835" cy="1134766"/>
      </dsp:txXfrm>
    </dsp:sp>
    <dsp:sp modelId="{C4FAAD9B-FD93-444D-89C8-E07993649AD0}">
      <dsp:nvSpPr>
        <dsp:cNvPr id="0" name=""/>
        <dsp:cNvSpPr/>
      </dsp:nvSpPr>
      <dsp:spPr>
        <a:xfrm rot="1800000">
          <a:off x="3045915" y="826447"/>
          <a:ext cx="137831" cy="382983"/>
        </a:xfrm>
        <a:prstGeom prst="rightArrow">
          <a:avLst>
            <a:gd name="adj1" fmla="val 60000"/>
            <a:gd name="adj2" fmla="val 50000"/>
          </a:avLst>
        </a:prstGeom>
        <a:solidFill>
          <a:srgbClr val="008080"/>
        </a:solidFill>
        <a:ln>
          <a:solidFill>
            <a:schemeClr val="accent6"/>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rot="1800000">
        <a:off x="3045915" y="826447"/>
        <a:ext cx="137831" cy="382983"/>
      </dsp:txXfrm>
    </dsp:sp>
    <dsp:sp modelId="{63E7A8D1-A619-4F2A-A251-C842C8D1507D}">
      <dsp:nvSpPr>
        <dsp:cNvPr id="0" name=""/>
        <dsp:cNvSpPr/>
      </dsp:nvSpPr>
      <dsp:spPr>
        <a:xfrm>
          <a:off x="3111304" y="819200"/>
          <a:ext cx="1402730" cy="1203272"/>
        </a:xfrm>
        <a:prstGeom prst="ellipse">
          <a:avLst/>
        </a:prstGeom>
        <a:solidFill>
          <a:schemeClr val="lt1">
            <a:hueOff val="0"/>
            <a:satOff val="0"/>
            <a:lumOff val="0"/>
            <a:alphaOff val="0"/>
          </a:schemeClr>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kk-KZ" sz="1300" b="1" kern="1200" dirty="0" smtClean="0">
              <a:latin typeface="Times New Roman" pitchFamily="18" charset="0"/>
              <a:cs typeface="Times New Roman" pitchFamily="18" charset="0"/>
            </a:rPr>
            <a:t>КТ </a:t>
          </a:r>
        </a:p>
        <a:p>
          <a:pPr lvl="0" algn="ctr" defTabSz="577850">
            <a:lnSpc>
              <a:spcPct val="90000"/>
            </a:lnSpc>
            <a:spcBef>
              <a:spcPct val="0"/>
            </a:spcBef>
            <a:spcAft>
              <a:spcPct val="35000"/>
            </a:spcAft>
          </a:pPr>
          <a:r>
            <a:rPr lang="kk-KZ" sz="1400" b="1" kern="1200" dirty="0" smtClean="0">
              <a:latin typeface="Times New Roman" pitchFamily="18" charset="0"/>
              <a:cs typeface="Times New Roman" pitchFamily="18" charset="0"/>
            </a:rPr>
            <a:t>306/ 0 /1101</a:t>
          </a:r>
          <a:endParaRPr lang="ru-RU" sz="1300" b="1" kern="1200" dirty="0">
            <a:latin typeface="Times New Roman" pitchFamily="18" charset="0"/>
            <a:cs typeface="Times New Roman" pitchFamily="18" charset="0"/>
          </a:endParaRPr>
        </a:p>
      </dsp:txBody>
      <dsp:txXfrm>
        <a:off x="3111304" y="819200"/>
        <a:ext cx="1402730" cy="1203272"/>
      </dsp:txXfrm>
    </dsp:sp>
    <dsp:sp modelId="{E8667DB7-8966-4945-B37B-6748EBEA9C16}">
      <dsp:nvSpPr>
        <dsp:cNvPr id="0" name=""/>
        <dsp:cNvSpPr/>
      </dsp:nvSpPr>
      <dsp:spPr>
        <a:xfrm rot="5446849">
          <a:off x="3680258" y="2052717"/>
          <a:ext cx="242377" cy="382983"/>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rot="5446849">
        <a:off x="3680258" y="2052717"/>
        <a:ext cx="242377" cy="382983"/>
      </dsp:txXfrm>
    </dsp:sp>
    <dsp:sp modelId="{96513872-F89D-4AB9-8673-71E41BA1BED1}">
      <dsp:nvSpPr>
        <dsp:cNvPr id="0" name=""/>
        <dsp:cNvSpPr/>
      </dsp:nvSpPr>
      <dsp:spPr>
        <a:xfrm>
          <a:off x="2972222" y="2479674"/>
          <a:ext cx="1635595" cy="1206086"/>
        </a:xfrm>
        <a:prstGeom prst="ellipse">
          <a:avLst/>
        </a:prstGeom>
        <a:solidFill>
          <a:schemeClr val="lt1">
            <a:hueOff val="0"/>
            <a:satOff val="0"/>
            <a:lumOff val="0"/>
            <a:alphaOff val="0"/>
          </a:schemeClr>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kk-KZ" sz="1300" b="1" kern="1200" dirty="0" smtClean="0">
              <a:latin typeface="Times New Roman" pitchFamily="18" charset="0"/>
              <a:cs typeface="Times New Roman" pitchFamily="18" charset="0"/>
            </a:rPr>
            <a:t>УЗИ </a:t>
          </a:r>
        </a:p>
        <a:p>
          <a:pPr lvl="0" algn="ctr" defTabSz="577850">
            <a:lnSpc>
              <a:spcPct val="90000"/>
            </a:lnSpc>
            <a:spcBef>
              <a:spcPct val="0"/>
            </a:spcBef>
            <a:spcAft>
              <a:spcPct val="35000"/>
            </a:spcAft>
          </a:pPr>
          <a:r>
            <a:rPr lang="kk-KZ" sz="1300" b="1" kern="1200" dirty="0" smtClean="0">
              <a:latin typeface="Times New Roman" pitchFamily="18" charset="0"/>
              <a:cs typeface="Times New Roman" pitchFamily="18" charset="0"/>
            </a:rPr>
            <a:t>1870/2732/2249</a:t>
          </a:r>
          <a:endParaRPr lang="ru-RU" sz="1300" b="1" kern="1200" dirty="0">
            <a:latin typeface="Times New Roman" pitchFamily="18" charset="0"/>
            <a:cs typeface="Times New Roman" pitchFamily="18" charset="0"/>
          </a:endParaRPr>
        </a:p>
      </dsp:txBody>
      <dsp:txXfrm>
        <a:off x="2972222" y="2479674"/>
        <a:ext cx="1635595" cy="1206086"/>
      </dsp:txXfrm>
    </dsp:sp>
    <dsp:sp modelId="{B5D22FCF-9E9F-4240-A00A-AB0BCC6495F0}">
      <dsp:nvSpPr>
        <dsp:cNvPr id="0" name=""/>
        <dsp:cNvSpPr/>
      </dsp:nvSpPr>
      <dsp:spPr>
        <a:xfrm rot="8953165">
          <a:off x="2942251" y="3347210"/>
          <a:ext cx="164516" cy="382983"/>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rot="8953165">
        <a:off x="2942251" y="3347210"/>
        <a:ext cx="164516" cy="382983"/>
      </dsp:txXfrm>
    </dsp:sp>
    <dsp:sp modelId="{1BC89F62-BE8F-4030-92EC-B59AD91E57B6}">
      <dsp:nvSpPr>
        <dsp:cNvPr id="0" name=""/>
        <dsp:cNvSpPr/>
      </dsp:nvSpPr>
      <dsp:spPr>
        <a:xfrm>
          <a:off x="1637609" y="3386137"/>
          <a:ext cx="1380999" cy="1134766"/>
        </a:xfrm>
        <a:prstGeom prst="ellipse">
          <a:avLst/>
        </a:prstGeom>
        <a:solidFill>
          <a:schemeClr val="lt1">
            <a:hueOff val="0"/>
            <a:satOff val="0"/>
            <a:lumOff val="0"/>
            <a:alphaOff val="0"/>
          </a:schemeClr>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kk-KZ" sz="1400" b="1" kern="1200" dirty="0" smtClean="0">
              <a:latin typeface="Times New Roman" pitchFamily="18" charset="0"/>
              <a:cs typeface="Times New Roman" pitchFamily="18" charset="0"/>
            </a:rPr>
            <a:t>ФГДС</a:t>
          </a:r>
          <a:r>
            <a:rPr lang="kk-KZ" sz="1300" b="1" kern="1200" dirty="0" smtClean="0">
              <a:latin typeface="Times New Roman" pitchFamily="18" charset="0"/>
              <a:cs typeface="Times New Roman" pitchFamily="18" charset="0"/>
            </a:rPr>
            <a:t> 135/158/120</a:t>
          </a:r>
          <a:endParaRPr lang="ru-RU" sz="1300" b="1" kern="1200" dirty="0">
            <a:latin typeface="Times New Roman" pitchFamily="18" charset="0"/>
            <a:cs typeface="Times New Roman" pitchFamily="18" charset="0"/>
          </a:endParaRPr>
        </a:p>
      </dsp:txBody>
      <dsp:txXfrm>
        <a:off x="1637609" y="3386137"/>
        <a:ext cx="1380999" cy="1134766"/>
      </dsp:txXfrm>
    </dsp:sp>
    <dsp:sp modelId="{96185CAB-3529-490C-ABFB-25498AD039F2}">
      <dsp:nvSpPr>
        <dsp:cNvPr id="0" name=""/>
        <dsp:cNvSpPr/>
      </dsp:nvSpPr>
      <dsp:spPr>
        <a:xfrm rot="12528826">
          <a:off x="1530813" y="3370681"/>
          <a:ext cx="171683" cy="382983"/>
        </a:xfrm>
        <a:prstGeom prst="rightArrow">
          <a:avLst>
            <a:gd name="adj1" fmla="val 60000"/>
            <a:gd name="adj2" fmla="val 50000"/>
          </a:avLst>
        </a:prstGeom>
        <a:solidFill>
          <a:srgbClr val="008080"/>
        </a:solidFill>
        <a:ln>
          <a:solidFill>
            <a:schemeClr val="accent6"/>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rot="12528826">
        <a:off x="1530813" y="3370681"/>
        <a:ext cx="171683" cy="382983"/>
      </dsp:txXfrm>
    </dsp:sp>
    <dsp:sp modelId="{D1B17BBF-294D-4B58-9D94-BF09139A28D0}">
      <dsp:nvSpPr>
        <dsp:cNvPr id="0" name=""/>
        <dsp:cNvSpPr/>
      </dsp:nvSpPr>
      <dsp:spPr>
        <a:xfrm>
          <a:off x="74064" y="2527299"/>
          <a:ext cx="1533069" cy="1215981"/>
        </a:xfrm>
        <a:prstGeom prst="ellipse">
          <a:avLst/>
        </a:prstGeom>
        <a:solidFill>
          <a:schemeClr val="lt1">
            <a:hueOff val="0"/>
            <a:satOff val="0"/>
            <a:lumOff val="0"/>
            <a:alphaOff val="0"/>
          </a:schemeClr>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kk-KZ" sz="1300" b="1" kern="1200" dirty="0" smtClean="0">
              <a:latin typeface="Times New Roman" pitchFamily="18" charset="0"/>
              <a:cs typeface="Times New Roman" pitchFamily="18" charset="0"/>
            </a:rPr>
            <a:t>ВЭЭГ</a:t>
          </a:r>
        </a:p>
        <a:p>
          <a:pPr lvl="0" algn="ctr" defTabSz="577850">
            <a:lnSpc>
              <a:spcPct val="90000"/>
            </a:lnSpc>
            <a:spcBef>
              <a:spcPct val="0"/>
            </a:spcBef>
            <a:spcAft>
              <a:spcPct val="35000"/>
            </a:spcAft>
          </a:pPr>
          <a:r>
            <a:rPr lang="kk-KZ" sz="1300" b="1" kern="1200" dirty="0" smtClean="0">
              <a:latin typeface="Times New Roman" pitchFamily="18" charset="0"/>
              <a:cs typeface="Times New Roman" pitchFamily="18" charset="0"/>
            </a:rPr>
            <a:t>276/177/141</a:t>
          </a:r>
        </a:p>
      </dsp:txBody>
      <dsp:txXfrm>
        <a:off x="74064" y="2527299"/>
        <a:ext cx="1533069" cy="1215981"/>
      </dsp:txXfrm>
    </dsp:sp>
    <dsp:sp modelId="{992D421D-5F63-4F4F-BE3C-5756770D8F15}">
      <dsp:nvSpPr>
        <dsp:cNvPr id="0" name=""/>
        <dsp:cNvSpPr/>
      </dsp:nvSpPr>
      <dsp:spPr>
        <a:xfrm rot="16285747">
          <a:off x="739334" y="2112714"/>
          <a:ext cx="243998" cy="382983"/>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rot="16285747">
        <a:off x="739334" y="2112714"/>
        <a:ext cx="243998" cy="382983"/>
      </dsp:txXfrm>
    </dsp:sp>
    <dsp:sp modelId="{5E64063C-6511-41BC-A539-7331978F5D5C}">
      <dsp:nvSpPr>
        <dsp:cNvPr id="0" name=""/>
        <dsp:cNvSpPr/>
      </dsp:nvSpPr>
      <dsp:spPr>
        <a:xfrm>
          <a:off x="212876" y="860424"/>
          <a:ext cx="1338842" cy="1206914"/>
        </a:xfrm>
        <a:prstGeom prst="ellipse">
          <a:avLst/>
        </a:prstGeom>
        <a:solidFill>
          <a:schemeClr val="lt1">
            <a:hueOff val="0"/>
            <a:satOff val="0"/>
            <a:lumOff val="0"/>
            <a:alphaOff val="0"/>
          </a:schemeClr>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kk-KZ" sz="1600" b="1" kern="1200" dirty="0" smtClean="0">
              <a:latin typeface="Times New Roman" pitchFamily="18" charset="0"/>
              <a:cs typeface="Times New Roman" pitchFamily="18" charset="0"/>
            </a:rPr>
            <a:t>МРТ</a:t>
          </a:r>
          <a:r>
            <a:rPr lang="kk-KZ" sz="1400" b="1" kern="1200" dirty="0" smtClean="0">
              <a:latin typeface="Times New Roman" pitchFamily="18" charset="0"/>
              <a:cs typeface="Times New Roman" pitchFamily="18" charset="0"/>
            </a:rPr>
            <a:t> 0/177/141</a:t>
          </a:r>
        </a:p>
      </dsp:txBody>
      <dsp:txXfrm>
        <a:off x="212876" y="860424"/>
        <a:ext cx="1338842" cy="1206914"/>
      </dsp:txXfrm>
    </dsp:sp>
    <dsp:sp modelId="{E36F236A-FF8D-493A-942F-FAF87CC4CBA9}">
      <dsp:nvSpPr>
        <dsp:cNvPr id="0" name=""/>
        <dsp:cNvSpPr/>
      </dsp:nvSpPr>
      <dsp:spPr>
        <a:xfrm rot="19702134">
          <a:off x="1478836" y="856605"/>
          <a:ext cx="156979" cy="382983"/>
        </a:xfrm>
        <a:prstGeom prst="rightArrow">
          <a:avLst>
            <a:gd name="adj1" fmla="val 60000"/>
            <a:gd name="adj2" fmla="val 50000"/>
          </a:avLst>
        </a:prstGeom>
        <a:solidFill>
          <a:srgbClr val="008080"/>
        </a:solidFill>
        <a:ln>
          <a:solidFill>
            <a:srgbClr val="006699"/>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rot="19702134">
        <a:off x="1478836" y="856605"/>
        <a:ext cx="156979" cy="382983"/>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9E85A3D-D445-492A-AE10-853D9B4520F2}">
      <dsp:nvSpPr>
        <dsp:cNvPr id="0" name=""/>
        <dsp:cNvSpPr/>
      </dsp:nvSpPr>
      <dsp:spPr>
        <a:xfrm>
          <a:off x="2127281" y="-27819"/>
          <a:ext cx="1645207" cy="1024971"/>
        </a:xfrm>
        <a:prstGeom prst="ellipse">
          <a:avLst/>
        </a:prstGeom>
        <a:solidFill>
          <a:schemeClr val="bg1"/>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ru-RU" sz="1100" b="1" i="0" kern="1200" dirty="0" smtClean="0">
              <a:solidFill>
                <a:schemeClr val="tx1"/>
              </a:solidFill>
              <a:latin typeface="Times New Roman" pitchFamily="18" charset="0"/>
              <a:cs typeface="Times New Roman" pitchFamily="18" charset="0"/>
            </a:rPr>
            <a:t>Биохимия</a:t>
          </a:r>
        </a:p>
        <a:p>
          <a:pPr lvl="0" algn="ctr" defTabSz="488950">
            <a:lnSpc>
              <a:spcPct val="100000"/>
            </a:lnSpc>
            <a:spcBef>
              <a:spcPct val="0"/>
            </a:spcBef>
            <a:spcAft>
              <a:spcPct val="35000"/>
            </a:spcAft>
          </a:pPr>
          <a:r>
            <a:rPr lang="kk-KZ" sz="1100" b="1" i="0" kern="1200" dirty="0" smtClean="0">
              <a:solidFill>
                <a:schemeClr val="tx1"/>
              </a:solidFill>
              <a:latin typeface="Times New Roman" pitchFamily="18" charset="0"/>
              <a:cs typeface="Times New Roman" pitchFamily="18" charset="0"/>
            </a:rPr>
            <a:t>41743/ 64295/ 67723 </a:t>
          </a:r>
          <a:endParaRPr lang="ru-RU" sz="1100" b="1" i="0" kern="1200" dirty="0" smtClean="0">
            <a:solidFill>
              <a:schemeClr val="tx1"/>
            </a:solidFill>
            <a:latin typeface="Times New Roman" pitchFamily="18" charset="0"/>
            <a:cs typeface="Times New Roman" pitchFamily="18" charset="0"/>
          </a:endParaRPr>
        </a:p>
        <a:p>
          <a:pPr lvl="0" algn="ctr" defTabSz="488950">
            <a:lnSpc>
              <a:spcPct val="90000"/>
            </a:lnSpc>
            <a:spcBef>
              <a:spcPct val="0"/>
            </a:spcBef>
            <a:spcAft>
              <a:spcPct val="35000"/>
            </a:spcAft>
          </a:pPr>
          <a:endParaRPr lang="ru-RU" sz="1300" i="0" kern="1200" dirty="0">
            <a:solidFill>
              <a:schemeClr val="tx1"/>
            </a:solidFill>
          </a:endParaRPr>
        </a:p>
      </dsp:txBody>
      <dsp:txXfrm>
        <a:off x="2127281" y="-27819"/>
        <a:ext cx="1645207" cy="1024971"/>
      </dsp:txXfrm>
    </dsp:sp>
    <dsp:sp modelId="{C1788947-188F-4211-95DB-7B10ABF61457}">
      <dsp:nvSpPr>
        <dsp:cNvPr id="0" name=""/>
        <dsp:cNvSpPr/>
      </dsp:nvSpPr>
      <dsp:spPr>
        <a:xfrm rot="1690641">
          <a:off x="3637710" y="727169"/>
          <a:ext cx="209007" cy="363874"/>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ru-RU" sz="1500" kern="1200"/>
        </a:p>
      </dsp:txBody>
      <dsp:txXfrm rot="1690641">
        <a:off x="3637710" y="727169"/>
        <a:ext cx="209007" cy="363874"/>
      </dsp:txXfrm>
    </dsp:sp>
    <dsp:sp modelId="{237F67A8-8EE1-4CFF-95CF-5A68D7791F25}">
      <dsp:nvSpPr>
        <dsp:cNvPr id="0" name=""/>
        <dsp:cNvSpPr/>
      </dsp:nvSpPr>
      <dsp:spPr>
        <a:xfrm>
          <a:off x="3763317" y="793457"/>
          <a:ext cx="1537026" cy="1077272"/>
        </a:xfrm>
        <a:prstGeom prst="ellipse">
          <a:avLst/>
        </a:prstGeom>
        <a:solidFill>
          <a:schemeClr val="bg1"/>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ts val="0"/>
            </a:spcAft>
          </a:pPr>
          <a:r>
            <a:rPr lang="kk-KZ" sz="1100" b="1" kern="1200" dirty="0" smtClean="0">
              <a:solidFill>
                <a:schemeClr val="tx1"/>
              </a:solidFill>
              <a:latin typeface="Times New Roman" pitchFamily="18" charset="0"/>
              <a:cs typeface="Times New Roman" pitchFamily="18" charset="0"/>
            </a:rPr>
            <a:t>Серология</a:t>
          </a:r>
        </a:p>
        <a:p>
          <a:pPr lvl="0" algn="ctr" defTabSz="488950">
            <a:lnSpc>
              <a:spcPct val="90000"/>
            </a:lnSpc>
            <a:spcBef>
              <a:spcPct val="0"/>
            </a:spcBef>
            <a:spcAft>
              <a:spcPts val="0"/>
            </a:spcAft>
          </a:pPr>
          <a:r>
            <a:rPr lang="kk-KZ" sz="1100" b="1" kern="1200" dirty="0" smtClean="0">
              <a:solidFill>
                <a:schemeClr val="tx1"/>
              </a:solidFill>
              <a:latin typeface="Times New Roman" pitchFamily="18" charset="0"/>
              <a:cs typeface="Times New Roman" pitchFamily="18" charset="0"/>
            </a:rPr>
            <a:t>2303 / 2210 / 2758</a:t>
          </a:r>
        </a:p>
        <a:p>
          <a:pPr lvl="0" algn="ctr" defTabSz="488950">
            <a:lnSpc>
              <a:spcPct val="90000"/>
            </a:lnSpc>
            <a:spcBef>
              <a:spcPct val="0"/>
            </a:spcBef>
            <a:spcAft>
              <a:spcPct val="35000"/>
            </a:spcAft>
          </a:pPr>
          <a:endParaRPr lang="ru-RU" sz="1200" b="1" kern="1200" dirty="0">
            <a:solidFill>
              <a:schemeClr val="tx1"/>
            </a:solidFill>
            <a:latin typeface="Times New Roman" pitchFamily="18" charset="0"/>
            <a:cs typeface="Times New Roman" pitchFamily="18" charset="0"/>
          </a:endParaRPr>
        </a:p>
      </dsp:txBody>
      <dsp:txXfrm>
        <a:off x="3763317" y="793457"/>
        <a:ext cx="1537026" cy="1077272"/>
      </dsp:txXfrm>
    </dsp:sp>
    <dsp:sp modelId="{508E9FC9-7EAA-40C2-BD9D-7C848646B2E3}">
      <dsp:nvSpPr>
        <dsp:cNvPr id="0" name=""/>
        <dsp:cNvSpPr/>
      </dsp:nvSpPr>
      <dsp:spPr>
        <a:xfrm rot="4511934">
          <a:off x="4628515" y="1823550"/>
          <a:ext cx="162494" cy="363874"/>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ru-RU" sz="1500" kern="1200"/>
        </a:p>
      </dsp:txBody>
      <dsp:txXfrm rot="4511934">
        <a:off x="4628515" y="1823550"/>
        <a:ext cx="162494" cy="363874"/>
      </dsp:txXfrm>
    </dsp:sp>
    <dsp:sp modelId="{3982AD95-9E8E-4B79-9DA5-90B7D3008069}">
      <dsp:nvSpPr>
        <dsp:cNvPr id="0" name=""/>
        <dsp:cNvSpPr/>
      </dsp:nvSpPr>
      <dsp:spPr>
        <a:xfrm>
          <a:off x="4101841" y="2151003"/>
          <a:ext cx="1558287" cy="1004972"/>
        </a:xfrm>
        <a:prstGeom prst="ellipse">
          <a:avLst/>
        </a:prstGeom>
        <a:solidFill>
          <a:schemeClr val="bg1"/>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ts val="0"/>
            </a:spcAft>
          </a:pPr>
          <a:r>
            <a:rPr lang="kk-KZ" sz="1100" b="1" kern="1200" dirty="0" smtClean="0">
              <a:solidFill>
                <a:schemeClr val="tx1"/>
              </a:solidFill>
              <a:latin typeface="Times New Roman" pitchFamily="18" charset="0"/>
              <a:cs typeface="Times New Roman" pitchFamily="18" charset="0"/>
            </a:rPr>
            <a:t>Иммунологическая </a:t>
          </a:r>
        </a:p>
        <a:p>
          <a:pPr lvl="0" algn="ctr" defTabSz="488950">
            <a:lnSpc>
              <a:spcPct val="90000"/>
            </a:lnSpc>
            <a:spcBef>
              <a:spcPct val="0"/>
            </a:spcBef>
            <a:spcAft>
              <a:spcPts val="0"/>
            </a:spcAft>
          </a:pPr>
          <a:r>
            <a:rPr lang="kk-KZ" sz="1100" b="1" kern="1200" dirty="0" smtClean="0">
              <a:solidFill>
                <a:schemeClr val="tx1"/>
              </a:solidFill>
              <a:latin typeface="Times New Roman" pitchFamily="18" charset="0"/>
              <a:cs typeface="Times New Roman" pitchFamily="18" charset="0"/>
            </a:rPr>
            <a:t>0 / 3810 / 4281</a:t>
          </a:r>
          <a:endParaRPr lang="ru-RU" sz="1100" b="1" kern="1200" dirty="0">
            <a:solidFill>
              <a:schemeClr val="tx1"/>
            </a:solidFill>
            <a:latin typeface="Times New Roman" pitchFamily="18" charset="0"/>
            <a:cs typeface="Times New Roman" pitchFamily="18" charset="0"/>
          </a:endParaRPr>
        </a:p>
      </dsp:txBody>
      <dsp:txXfrm>
        <a:off x="4101841" y="2151003"/>
        <a:ext cx="1558287" cy="1004972"/>
      </dsp:txXfrm>
    </dsp:sp>
    <dsp:sp modelId="{6C2CC0A1-9E74-4810-B0DD-1EAEA9543409}">
      <dsp:nvSpPr>
        <dsp:cNvPr id="0" name=""/>
        <dsp:cNvSpPr/>
      </dsp:nvSpPr>
      <dsp:spPr>
        <a:xfrm rot="7617650">
          <a:off x="4371336" y="3041615"/>
          <a:ext cx="161374" cy="363874"/>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ru-RU" sz="1500" kern="1200"/>
        </a:p>
      </dsp:txBody>
      <dsp:txXfrm rot="7617650">
        <a:off x="4371336" y="3041615"/>
        <a:ext cx="161374" cy="363874"/>
      </dsp:txXfrm>
    </dsp:sp>
    <dsp:sp modelId="{321B8D73-5156-4EBB-933C-0620D1FCF77A}">
      <dsp:nvSpPr>
        <dsp:cNvPr id="0" name=""/>
        <dsp:cNvSpPr/>
      </dsp:nvSpPr>
      <dsp:spPr>
        <a:xfrm>
          <a:off x="3257348" y="3230470"/>
          <a:ext cx="1397686" cy="1304017"/>
        </a:xfrm>
        <a:prstGeom prst="ellipse">
          <a:avLst/>
        </a:prstGeom>
        <a:solidFill>
          <a:schemeClr val="bg1"/>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ts val="0"/>
            </a:spcAft>
          </a:pPr>
          <a:r>
            <a:rPr lang="kk-KZ" sz="1200" b="1" kern="1200" dirty="0" smtClean="0">
              <a:solidFill>
                <a:schemeClr val="tx1"/>
              </a:solidFill>
              <a:latin typeface="Times New Roman" pitchFamily="18" charset="0"/>
              <a:cs typeface="Times New Roman" pitchFamily="18" charset="0"/>
            </a:rPr>
            <a:t>Клиническая</a:t>
          </a:r>
          <a:r>
            <a:rPr lang="kk-KZ" sz="1100" b="1" kern="1200" dirty="0" smtClean="0">
              <a:solidFill>
                <a:schemeClr val="tx1"/>
              </a:solidFill>
              <a:latin typeface="Times New Roman" pitchFamily="18" charset="0"/>
              <a:cs typeface="Times New Roman" pitchFamily="18" charset="0"/>
            </a:rPr>
            <a:t> </a:t>
          </a:r>
        </a:p>
        <a:p>
          <a:pPr lvl="0" algn="ctr" defTabSz="533400">
            <a:lnSpc>
              <a:spcPct val="90000"/>
            </a:lnSpc>
            <a:spcBef>
              <a:spcPct val="0"/>
            </a:spcBef>
            <a:spcAft>
              <a:spcPts val="0"/>
            </a:spcAft>
          </a:pPr>
          <a:r>
            <a:rPr lang="kk-KZ" sz="1100" b="1" kern="1200" dirty="0" smtClean="0">
              <a:solidFill>
                <a:schemeClr val="tx1"/>
              </a:solidFill>
              <a:latin typeface="Times New Roman" pitchFamily="18" charset="0"/>
              <a:cs typeface="Times New Roman" pitchFamily="18" charset="0"/>
            </a:rPr>
            <a:t>27761 / 26460 / 21025</a:t>
          </a:r>
        </a:p>
      </dsp:txBody>
      <dsp:txXfrm>
        <a:off x="3257348" y="3230470"/>
        <a:ext cx="1397686" cy="1304017"/>
      </dsp:txXfrm>
    </dsp:sp>
    <dsp:sp modelId="{E782DD0A-39AA-4E2F-A819-A134941BB852}">
      <dsp:nvSpPr>
        <dsp:cNvPr id="0" name=""/>
        <dsp:cNvSpPr/>
      </dsp:nvSpPr>
      <dsp:spPr>
        <a:xfrm rot="10735457">
          <a:off x="2976784" y="3717069"/>
          <a:ext cx="198387" cy="363874"/>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ru-RU" sz="1500" kern="1200"/>
        </a:p>
      </dsp:txBody>
      <dsp:txXfrm rot="10735457">
        <a:off x="2976784" y="3717069"/>
        <a:ext cx="198387" cy="363874"/>
      </dsp:txXfrm>
    </dsp:sp>
    <dsp:sp modelId="{2F85E318-B4C0-4867-B86A-EC0C40D78799}">
      <dsp:nvSpPr>
        <dsp:cNvPr id="0" name=""/>
        <dsp:cNvSpPr/>
      </dsp:nvSpPr>
      <dsp:spPr>
        <a:xfrm>
          <a:off x="1471477" y="3262501"/>
          <a:ext cx="1411907" cy="1306755"/>
        </a:xfrm>
        <a:prstGeom prst="ellipse">
          <a:avLst/>
        </a:prstGeom>
        <a:solidFill>
          <a:schemeClr val="bg1"/>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100000"/>
            </a:lnSpc>
            <a:spcBef>
              <a:spcPct val="0"/>
            </a:spcBef>
            <a:spcAft>
              <a:spcPts val="0"/>
            </a:spcAft>
          </a:pPr>
          <a:r>
            <a:rPr lang="kk-KZ" sz="1100" b="1" kern="1200" dirty="0" smtClean="0">
              <a:solidFill>
                <a:schemeClr val="tx1"/>
              </a:solidFill>
              <a:latin typeface="Times New Roman" pitchFamily="18" charset="0"/>
              <a:cs typeface="Times New Roman" pitchFamily="18" charset="0"/>
            </a:rPr>
            <a:t>Бак</a:t>
          </a:r>
        </a:p>
        <a:p>
          <a:pPr lvl="0" algn="ctr" defTabSz="488950">
            <a:lnSpc>
              <a:spcPct val="100000"/>
            </a:lnSpc>
            <a:spcBef>
              <a:spcPct val="0"/>
            </a:spcBef>
            <a:spcAft>
              <a:spcPts val="0"/>
            </a:spcAft>
          </a:pPr>
          <a:r>
            <a:rPr lang="kk-KZ" sz="1100" b="1" kern="1200" dirty="0" smtClean="0">
              <a:solidFill>
                <a:schemeClr val="tx1"/>
              </a:solidFill>
              <a:latin typeface="Times New Roman" pitchFamily="18" charset="0"/>
              <a:cs typeface="Times New Roman" pitchFamily="18" charset="0"/>
            </a:rPr>
            <a:t>Лаборатория</a:t>
          </a:r>
        </a:p>
        <a:p>
          <a:pPr lvl="0" algn="ctr" defTabSz="488950">
            <a:lnSpc>
              <a:spcPct val="100000"/>
            </a:lnSpc>
            <a:spcBef>
              <a:spcPct val="0"/>
            </a:spcBef>
            <a:spcAft>
              <a:spcPts val="0"/>
            </a:spcAft>
          </a:pPr>
          <a:r>
            <a:rPr lang="kk-KZ" sz="1100" b="1" kern="1200" dirty="0" smtClean="0">
              <a:solidFill>
                <a:schemeClr val="tx1"/>
              </a:solidFill>
              <a:latin typeface="Times New Roman" pitchFamily="18" charset="0"/>
              <a:cs typeface="Times New Roman" pitchFamily="18" charset="0"/>
            </a:rPr>
            <a:t>25592/21391/</a:t>
          </a:r>
        </a:p>
        <a:p>
          <a:pPr lvl="0" algn="ctr" defTabSz="488950">
            <a:lnSpc>
              <a:spcPct val="100000"/>
            </a:lnSpc>
            <a:spcBef>
              <a:spcPct val="0"/>
            </a:spcBef>
            <a:spcAft>
              <a:spcPts val="0"/>
            </a:spcAft>
          </a:pPr>
          <a:r>
            <a:rPr lang="kk-KZ" sz="1100" b="1" kern="1200" dirty="0" smtClean="0">
              <a:solidFill>
                <a:schemeClr val="tx1"/>
              </a:solidFill>
              <a:latin typeface="Times New Roman" pitchFamily="18" charset="0"/>
              <a:cs typeface="Times New Roman" pitchFamily="18" charset="0"/>
            </a:rPr>
            <a:t>28825</a:t>
          </a:r>
          <a:endParaRPr lang="ru-RU" sz="1100" b="1" kern="1200" dirty="0">
            <a:solidFill>
              <a:schemeClr val="tx1"/>
            </a:solidFill>
            <a:latin typeface="Times New Roman" pitchFamily="18" charset="0"/>
            <a:cs typeface="Times New Roman" pitchFamily="18" charset="0"/>
          </a:endParaRPr>
        </a:p>
      </dsp:txBody>
      <dsp:txXfrm>
        <a:off x="1471477" y="3262501"/>
        <a:ext cx="1411907" cy="1306755"/>
      </dsp:txXfrm>
    </dsp:sp>
    <dsp:sp modelId="{944F864A-8A02-4BA4-8AB7-A75C6AAE8CDE}">
      <dsp:nvSpPr>
        <dsp:cNvPr id="0" name=""/>
        <dsp:cNvSpPr/>
      </dsp:nvSpPr>
      <dsp:spPr>
        <a:xfrm rot="13747519">
          <a:off x="1566410" y="3117141"/>
          <a:ext cx="154415" cy="363874"/>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ru-RU" sz="1500" kern="1200"/>
        </a:p>
      </dsp:txBody>
      <dsp:txXfrm rot="13747519">
        <a:off x="1566410" y="3117141"/>
        <a:ext cx="154415" cy="363874"/>
      </dsp:txXfrm>
    </dsp:sp>
    <dsp:sp modelId="{C6D87326-702B-41A3-AE0C-C33678ACAD4F}">
      <dsp:nvSpPr>
        <dsp:cNvPr id="0" name=""/>
        <dsp:cNvSpPr/>
      </dsp:nvSpPr>
      <dsp:spPr>
        <a:xfrm>
          <a:off x="380418" y="2238375"/>
          <a:ext cx="1565877" cy="1011559"/>
        </a:xfrm>
        <a:prstGeom prst="ellipse">
          <a:avLst/>
        </a:prstGeom>
        <a:solidFill>
          <a:schemeClr val="bg1"/>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kk-KZ" sz="1050" b="1" i="0" kern="1200" dirty="0" smtClean="0">
              <a:solidFill>
                <a:schemeClr val="tx1"/>
              </a:solidFill>
              <a:latin typeface="Times New Roman" pitchFamily="18" charset="0"/>
              <a:cs typeface="Times New Roman" pitchFamily="18" charset="0"/>
            </a:rPr>
            <a:t>Коагулограмма</a:t>
          </a:r>
          <a:r>
            <a:rPr lang="kk-KZ" sz="1000" b="1" i="0" kern="1200" dirty="0" smtClean="0">
              <a:solidFill>
                <a:schemeClr val="tx1"/>
              </a:solidFill>
              <a:latin typeface="Times New Roman" pitchFamily="18" charset="0"/>
              <a:cs typeface="Times New Roman" pitchFamily="18" charset="0"/>
            </a:rPr>
            <a:t> </a:t>
          </a:r>
          <a:endParaRPr lang="ru-RU" sz="1000" b="1" i="0" kern="1200" dirty="0" smtClean="0">
            <a:solidFill>
              <a:schemeClr val="tx1"/>
            </a:solidFill>
            <a:latin typeface="Times New Roman" pitchFamily="18" charset="0"/>
            <a:cs typeface="Times New Roman" pitchFamily="18" charset="0"/>
          </a:endParaRPr>
        </a:p>
        <a:p>
          <a:pPr lvl="0" algn="ctr" defTabSz="466725">
            <a:lnSpc>
              <a:spcPct val="90000"/>
            </a:lnSpc>
            <a:spcBef>
              <a:spcPct val="0"/>
            </a:spcBef>
            <a:spcAft>
              <a:spcPct val="35000"/>
            </a:spcAft>
          </a:pPr>
          <a:r>
            <a:rPr lang="kk-KZ" sz="1200" b="1" i="0" kern="1200" dirty="0" smtClean="0">
              <a:solidFill>
                <a:schemeClr val="tx1"/>
              </a:solidFill>
              <a:latin typeface="Times New Roman" pitchFamily="18" charset="0"/>
              <a:cs typeface="Times New Roman" pitchFamily="18" charset="0"/>
            </a:rPr>
            <a:t>0 / 3516/ 4989</a:t>
          </a:r>
          <a:endParaRPr lang="ru-RU" sz="1200" b="1" i="0" kern="1200" dirty="0" smtClean="0">
            <a:solidFill>
              <a:schemeClr val="tx1"/>
            </a:solidFill>
            <a:latin typeface="Times New Roman" pitchFamily="18" charset="0"/>
            <a:cs typeface="Times New Roman" pitchFamily="18" charset="0"/>
          </a:endParaRPr>
        </a:p>
        <a:p>
          <a:pPr lvl="0" algn="ctr" defTabSz="466725">
            <a:lnSpc>
              <a:spcPct val="90000"/>
            </a:lnSpc>
            <a:spcBef>
              <a:spcPct val="0"/>
            </a:spcBef>
            <a:spcAft>
              <a:spcPct val="35000"/>
            </a:spcAft>
          </a:pPr>
          <a:endParaRPr lang="ru-RU" sz="1100" i="0" kern="1200" dirty="0">
            <a:solidFill>
              <a:schemeClr val="tx1"/>
            </a:solidFill>
          </a:endParaRPr>
        </a:p>
      </dsp:txBody>
      <dsp:txXfrm>
        <a:off x="380418" y="2238375"/>
        <a:ext cx="1565877" cy="1011559"/>
      </dsp:txXfrm>
    </dsp:sp>
    <dsp:sp modelId="{8C8BFC98-6B08-4FB8-88CC-759F8B97B891}">
      <dsp:nvSpPr>
        <dsp:cNvPr id="0" name=""/>
        <dsp:cNvSpPr/>
      </dsp:nvSpPr>
      <dsp:spPr>
        <a:xfrm rot="16390949">
          <a:off x="1078148" y="1826280"/>
          <a:ext cx="252257" cy="363874"/>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ru-RU" sz="1500" kern="1200"/>
        </a:p>
      </dsp:txBody>
      <dsp:txXfrm rot="16390949">
        <a:off x="1078148" y="1826280"/>
        <a:ext cx="252257" cy="363874"/>
      </dsp:txXfrm>
    </dsp:sp>
    <dsp:sp modelId="{FF5998B4-07FA-47B6-962C-038D9A1F5B38}">
      <dsp:nvSpPr>
        <dsp:cNvPr id="0" name=""/>
        <dsp:cNvSpPr/>
      </dsp:nvSpPr>
      <dsp:spPr>
        <a:xfrm>
          <a:off x="435458" y="731787"/>
          <a:ext cx="1622199" cy="1032011"/>
        </a:xfrm>
        <a:prstGeom prst="ellipse">
          <a:avLst/>
        </a:prstGeom>
        <a:solidFill>
          <a:schemeClr val="bg1"/>
        </a:solidFill>
        <a:ln w="12700" cap="flat" cmpd="sng" algn="ctr">
          <a:solidFill>
            <a:srgbClr val="00808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kk-KZ" sz="1100" b="1" kern="1200" dirty="0" smtClean="0">
              <a:solidFill>
                <a:schemeClr val="tx1"/>
              </a:solidFill>
              <a:latin typeface="Times New Roman" pitchFamily="18" charset="0"/>
              <a:cs typeface="Times New Roman" pitchFamily="18" charset="0"/>
            </a:rPr>
            <a:t>Гематология 89365 / 97959/ 105851</a:t>
          </a:r>
          <a:endParaRPr lang="ru-RU" sz="1100" b="1" kern="1200" dirty="0">
            <a:solidFill>
              <a:schemeClr val="tx1"/>
            </a:solidFill>
            <a:latin typeface="Times New Roman" pitchFamily="18" charset="0"/>
            <a:cs typeface="Times New Roman" pitchFamily="18" charset="0"/>
          </a:endParaRPr>
        </a:p>
      </dsp:txBody>
      <dsp:txXfrm>
        <a:off x="435458" y="731787"/>
        <a:ext cx="1622199" cy="1032011"/>
      </dsp:txXfrm>
    </dsp:sp>
    <dsp:sp modelId="{07232810-1FD5-4896-8104-3ECD4F27173D}">
      <dsp:nvSpPr>
        <dsp:cNvPr id="0" name=""/>
        <dsp:cNvSpPr/>
      </dsp:nvSpPr>
      <dsp:spPr>
        <a:xfrm rot="20151996">
          <a:off x="1982176" y="687845"/>
          <a:ext cx="216231" cy="363874"/>
        </a:xfrm>
        <a:prstGeom prst="rightArrow">
          <a:avLst>
            <a:gd name="adj1" fmla="val 60000"/>
            <a:gd name="adj2" fmla="val 50000"/>
          </a:avLst>
        </a:prstGeom>
        <a:solidFill>
          <a:srgbClr val="00808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ru-RU" sz="1500" kern="1200"/>
        </a:p>
      </dsp:txBody>
      <dsp:txXfrm rot="20151996">
        <a:off x="1982176" y="687845"/>
        <a:ext cx="216231" cy="363874"/>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9592664-8C58-4755-A4A7-57DB23809D37}">
      <dsp:nvSpPr>
        <dsp:cNvPr id="0" name=""/>
        <dsp:cNvSpPr/>
      </dsp:nvSpPr>
      <dsp:spPr>
        <a:xfrm rot="10800000">
          <a:off x="380974" y="59063"/>
          <a:ext cx="4575587" cy="2093545"/>
        </a:xfrm>
        <a:prstGeom prst="homePlate">
          <a:avLst/>
        </a:prstGeom>
        <a:solidFill>
          <a:schemeClr val="bg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497184" tIns="41910" rIns="78232" bIns="41910" numCol="1" spcCol="1270" anchor="ctr" anchorCtr="0">
          <a:noAutofit/>
        </a:bodyPr>
        <a:lstStyle/>
        <a:p>
          <a:pPr lvl="0" algn="ctr" defTabSz="466725">
            <a:lnSpc>
              <a:spcPct val="90000"/>
            </a:lnSpc>
            <a:spcBef>
              <a:spcPct val="0"/>
            </a:spcBef>
            <a:spcAft>
              <a:spcPct val="35000"/>
            </a:spcAft>
          </a:pPr>
          <a:r>
            <a:rPr lang="ru-RU" sz="1050" b="1" kern="1200" dirty="0" err="1" smtClean="0">
              <a:solidFill>
                <a:schemeClr val="accent1">
                  <a:lumMod val="50000"/>
                </a:schemeClr>
              </a:solidFill>
              <a:latin typeface="Times New Roman" pitchFamily="18" charset="0"/>
              <a:cs typeface="Times New Roman" pitchFamily="18" charset="0"/>
            </a:rPr>
            <a:t>НЦПДх</a:t>
          </a:r>
          <a:r>
            <a:rPr lang="ru-RU" sz="1050" b="1" kern="1200" dirty="0" smtClean="0">
              <a:solidFill>
                <a:schemeClr val="accent1">
                  <a:lumMod val="50000"/>
                </a:schemeClr>
              </a:solidFill>
              <a:latin typeface="Times New Roman" pitchFamily="18" charset="0"/>
              <a:cs typeface="Times New Roman" pitchFamily="18" charset="0"/>
            </a:rPr>
            <a:t> </a:t>
          </a:r>
          <a:r>
            <a:rPr lang="ru-RU" sz="1050" b="1" kern="1200" dirty="0" err="1" smtClean="0">
              <a:solidFill>
                <a:schemeClr val="accent1">
                  <a:lumMod val="50000"/>
                </a:schemeClr>
              </a:solidFill>
              <a:latin typeface="Times New Roman" pitchFamily="18" charset="0"/>
              <a:cs typeface="Times New Roman" pitchFamily="18" charset="0"/>
            </a:rPr>
            <a:t>г.Алматы</a:t>
          </a:r>
          <a:endParaRPr lang="ru-RU" sz="1050" b="1" kern="1200" dirty="0" smtClean="0">
            <a:solidFill>
              <a:schemeClr val="accent1">
                <a:lumMod val="50000"/>
              </a:schemeClr>
            </a:solidFill>
            <a:latin typeface="Times New Roman" pitchFamily="18" charset="0"/>
            <a:cs typeface="Times New Roman" pitchFamily="18" charset="0"/>
          </a:endParaRPr>
        </a:p>
        <a:p>
          <a:pPr lvl="0" algn="ctr" defTabSz="466725">
            <a:lnSpc>
              <a:spcPct val="90000"/>
            </a:lnSpc>
            <a:spcBef>
              <a:spcPct val="0"/>
            </a:spcBef>
            <a:spcAft>
              <a:spcPct val="35000"/>
            </a:spcAft>
          </a:pPr>
          <a:r>
            <a:rPr lang="ru-RU" sz="1000" b="1" kern="1200" dirty="0" smtClean="0">
              <a:solidFill>
                <a:schemeClr val="tx1"/>
              </a:solidFill>
              <a:latin typeface="Times New Roman" pitchFamily="18" charset="0"/>
              <a:cs typeface="Times New Roman" pitchFamily="18" charset="0"/>
            </a:rPr>
            <a:t>Хирургические для детей – 16/14/16</a:t>
          </a:r>
        </a:p>
        <a:p>
          <a:pPr lvl="0" algn="ctr" defTabSz="466725">
            <a:lnSpc>
              <a:spcPct val="90000"/>
            </a:lnSpc>
            <a:spcBef>
              <a:spcPct val="0"/>
            </a:spcBef>
            <a:spcAft>
              <a:spcPct val="35000"/>
            </a:spcAft>
          </a:pPr>
          <a:r>
            <a:rPr lang="ru-RU" sz="1000" b="1" kern="1200" dirty="0" smtClean="0">
              <a:solidFill>
                <a:schemeClr val="tx1"/>
              </a:solidFill>
              <a:latin typeface="Times New Roman" pitchFamily="18" charset="0"/>
              <a:cs typeface="Times New Roman" pitchFamily="18" charset="0"/>
            </a:rPr>
            <a:t>Гематологические для детей – 21/28/14</a:t>
          </a:r>
        </a:p>
        <a:p>
          <a:pPr lvl="0" algn="ctr" defTabSz="466725">
            <a:lnSpc>
              <a:spcPct val="90000"/>
            </a:lnSpc>
            <a:spcBef>
              <a:spcPct val="0"/>
            </a:spcBef>
            <a:spcAft>
              <a:spcPct val="35000"/>
            </a:spcAft>
          </a:pPr>
          <a:r>
            <a:rPr lang="ru-RU" sz="1000" b="1" kern="1200" dirty="0" smtClean="0">
              <a:solidFill>
                <a:schemeClr val="tx1"/>
              </a:solidFill>
              <a:latin typeface="Times New Roman" pitchFamily="18" charset="0"/>
              <a:cs typeface="Times New Roman" pitchFamily="18" charset="0"/>
            </a:rPr>
            <a:t>Урологические для детей -11/14/14</a:t>
          </a:r>
        </a:p>
        <a:p>
          <a:pPr lvl="0" algn="ctr" defTabSz="466725">
            <a:lnSpc>
              <a:spcPct val="90000"/>
            </a:lnSpc>
            <a:spcBef>
              <a:spcPct val="0"/>
            </a:spcBef>
            <a:spcAft>
              <a:spcPct val="35000"/>
            </a:spcAft>
          </a:pPr>
          <a:r>
            <a:rPr lang="ru-RU" sz="1000" b="1" kern="1200" dirty="0" smtClean="0">
              <a:solidFill>
                <a:schemeClr val="tx1"/>
              </a:solidFill>
              <a:latin typeface="Times New Roman" pitchFamily="18" charset="0"/>
              <a:cs typeface="Times New Roman" pitchFamily="18" charset="0"/>
            </a:rPr>
            <a:t>Онкологические для детей – 33/44/47</a:t>
          </a:r>
        </a:p>
        <a:p>
          <a:pPr lvl="0" algn="ctr" defTabSz="466725">
            <a:lnSpc>
              <a:spcPct val="90000"/>
            </a:lnSpc>
            <a:spcBef>
              <a:spcPct val="0"/>
            </a:spcBef>
            <a:spcAft>
              <a:spcPct val="35000"/>
            </a:spcAft>
          </a:pPr>
          <a:r>
            <a:rPr lang="ru-RU" sz="1000" b="1" kern="1200" dirty="0" smtClean="0">
              <a:solidFill>
                <a:schemeClr val="tx1"/>
              </a:solidFill>
              <a:latin typeface="Times New Roman" pitchFamily="18" charset="0"/>
              <a:cs typeface="Times New Roman" pitchFamily="18" charset="0"/>
            </a:rPr>
            <a:t>Педиатрические для детей – 14/22/21</a:t>
          </a:r>
        </a:p>
        <a:p>
          <a:pPr lvl="0" algn="ctr" defTabSz="466725">
            <a:lnSpc>
              <a:spcPct val="90000"/>
            </a:lnSpc>
            <a:spcBef>
              <a:spcPct val="0"/>
            </a:spcBef>
            <a:spcAft>
              <a:spcPct val="35000"/>
            </a:spcAft>
          </a:pPr>
          <a:r>
            <a:rPr lang="kk-KZ" sz="1000" b="1" kern="1200" dirty="0" smtClean="0">
              <a:solidFill>
                <a:schemeClr val="tx1"/>
              </a:solidFill>
              <a:latin typeface="Times New Roman" pitchFamily="18" charset="0"/>
              <a:cs typeface="Times New Roman" pitchFamily="18" charset="0"/>
            </a:rPr>
            <a:t>Из них ревматология – 2/5/9</a:t>
          </a:r>
          <a:endParaRPr lang="ru-RU" sz="1000" b="1" kern="1200" dirty="0" smtClean="0">
            <a:solidFill>
              <a:schemeClr val="tx1"/>
            </a:solidFill>
            <a:latin typeface="Times New Roman" pitchFamily="18" charset="0"/>
            <a:cs typeface="Times New Roman" pitchFamily="18" charset="0"/>
          </a:endParaRPr>
        </a:p>
        <a:p>
          <a:pPr lvl="0" algn="ctr" defTabSz="466725">
            <a:lnSpc>
              <a:spcPct val="90000"/>
            </a:lnSpc>
            <a:spcBef>
              <a:spcPct val="0"/>
            </a:spcBef>
            <a:spcAft>
              <a:spcPct val="35000"/>
            </a:spcAft>
          </a:pPr>
          <a:r>
            <a:rPr lang="ru-RU" sz="1000" b="1" kern="1200" dirty="0" smtClean="0">
              <a:solidFill>
                <a:schemeClr val="tx1"/>
              </a:solidFill>
              <a:latin typeface="Times New Roman" pitchFamily="18" charset="0"/>
              <a:cs typeface="Times New Roman" pitchFamily="18" charset="0"/>
            </a:rPr>
            <a:t>Кардиохирургические для детей - 10/6/5</a:t>
          </a:r>
        </a:p>
        <a:p>
          <a:pPr lvl="0" algn="ctr" defTabSz="466725">
            <a:lnSpc>
              <a:spcPct val="90000"/>
            </a:lnSpc>
            <a:spcBef>
              <a:spcPct val="0"/>
            </a:spcBef>
            <a:spcAft>
              <a:spcPct val="35000"/>
            </a:spcAft>
          </a:pPr>
          <a:r>
            <a:rPr lang="kk-KZ" sz="1000" b="1" kern="1200" dirty="0" smtClean="0">
              <a:solidFill>
                <a:schemeClr val="tx1"/>
              </a:solidFill>
              <a:latin typeface="Times New Roman" pitchFamily="18" charset="0"/>
              <a:cs typeface="Times New Roman" pitchFamily="18" charset="0"/>
            </a:rPr>
            <a:t>Пульмонологияческие для детей- 13/9/2</a:t>
          </a:r>
        </a:p>
        <a:p>
          <a:pPr lvl="0" algn="ctr" defTabSz="466725">
            <a:lnSpc>
              <a:spcPct val="90000"/>
            </a:lnSpc>
            <a:spcBef>
              <a:spcPct val="0"/>
            </a:spcBef>
            <a:spcAft>
              <a:spcPct val="35000"/>
            </a:spcAft>
          </a:pPr>
          <a:r>
            <a:rPr lang="kk-KZ" sz="1000" b="1" kern="1200" dirty="0" smtClean="0">
              <a:solidFill>
                <a:schemeClr val="tx1"/>
              </a:solidFill>
              <a:latin typeface="Times New Roman" pitchFamily="18" charset="0"/>
              <a:cs typeface="Times New Roman" pitchFamily="18" charset="0"/>
            </a:rPr>
            <a:t>Транспатология для детей -0/1/1</a:t>
          </a:r>
        </a:p>
        <a:p>
          <a:pPr lvl="0" algn="ctr" defTabSz="466725">
            <a:lnSpc>
              <a:spcPct val="90000"/>
            </a:lnSpc>
            <a:spcBef>
              <a:spcPct val="0"/>
            </a:spcBef>
            <a:spcAft>
              <a:spcPct val="35000"/>
            </a:spcAft>
          </a:pPr>
          <a:r>
            <a:rPr lang="kk-KZ" sz="1000" b="1" kern="1200" dirty="0" smtClean="0">
              <a:solidFill>
                <a:schemeClr val="tx1"/>
              </a:solidFill>
              <a:latin typeface="Times New Roman" pitchFamily="18" charset="0"/>
              <a:cs typeface="Times New Roman" pitchFamily="18" charset="0"/>
            </a:rPr>
            <a:t>ОПН- 0/0/3</a:t>
          </a:r>
          <a:endParaRPr lang="ru-RU" sz="1000" b="1" kern="1200" dirty="0">
            <a:solidFill>
              <a:schemeClr val="tx1"/>
            </a:solidFill>
            <a:latin typeface="Times New Roman" pitchFamily="18" charset="0"/>
            <a:cs typeface="Times New Roman" pitchFamily="18" charset="0"/>
          </a:endParaRPr>
        </a:p>
      </dsp:txBody>
      <dsp:txXfrm rot="10800000">
        <a:off x="380974" y="59063"/>
        <a:ext cx="4575587" cy="2093545"/>
      </dsp:txXfrm>
    </dsp:sp>
    <dsp:sp modelId="{67F4F7BA-DC73-4CF7-92D2-1FA1DB1B7499}">
      <dsp:nvSpPr>
        <dsp:cNvPr id="0" name=""/>
        <dsp:cNvSpPr/>
      </dsp:nvSpPr>
      <dsp:spPr>
        <a:xfrm>
          <a:off x="215823" y="335806"/>
          <a:ext cx="1428123" cy="1423883"/>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61ECBA-01C4-4726-84BF-30B830FE1142}">
      <dsp:nvSpPr>
        <dsp:cNvPr id="0" name=""/>
        <dsp:cNvSpPr/>
      </dsp:nvSpPr>
      <dsp:spPr>
        <a:xfrm rot="10800000">
          <a:off x="0" y="2421891"/>
          <a:ext cx="4935575" cy="1718695"/>
        </a:xfrm>
        <a:prstGeom prst="homePlate">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184" tIns="41910" rIns="78232" bIns="41910" numCol="1" spcCol="1270" anchor="ctr" anchorCtr="0">
          <a:noAutofit/>
        </a:bodyPr>
        <a:lstStyle/>
        <a:p>
          <a:pPr lvl="0" algn="ctr" defTabSz="466725">
            <a:lnSpc>
              <a:spcPct val="90000"/>
            </a:lnSpc>
            <a:spcBef>
              <a:spcPct val="0"/>
            </a:spcBef>
            <a:spcAft>
              <a:spcPct val="35000"/>
            </a:spcAft>
          </a:pPr>
          <a:r>
            <a:rPr lang="ru-RU" sz="1050" b="1" kern="1200" dirty="0" smtClean="0">
              <a:solidFill>
                <a:schemeClr val="accent1">
                  <a:lumMod val="50000"/>
                </a:schemeClr>
              </a:solidFill>
              <a:latin typeface="Times New Roman" pitchFamily="18" charset="0"/>
              <a:cs typeface="Times New Roman" pitchFamily="18" charset="0"/>
            </a:rPr>
            <a:t>РДКБ имени С</a:t>
          </a:r>
          <a:r>
            <a:rPr lang="kk-KZ" sz="1050" b="1" kern="1200" dirty="0" smtClean="0">
              <a:solidFill>
                <a:schemeClr val="accent1">
                  <a:lumMod val="50000"/>
                </a:schemeClr>
              </a:solidFill>
              <a:latin typeface="Times New Roman" pitchFamily="18" charset="0"/>
              <a:cs typeface="Times New Roman" pitchFamily="18" charset="0"/>
            </a:rPr>
            <a:t>.Д.Асфендиарова г.Алматы</a:t>
          </a:r>
        </a:p>
        <a:p>
          <a:pPr lvl="0" algn="ctr" defTabSz="466725">
            <a:lnSpc>
              <a:spcPct val="90000"/>
            </a:lnSpc>
            <a:spcBef>
              <a:spcPct val="0"/>
            </a:spcBef>
            <a:spcAft>
              <a:spcPct val="35000"/>
            </a:spcAft>
          </a:pPr>
          <a:r>
            <a:rPr lang="kk-KZ" sz="1050" b="1" kern="1200" dirty="0" smtClean="0">
              <a:solidFill>
                <a:schemeClr val="tx1"/>
              </a:solidFill>
              <a:latin typeface="Times New Roman" pitchFamily="18" charset="0"/>
              <a:cs typeface="Times New Roman" pitchFamily="18" charset="0"/>
            </a:rPr>
            <a:t>Нефрологические для детей -4/7/7</a:t>
          </a:r>
          <a:endParaRPr lang="ru-RU" sz="1050" b="1" kern="1200" dirty="0" smtClean="0">
            <a:solidFill>
              <a:schemeClr val="tx1"/>
            </a:solidFill>
            <a:latin typeface="Times New Roman" pitchFamily="18" charset="0"/>
            <a:cs typeface="Times New Roman" pitchFamily="18" charset="0"/>
          </a:endParaRPr>
        </a:p>
        <a:p>
          <a:pPr lvl="0" algn="ctr" defTabSz="466725">
            <a:lnSpc>
              <a:spcPct val="90000"/>
            </a:lnSpc>
            <a:spcBef>
              <a:spcPct val="0"/>
            </a:spcBef>
            <a:spcAft>
              <a:spcPct val="35000"/>
            </a:spcAft>
          </a:pPr>
          <a:r>
            <a:rPr lang="kk-KZ" sz="1050" b="1" kern="1200" dirty="0" smtClean="0">
              <a:solidFill>
                <a:schemeClr val="tx1"/>
              </a:solidFill>
              <a:latin typeface="Times New Roman" pitchFamily="18" charset="0"/>
              <a:cs typeface="Times New Roman" pitchFamily="18" charset="0"/>
            </a:rPr>
            <a:t>Урологические для детей -2/1/0</a:t>
          </a:r>
          <a:endParaRPr lang="ru-RU" sz="1050" b="1" kern="1200" dirty="0" smtClean="0">
            <a:solidFill>
              <a:schemeClr val="tx1"/>
            </a:solidFill>
            <a:latin typeface="Times New Roman" pitchFamily="18" charset="0"/>
            <a:cs typeface="Times New Roman" pitchFamily="18" charset="0"/>
          </a:endParaRPr>
        </a:p>
        <a:p>
          <a:pPr lvl="0" algn="ctr" defTabSz="466725">
            <a:lnSpc>
              <a:spcPct val="90000"/>
            </a:lnSpc>
            <a:spcBef>
              <a:spcPct val="0"/>
            </a:spcBef>
            <a:spcAft>
              <a:spcPct val="35000"/>
            </a:spcAft>
          </a:pPr>
          <a:r>
            <a:rPr lang="kk-KZ" sz="1050" b="1" kern="1200" dirty="0" smtClean="0">
              <a:solidFill>
                <a:schemeClr val="tx1"/>
              </a:solidFill>
              <a:latin typeface="Times New Roman" pitchFamily="18" charset="0"/>
              <a:cs typeface="Times New Roman" pitchFamily="18" charset="0"/>
            </a:rPr>
            <a:t>Отолорингологические для детей-24/15/7</a:t>
          </a:r>
        </a:p>
        <a:p>
          <a:pPr lvl="0" algn="ctr" defTabSz="466725">
            <a:lnSpc>
              <a:spcPct val="90000"/>
            </a:lnSpc>
            <a:spcBef>
              <a:spcPct val="0"/>
            </a:spcBef>
            <a:spcAft>
              <a:spcPct val="35000"/>
            </a:spcAft>
          </a:pPr>
          <a:r>
            <a:rPr lang="kk-KZ" sz="1050" b="1" kern="1200" dirty="0" smtClean="0">
              <a:solidFill>
                <a:schemeClr val="tx1"/>
              </a:solidFill>
              <a:latin typeface="Times New Roman" pitchFamily="18" charset="0"/>
              <a:cs typeface="Times New Roman" pitchFamily="18" charset="0"/>
            </a:rPr>
            <a:t> Члх -1/2/1</a:t>
          </a:r>
        </a:p>
        <a:p>
          <a:pPr lvl="0" algn="ctr" defTabSz="466725">
            <a:lnSpc>
              <a:spcPct val="90000"/>
            </a:lnSpc>
            <a:spcBef>
              <a:spcPct val="0"/>
            </a:spcBef>
            <a:spcAft>
              <a:spcPct val="35000"/>
            </a:spcAft>
          </a:pPr>
          <a:r>
            <a:rPr lang="kk-KZ" sz="1050" b="1" kern="1200" dirty="0" smtClean="0">
              <a:solidFill>
                <a:schemeClr val="tx1"/>
              </a:solidFill>
              <a:latin typeface="Times New Roman" pitchFamily="18" charset="0"/>
              <a:cs typeface="Times New Roman" pitchFamily="18" charset="0"/>
            </a:rPr>
            <a:t>Аллерголог -2/1/0</a:t>
          </a:r>
          <a:endParaRPr lang="ru-RU" sz="1050" b="1" kern="1200" dirty="0" smtClean="0">
            <a:solidFill>
              <a:schemeClr val="tx1"/>
            </a:solidFill>
            <a:latin typeface="Times New Roman" pitchFamily="18" charset="0"/>
            <a:cs typeface="Times New Roman" pitchFamily="18" charset="0"/>
          </a:endParaRPr>
        </a:p>
        <a:p>
          <a:pPr lvl="0" algn="ctr" defTabSz="466725">
            <a:lnSpc>
              <a:spcPct val="90000"/>
            </a:lnSpc>
            <a:spcBef>
              <a:spcPct val="0"/>
            </a:spcBef>
            <a:spcAft>
              <a:spcPct val="35000"/>
            </a:spcAft>
          </a:pPr>
          <a:r>
            <a:rPr lang="kk-KZ" sz="1050" b="1" kern="1200" dirty="0" smtClean="0">
              <a:solidFill>
                <a:schemeClr val="tx1"/>
              </a:solidFill>
              <a:latin typeface="Times New Roman" pitchFamily="18" charset="0"/>
              <a:cs typeface="Times New Roman" pitchFamily="18" charset="0"/>
            </a:rPr>
            <a:t>Неврология- 3/1/3</a:t>
          </a:r>
        </a:p>
        <a:p>
          <a:pPr lvl="0" algn="ctr" defTabSz="466725">
            <a:lnSpc>
              <a:spcPct val="90000"/>
            </a:lnSpc>
            <a:spcBef>
              <a:spcPct val="0"/>
            </a:spcBef>
            <a:spcAft>
              <a:spcPct val="35000"/>
            </a:spcAft>
          </a:pPr>
          <a:r>
            <a:rPr lang="kk-KZ" sz="1050" b="1" kern="1200" dirty="0" smtClean="0">
              <a:solidFill>
                <a:schemeClr val="tx1"/>
              </a:solidFill>
              <a:latin typeface="Times New Roman" pitchFamily="18" charset="0"/>
              <a:cs typeface="Times New Roman" pitchFamily="18" charset="0"/>
            </a:rPr>
            <a:t>Ортопедия-1/2/0</a:t>
          </a:r>
        </a:p>
      </dsp:txBody>
      <dsp:txXfrm rot="10800000">
        <a:off x="0" y="2421891"/>
        <a:ext cx="4935575" cy="1718695"/>
      </dsp:txXfrm>
    </dsp:sp>
    <dsp:sp modelId="{35758D48-0B83-4E99-841D-243DA1FC5793}">
      <dsp:nvSpPr>
        <dsp:cNvPr id="0" name=""/>
        <dsp:cNvSpPr/>
      </dsp:nvSpPr>
      <dsp:spPr>
        <a:xfrm>
          <a:off x="128840" y="2626628"/>
          <a:ext cx="1311373" cy="1384895"/>
        </a:xfrm>
        <a:prstGeom prst="ellipse">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4D7ED0-3B2E-439B-97A9-6931CC6BF41D}">
      <dsp:nvSpPr>
        <dsp:cNvPr id="0" name=""/>
        <dsp:cNvSpPr/>
      </dsp:nvSpPr>
      <dsp:spPr>
        <a:xfrm rot="10800000">
          <a:off x="830307" y="4779521"/>
          <a:ext cx="4129980" cy="649028"/>
        </a:xfrm>
        <a:prstGeom prst="homePlate">
          <a:avLst/>
        </a:prstGeom>
        <a:solidFill>
          <a:schemeClr val="bg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184" tIns="41910" rIns="78232" bIns="41910" numCol="1" spcCol="1270" anchor="ctr" anchorCtr="0">
          <a:noAutofit/>
        </a:bodyPr>
        <a:lstStyle/>
        <a:p>
          <a:pPr lvl="0" algn="ctr" defTabSz="466725">
            <a:lnSpc>
              <a:spcPct val="90000"/>
            </a:lnSpc>
            <a:spcBef>
              <a:spcPct val="0"/>
            </a:spcBef>
            <a:spcAft>
              <a:spcPct val="35000"/>
            </a:spcAft>
          </a:pPr>
          <a:r>
            <a:rPr lang="kk-KZ" sz="1050" b="1" kern="1200" dirty="0" smtClean="0">
              <a:solidFill>
                <a:schemeClr val="accent1">
                  <a:lumMod val="50000"/>
                </a:schemeClr>
              </a:solidFill>
              <a:latin typeface="Times New Roman" pitchFamily="18" charset="0"/>
              <a:cs typeface="Times New Roman" pitchFamily="18" charset="0"/>
            </a:rPr>
            <a:t>ННЦХ имени А.Н.Сызганова г.Алматы </a:t>
          </a:r>
        </a:p>
        <a:p>
          <a:pPr lvl="0" algn="ctr" defTabSz="466725">
            <a:lnSpc>
              <a:spcPct val="100000"/>
            </a:lnSpc>
            <a:spcBef>
              <a:spcPct val="0"/>
            </a:spcBef>
            <a:spcAft>
              <a:spcPct val="35000"/>
            </a:spcAft>
          </a:pPr>
          <a:r>
            <a:rPr lang="kk-KZ" sz="1100" b="1" kern="1200" dirty="0" smtClean="0">
              <a:solidFill>
                <a:schemeClr val="tx1"/>
              </a:solidFill>
              <a:latin typeface="Times New Roman" pitchFamily="18" charset="0"/>
              <a:cs typeface="Times New Roman" pitchFamily="18" charset="0"/>
            </a:rPr>
            <a:t>Хирургические-13/10/5</a:t>
          </a:r>
          <a:endParaRPr lang="ru-RU" sz="1100" b="1" kern="1200" dirty="0" smtClean="0">
            <a:solidFill>
              <a:schemeClr val="tx1"/>
            </a:solidFill>
            <a:latin typeface="Times New Roman" pitchFamily="18" charset="0"/>
            <a:cs typeface="Times New Roman" pitchFamily="18" charset="0"/>
          </a:endParaRPr>
        </a:p>
        <a:p>
          <a:pPr lvl="0" algn="ctr" defTabSz="466725">
            <a:lnSpc>
              <a:spcPct val="100000"/>
            </a:lnSpc>
            <a:spcBef>
              <a:spcPct val="0"/>
            </a:spcBef>
            <a:spcAft>
              <a:spcPct val="35000"/>
            </a:spcAft>
          </a:pPr>
          <a:r>
            <a:rPr lang="kk-KZ" sz="1100" b="1" kern="1200" dirty="0" smtClean="0">
              <a:solidFill>
                <a:schemeClr val="tx1"/>
              </a:solidFill>
              <a:latin typeface="Times New Roman" pitchFamily="18" charset="0"/>
              <a:cs typeface="Times New Roman" pitchFamily="18" charset="0"/>
            </a:rPr>
            <a:t>Сосудистая хирургия -2/1/0</a:t>
          </a:r>
          <a:endParaRPr lang="ru-RU" sz="1100" b="1" kern="1200" dirty="0" smtClean="0">
            <a:solidFill>
              <a:schemeClr val="tx1"/>
            </a:solidFill>
            <a:latin typeface="Times New Roman" pitchFamily="18" charset="0"/>
            <a:cs typeface="Times New Roman" pitchFamily="18" charset="0"/>
          </a:endParaRPr>
        </a:p>
      </dsp:txBody>
      <dsp:txXfrm rot="10800000">
        <a:off x="830307" y="4779521"/>
        <a:ext cx="4129980" cy="649028"/>
      </dsp:txXfrm>
    </dsp:sp>
    <dsp:sp modelId="{99DD5FC6-26BA-4E68-9C6D-3E0AF898A55F}">
      <dsp:nvSpPr>
        <dsp:cNvPr id="0" name=""/>
        <dsp:cNvSpPr/>
      </dsp:nvSpPr>
      <dsp:spPr>
        <a:xfrm>
          <a:off x="322447" y="4486333"/>
          <a:ext cx="1447233" cy="1235404"/>
        </a:xfrm>
        <a:prstGeom prst="ellipse">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6E25B57-B41C-4CB1-B8A2-604192468028}">
      <dsp:nvSpPr>
        <dsp:cNvPr id="0" name=""/>
        <dsp:cNvSpPr/>
      </dsp:nvSpPr>
      <dsp:spPr>
        <a:xfrm rot="10800000">
          <a:off x="405079" y="0"/>
          <a:ext cx="3826156" cy="2679501"/>
        </a:xfrm>
        <a:prstGeom prst="homePlate">
          <a:avLst/>
        </a:prstGeom>
        <a:solidFill>
          <a:schemeClr val="bg1"/>
        </a:solidFill>
        <a:ln>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6574" tIns="38100" rIns="71120" bIns="38100" numCol="1" spcCol="1270" anchor="ctr" anchorCtr="0">
          <a:noAutofit/>
        </a:bodyPr>
        <a:lstStyle/>
        <a:p>
          <a:pPr lvl="0" algn="ctr" defTabSz="444500">
            <a:lnSpc>
              <a:spcPct val="90000"/>
            </a:lnSpc>
            <a:spcBef>
              <a:spcPct val="0"/>
            </a:spcBef>
            <a:spcAft>
              <a:spcPct val="35000"/>
            </a:spcAft>
          </a:pPr>
          <a:r>
            <a:rPr lang="kk-KZ" sz="1000" b="1" kern="1200" dirty="0" smtClean="0">
              <a:solidFill>
                <a:schemeClr val="accent1">
                  <a:lumMod val="50000"/>
                </a:schemeClr>
              </a:solidFill>
              <a:latin typeface="Times New Roman" pitchFamily="18" charset="0"/>
              <a:cs typeface="Times New Roman" pitchFamily="18" charset="0"/>
            </a:rPr>
            <a:t>КФ </a:t>
          </a:r>
          <a:r>
            <a:rPr lang="en-US" sz="1000" b="1" kern="1200" dirty="0" smtClean="0">
              <a:solidFill>
                <a:schemeClr val="accent1">
                  <a:lumMod val="50000"/>
                </a:schemeClr>
              </a:solidFill>
              <a:latin typeface="Times New Roman" pitchFamily="18" charset="0"/>
              <a:cs typeface="Times New Roman" pitchFamily="18" charset="0"/>
            </a:rPr>
            <a:t>UMC </a:t>
          </a:r>
          <a:r>
            <a:rPr lang="kk-KZ" sz="1000" b="1" kern="1200" dirty="0" smtClean="0">
              <a:solidFill>
                <a:schemeClr val="accent1">
                  <a:lumMod val="50000"/>
                </a:schemeClr>
              </a:solidFill>
              <a:latin typeface="Times New Roman" pitchFamily="18" charset="0"/>
              <a:cs typeface="Times New Roman" pitchFamily="18" charset="0"/>
            </a:rPr>
            <a:t> г.Нур-Султан</a:t>
          </a: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Нефрологические для детей-13/22/13</a:t>
          </a:r>
          <a:endParaRPr lang="ru-RU" sz="1000" b="1" kern="1200" dirty="0" smtClean="0">
            <a:latin typeface="Times New Roman" pitchFamily="18" charset="0"/>
            <a:cs typeface="Times New Roman" pitchFamily="18" charset="0"/>
          </a:endParaRP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Онкологические для детей -8/3/3</a:t>
          </a:r>
          <a:endParaRPr lang="ru-RU" sz="1000" b="1" kern="1200" dirty="0" smtClean="0">
            <a:latin typeface="Times New Roman" pitchFamily="18" charset="0"/>
            <a:cs typeface="Times New Roman" pitchFamily="18" charset="0"/>
          </a:endParaRP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Хирургические для детей-13/21/13</a:t>
          </a: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Из них ЛОР -0/6/3</a:t>
          </a:r>
          <a:endParaRPr lang="ru-RU" sz="1000" b="1" kern="1200" dirty="0" smtClean="0">
            <a:latin typeface="Times New Roman" pitchFamily="18" charset="0"/>
            <a:cs typeface="Times New Roman" pitchFamily="18" charset="0"/>
          </a:endParaRP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Неврологические для детей -15/8/15</a:t>
          </a:r>
          <a:endParaRPr lang="ru-RU" sz="1000" b="1" kern="1200" dirty="0" smtClean="0">
            <a:latin typeface="Times New Roman" pitchFamily="18" charset="0"/>
            <a:cs typeface="Times New Roman" pitchFamily="18" charset="0"/>
          </a:endParaRP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Ортопедические для детей-10/7/14</a:t>
          </a:r>
          <a:endParaRPr lang="ru-RU" sz="1000" b="1" kern="1200" dirty="0" smtClean="0">
            <a:latin typeface="Times New Roman" pitchFamily="18" charset="0"/>
            <a:cs typeface="Times New Roman" pitchFamily="18" charset="0"/>
          </a:endParaRP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Урологические для детей – 8/13/15</a:t>
          </a:r>
          <a:endParaRPr lang="ru-RU" sz="1000" b="1" kern="1200" dirty="0" smtClean="0">
            <a:latin typeface="Times New Roman" pitchFamily="18" charset="0"/>
            <a:cs typeface="Times New Roman" pitchFamily="18" charset="0"/>
          </a:endParaRP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Ревматологические для детей-23 /25/22</a:t>
          </a: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Хирургические для новорожденных- 1/2/3</a:t>
          </a:r>
          <a:endParaRPr lang="ru-RU" sz="1000" b="1" kern="1200" dirty="0" smtClean="0">
            <a:latin typeface="Times New Roman" pitchFamily="18" charset="0"/>
            <a:cs typeface="Times New Roman" pitchFamily="18" charset="0"/>
          </a:endParaRP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Гастроэнтерологическое для детей -7/2/0</a:t>
          </a: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Эндокринологические для детей- 4/5/0</a:t>
          </a: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Гематологические  для детей -1/0/1</a:t>
          </a: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Кардиологические – 0/0/13</a:t>
          </a:r>
        </a:p>
        <a:p>
          <a:pPr lvl="0" algn="ctr" defTabSz="444500">
            <a:lnSpc>
              <a:spcPct val="90000"/>
            </a:lnSpc>
            <a:spcBef>
              <a:spcPct val="0"/>
            </a:spcBef>
            <a:spcAft>
              <a:spcPct val="35000"/>
            </a:spcAft>
          </a:pPr>
          <a:r>
            <a:rPr lang="kk-KZ" sz="1000" b="1" kern="1200" dirty="0" smtClean="0">
              <a:latin typeface="Times New Roman" pitchFamily="18" charset="0"/>
              <a:cs typeface="Times New Roman" pitchFamily="18" charset="0"/>
            </a:rPr>
            <a:t>Кардиохирургическое для детей – 0/0/6</a:t>
          </a:r>
        </a:p>
      </dsp:txBody>
      <dsp:txXfrm rot="10800000">
        <a:off x="405079" y="0"/>
        <a:ext cx="3826156" cy="2679501"/>
      </dsp:txXfrm>
    </dsp:sp>
    <dsp:sp modelId="{8B4F118B-FD2E-4384-B07D-F6FF8E965CDD}">
      <dsp:nvSpPr>
        <dsp:cNvPr id="0" name=""/>
        <dsp:cNvSpPr/>
      </dsp:nvSpPr>
      <dsp:spPr>
        <a:xfrm>
          <a:off x="192236" y="810372"/>
          <a:ext cx="1148536" cy="1191091"/>
        </a:xfrm>
        <a:prstGeom prst="ellipse">
          <a:avLst/>
        </a:prstGeom>
        <a:blipFill rotWithShape="0">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40E6278-0C78-44EB-A839-7625FBA9D1DD}">
      <dsp:nvSpPr>
        <dsp:cNvPr id="0" name=""/>
        <dsp:cNvSpPr/>
      </dsp:nvSpPr>
      <dsp:spPr>
        <a:xfrm rot="10800000">
          <a:off x="431308" y="3042256"/>
          <a:ext cx="3794330" cy="828963"/>
        </a:xfrm>
        <a:prstGeom prst="homePlate">
          <a:avLst/>
        </a:prstGeom>
        <a:solidFill>
          <a:schemeClr val="bg1"/>
        </a:solidFill>
        <a:ln>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6574" tIns="41910" rIns="78232" bIns="41910" numCol="1" spcCol="1270" anchor="ctr" anchorCtr="0">
          <a:noAutofit/>
        </a:bodyPr>
        <a:lstStyle/>
        <a:p>
          <a:pPr lvl="0" algn="ctr" defTabSz="488950">
            <a:lnSpc>
              <a:spcPct val="90000"/>
            </a:lnSpc>
            <a:spcBef>
              <a:spcPct val="0"/>
            </a:spcBef>
            <a:spcAft>
              <a:spcPct val="35000"/>
            </a:spcAft>
          </a:pPr>
          <a:r>
            <a:rPr lang="kk-KZ" sz="1100" b="1" kern="1200" dirty="0" smtClean="0">
              <a:solidFill>
                <a:schemeClr val="accent1">
                  <a:lumMod val="50000"/>
                </a:schemeClr>
              </a:solidFill>
              <a:latin typeface="Times New Roman" pitchFamily="18" charset="0"/>
              <a:cs typeface="Times New Roman" pitchFamily="18" charset="0"/>
            </a:rPr>
            <a:t>ННКЦ г.Нур-Султан</a:t>
          </a:r>
        </a:p>
        <a:p>
          <a:pPr lvl="0" algn="ctr" defTabSz="488950">
            <a:lnSpc>
              <a:spcPct val="90000"/>
            </a:lnSpc>
            <a:spcBef>
              <a:spcPct val="0"/>
            </a:spcBef>
            <a:spcAft>
              <a:spcPct val="35000"/>
            </a:spcAft>
          </a:pPr>
          <a:r>
            <a:rPr lang="kk-KZ" sz="1100" b="1" kern="1200" dirty="0" smtClean="0">
              <a:solidFill>
                <a:schemeClr val="tx1"/>
              </a:solidFill>
              <a:latin typeface="Times New Roman" pitchFamily="18" charset="0"/>
              <a:cs typeface="Times New Roman" pitchFamily="18" charset="0"/>
            </a:rPr>
            <a:t>Кардиология  для детей – 11/17/0</a:t>
          </a:r>
        </a:p>
        <a:p>
          <a:pPr lvl="0" algn="ctr" defTabSz="488950">
            <a:lnSpc>
              <a:spcPct val="90000"/>
            </a:lnSpc>
            <a:spcBef>
              <a:spcPct val="0"/>
            </a:spcBef>
            <a:spcAft>
              <a:spcPct val="35000"/>
            </a:spcAft>
          </a:pPr>
          <a:r>
            <a:rPr lang="kk-KZ" sz="1100" b="1" kern="1200" dirty="0" smtClean="0">
              <a:solidFill>
                <a:schemeClr val="tx1"/>
              </a:solidFill>
              <a:latin typeface="Times New Roman" pitchFamily="18" charset="0"/>
              <a:cs typeface="Times New Roman" pitchFamily="18" charset="0"/>
            </a:rPr>
            <a:t>Кардиохирургия  для детей –6/8/0</a:t>
          </a:r>
          <a:endParaRPr lang="kk-KZ" sz="1100" b="1" kern="1200" dirty="0" smtClean="0">
            <a:solidFill>
              <a:schemeClr val="accent1"/>
            </a:solidFill>
          </a:endParaRPr>
        </a:p>
      </dsp:txBody>
      <dsp:txXfrm rot="10800000">
        <a:off x="431308" y="3042256"/>
        <a:ext cx="3794330" cy="828963"/>
      </dsp:txXfrm>
    </dsp:sp>
    <dsp:sp modelId="{416F57DD-BCC5-48D8-A2D3-94FE8C76E079}">
      <dsp:nvSpPr>
        <dsp:cNvPr id="0" name=""/>
        <dsp:cNvSpPr/>
      </dsp:nvSpPr>
      <dsp:spPr>
        <a:xfrm>
          <a:off x="75956" y="3058663"/>
          <a:ext cx="1032684" cy="801738"/>
        </a:xfrm>
        <a:prstGeom prst="ellipse">
          <a:avLst/>
        </a:prstGeom>
        <a:blipFill rotWithShape="0">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8F759C9D-C60E-4F92-A2B3-C8B7954EDEE1}">
      <dsp:nvSpPr>
        <dsp:cNvPr id="0" name=""/>
        <dsp:cNvSpPr/>
      </dsp:nvSpPr>
      <dsp:spPr>
        <a:xfrm rot="10800000">
          <a:off x="572471" y="4352607"/>
          <a:ext cx="3674208" cy="344448"/>
        </a:xfrm>
        <a:prstGeom prst="homePlate">
          <a:avLst/>
        </a:prstGeom>
        <a:solidFill>
          <a:schemeClr val="bg1"/>
        </a:solidFill>
        <a:ln>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6574" tIns="41910" rIns="78232" bIns="41910" numCol="1" spcCol="1270" anchor="ctr" anchorCtr="0">
          <a:noAutofit/>
        </a:bodyPr>
        <a:lstStyle/>
        <a:p>
          <a:pPr lvl="0" algn="ctr" defTabSz="488950">
            <a:lnSpc>
              <a:spcPct val="90000"/>
            </a:lnSpc>
            <a:spcBef>
              <a:spcPct val="0"/>
            </a:spcBef>
            <a:spcAft>
              <a:spcPct val="35000"/>
            </a:spcAft>
          </a:pPr>
          <a:r>
            <a:rPr lang="kk-KZ" sz="1100" b="1" kern="1200" dirty="0" smtClean="0">
              <a:solidFill>
                <a:schemeClr val="accent1">
                  <a:lumMod val="50000"/>
                </a:schemeClr>
              </a:solidFill>
              <a:latin typeface="Times New Roman" pitchFamily="18" charset="0"/>
              <a:cs typeface="Times New Roman" pitchFamily="18" charset="0"/>
            </a:rPr>
            <a:t>НЦН г.Нур-Султан</a:t>
          </a:r>
        </a:p>
        <a:p>
          <a:pPr lvl="0" algn="ctr" defTabSz="488950">
            <a:lnSpc>
              <a:spcPct val="90000"/>
            </a:lnSpc>
            <a:spcBef>
              <a:spcPct val="0"/>
            </a:spcBef>
            <a:spcAft>
              <a:spcPct val="35000"/>
            </a:spcAft>
          </a:pPr>
          <a:r>
            <a:rPr lang="kk-KZ" sz="1100" b="1" kern="1200" dirty="0" smtClean="0">
              <a:latin typeface="Times New Roman" pitchFamily="18" charset="0"/>
              <a:cs typeface="Times New Roman" pitchFamily="18" charset="0"/>
            </a:rPr>
            <a:t>     Нейрохирургические для детей -7/4/3</a:t>
          </a:r>
          <a:endParaRPr lang="ru-RU" sz="1100" kern="1200" dirty="0">
            <a:solidFill>
              <a:schemeClr val="accent1">
                <a:lumMod val="50000"/>
              </a:schemeClr>
            </a:solidFill>
            <a:latin typeface="Times New Roman" pitchFamily="18" charset="0"/>
            <a:cs typeface="Times New Roman" pitchFamily="18" charset="0"/>
          </a:endParaRPr>
        </a:p>
      </dsp:txBody>
      <dsp:txXfrm rot="10800000">
        <a:off x="572471" y="4352607"/>
        <a:ext cx="3674208" cy="344448"/>
      </dsp:txXfrm>
    </dsp:sp>
    <dsp:sp modelId="{ACF49F37-D148-4EEE-94B7-71D01AC16B57}">
      <dsp:nvSpPr>
        <dsp:cNvPr id="0" name=""/>
        <dsp:cNvSpPr/>
      </dsp:nvSpPr>
      <dsp:spPr>
        <a:xfrm>
          <a:off x="153418" y="4014016"/>
          <a:ext cx="1028082" cy="981085"/>
        </a:xfrm>
        <a:prstGeom prst="ellipse">
          <a:avLst/>
        </a:prstGeom>
        <a:blipFill rotWithShape="0">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55BBBAF-5A71-43DC-A743-CDE495F55A3B}">
      <dsp:nvSpPr>
        <dsp:cNvPr id="0" name=""/>
        <dsp:cNvSpPr/>
      </dsp:nvSpPr>
      <dsp:spPr>
        <a:xfrm rot="10800000">
          <a:off x="611165" y="5250583"/>
          <a:ext cx="3674208" cy="563033"/>
        </a:xfrm>
        <a:prstGeom prst="homePlate">
          <a:avLst/>
        </a:prstGeom>
        <a:solidFill>
          <a:schemeClr val="bg1"/>
        </a:solidFill>
        <a:ln>
          <a:solidFill>
            <a:schemeClr val="accent1"/>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6574" tIns="34290" rIns="64008" bIns="34290" numCol="1" spcCol="1270" anchor="ctr" anchorCtr="0">
          <a:noAutofit/>
        </a:bodyPr>
        <a:lstStyle/>
        <a:p>
          <a:pPr lvl="0" algn="ctr" defTabSz="400050">
            <a:lnSpc>
              <a:spcPct val="90000"/>
            </a:lnSpc>
            <a:spcBef>
              <a:spcPct val="0"/>
            </a:spcBef>
            <a:spcAft>
              <a:spcPct val="35000"/>
            </a:spcAft>
          </a:pPr>
          <a:r>
            <a:rPr lang="kk-KZ" sz="900" b="1" kern="1200" dirty="0" smtClean="0">
              <a:solidFill>
                <a:schemeClr val="accent1">
                  <a:lumMod val="50000"/>
                </a:schemeClr>
              </a:solidFill>
              <a:latin typeface="Times New Roman" pitchFamily="18" charset="0"/>
              <a:cs typeface="Times New Roman" pitchFamily="18" charset="0"/>
            </a:rPr>
            <a:t>ННМЦ г.Нур-Султан</a:t>
          </a:r>
        </a:p>
        <a:p>
          <a:pPr lvl="0" algn="ctr" defTabSz="400050">
            <a:lnSpc>
              <a:spcPct val="90000"/>
            </a:lnSpc>
            <a:spcBef>
              <a:spcPct val="0"/>
            </a:spcBef>
            <a:spcAft>
              <a:spcPct val="35000"/>
            </a:spcAft>
          </a:pPr>
          <a:r>
            <a:rPr lang="kk-KZ" sz="900" b="1" kern="1200" dirty="0" smtClean="0">
              <a:solidFill>
                <a:schemeClr val="tx1"/>
              </a:solidFill>
              <a:latin typeface="Times New Roman" pitchFamily="18" charset="0"/>
              <a:cs typeface="Times New Roman" pitchFamily="18" charset="0"/>
            </a:rPr>
            <a:t>Кардиохирургические для детей – 0/2/0</a:t>
          </a:r>
        </a:p>
        <a:p>
          <a:pPr lvl="0" algn="ctr" defTabSz="400050">
            <a:lnSpc>
              <a:spcPct val="90000"/>
            </a:lnSpc>
            <a:spcBef>
              <a:spcPct val="0"/>
            </a:spcBef>
            <a:spcAft>
              <a:spcPct val="35000"/>
            </a:spcAft>
          </a:pPr>
          <a:r>
            <a:rPr lang="kk-KZ" sz="900" b="1" kern="1200" dirty="0" smtClean="0">
              <a:solidFill>
                <a:schemeClr val="tx1"/>
              </a:solidFill>
              <a:latin typeface="Times New Roman" pitchFamily="18" charset="0"/>
              <a:cs typeface="Times New Roman" pitchFamily="18" charset="0"/>
            </a:rPr>
            <a:t>Кардиологическое для детей- 6/0/0</a:t>
          </a:r>
          <a:endParaRPr lang="ru-RU" sz="900" kern="1200" dirty="0">
            <a:solidFill>
              <a:schemeClr val="tx1"/>
            </a:solidFill>
            <a:latin typeface="Times New Roman" pitchFamily="18" charset="0"/>
            <a:cs typeface="Times New Roman" pitchFamily="18" charset="0"/>
          </a:endParaRPr>
        </a:p>
      </dsp:txBody>
      <dsp:txXfrm rot="10800000">
        <a:off x="611165" y="5250583"/>
        <a:ext cx="3674208" cy="563033"/>
      </dsp:txXfrm>
    </dsp:sp>
    <dsp:sp modelId="{BE1411F3-BED5-4CAE-9926-085F15FAE5AC}">
      <dsp:nvSpPr>
        <dsp:cNvPr id="0" name=""/>
        <dsp:cNvSpPr/>
      </dsp:nvSpPr>
      <dsp:spPr>
        <a:xfrm>
          <a:off x="138171" y="5054437"/>
          <a:ext cx="1099968" cy="931939"/>
        </a:xfrm>
        <a:prstGeom prst="ellipse">
          <a:avLst/>
        </a:prstGeom>
        <a:blipFill rotWithShape="0">
          <a:blip xmlns:r="http://schemas.openxmlformats.org/officeDocument/2006/relationships" r:embed="rId4"/>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drawing1.xml><?xml version="1.0" encoding="utf-8"?>
<c:userShapes xmlns:c="http://schemas.openxmlformats.org/drawingml/2006/chart">
  <cdr:relSizeAnchor xmlns:cdr="http://schemas.openxmlformats.org/drawingml/2006/chartDrawing">
    <cdr:from>
      <cdr:x>0</cdr:x>
      <cdr:y>0</cdr:y>
    </cdr:from>
    <cdr:to>
      <cdr:x>1</cdr:x>
      <cdr:y>0.97917</cdr:y>
    </cdr:to>
    <cdr:sp macro="" textlink="">
      <cdr:nvSpPr>
        <cdr:cNvPr id="2" name="Прямоугольник 1"/>
        <cdr:cNvSpPr/>
      </cdr:nvSpPr>
      <cdr:spPr>
        <a:xfrm xmlns:a="http://schemas.openxmlformats.org/drawingml/2006/main">
          <a:off x="0" y="0"/>
          <a:ext cx="4392488" cy="3384376"/>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1</cdr:y>
    </cdr:to>
    <cdr:sp macro="" textlink="">
      <cdr:nvSpPr>
        <cdr:cNvPr id="2" name="Прямоугольник 1"/>
        <cdr:cNvSpPr/>
      </cdr:nvSpPr>
      <cdr:spPr>
        <a:xfrm xmlns:a="http://schemas.openxmlformats.org/drawingml/2006/main">
          <a:off x="-1733550" y="-95250"/>
          <a:ext cx="3905250" cy="2707729"/>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dirty="0">
            <a:ln>
              <a:solidFill>
                <a:srgbClr val="FFC000"/>
              </a:solidFill>
            </a:ln>
            <a:no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84870" cy="502755"/>
          </a:xfrm>
          <a:prstGeom prst="rect">
            <a:avLst/>
          </a:prstGeom>
        </p:spPr>
        <p:txBody>
          <a:bodyPr vert="horz" lIns="92446" tIns="46223" rIns="92446" bIns="46223" rtlCol="0"/>
          <a:lstStyle>
            <a:lvl1pPr algn="l">
              <a:defRPr sz="1200"/>
            </a:lvl1pPr>
          </a:lstStyle>
          <a:p>
            <a:endParaRPr lang="ru-RU"/>
          </a:p>
        </p:txBody>
      </p:sp>
      <p:sp>
        <p:nvSpPr>
          <p:cNvPr id="3" name="Дата 2"/>
          <p:cNvSpPr>
            <a:spLocks noGrp="1"/>
          </p:cNvSpPr>
          <p:nvPr>
            <p:ph type="dt" idx="1"/>
          </p:nvPr>
        </p:nvSpPr>
        <p:spPr>
          <a:xfrm>
            <a:off x="3901699" y="0"/>
            <a:ext cx="2984870" cy="502755"/>
          </a:xfrm>
          <a:prstGeom prst="rect">
            <a:avLst/>
          </a:prstGeom>
        </p:spPr>
        <p:txBody>
          <a:bodyPr vert="horz" lIns="92446" tIns="46223" rIns="92446" bIns="46223" rtlCol="0"/>
          <a:lstStyle>
            <a:lvl1pPr algn="r">
              <a:defRPr sz="1200"/>
            </a:lvl1pPr>
          </a:lstStyle>
          <a:p>
            <a:fld id="{559A8F56-7D13-4EE2-85A7-C5D2366F53BE}" type="datetimeFigureOut">
              <a:rPr lang="ru-RU" smtClean="0"/>
              <a:pPr/>
              <a:t>19.04.2024</a:t>
            </a:fld>
            <a:endParaRPr lang="ru-RU"/>
          </a:p>
        </p:txBody>
      </p:sp>
      <p:sp>
        <p:nvSpPr>
          <p:cNvPr id="4" name="Образ слайда 3"/>
          <p:cNvSpPr>
            <a:spLocks noGrp="1" noRot="1" noChangeAspect="1"/>
          </p:cNvSpPr>
          <p:nvPr>
            <p:ph type="sldImg" idx="2"/>
          </p:nvPr>
        </p:nvSpPr>
        <p:spPr>
          <a:xfrm>
            <a:off x="438150" y="1252538"/>
            <a:ext cx="6011863" cy="3381375"/>
          </a:xfrm>
          <a:prstGeom prst="rect">
            <a:avLst/>
          </a:prstGeom>
          <a:noFill/>
          <a:ln w="12700">
            <a:solidFill>
              <a:prstClr val="black"/>
            </a:solidFill>
          </a:ln>
        </p:spPr>
        <p:txBody>
          <a:bodyPr vert="horz" lIns="92446" tIns="46223" rIns="92446" bIns="46223" rtlCol="0" anchor="ctr"/>
          <a:lstStyle/>
          <a:p>
            <a:endParaRPr lang="ru-RU"/>
          </a:p>
        </p:txBody>
      </p:sp>
      <p:sp>
        <p:nvSpPr>
          <p:cNvPr id="5" name="Заметки 4"/>
          <p:cNvSpPr>
            <a:spLocks noGrp="1"/>
          </p:cNvSpPr>
          <p:nvPr>
            <p:ph type="body" sz="quarter" idx="3"/>
          </p:nvPr>
        </p:nvSpPr>
        <p:spPr>
          <a:xfrm>
            <a:off x="688817" y="4822269"/>
            <a:ext cx="5510530" cy="3945493"/>
          </a:xfrm>
          <a:prstGeom prst="rect">
            <a:avLst/>
          </a:prstGeom>
        </p:spPr>
        <p:txBody>
          <a:bodyPr vert="horz" lIns="92446" tIns="46223" rIns="92446" bIns="46223"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517547"/>
            <a:ext cx="2984870" cy="502754"/>
          </a:xfrm>
          <a:prstGeom prst="rect">
            <a:avLst/>
          </a:prstGeom>
        </p:spPr>
        <p:txBody>
          <a:bodyPr vert="horz" lIns="92446" tIns="46223" rIns="92446" bIns="46223" rtlCol="0" anchor="b"/>
          <a:lstStyle>
            <a:lvl1pPr algn="l">
              <a:defRPr sz="1200"/>
            </a:lvl1pPr>
          </a:lstStyle>
          <a:p>
            <a:endParaRPr lang="ru-RU"/>
          </a:p>
        </p:txBody>
      </p:sp>
      <p:sp>
        <p:nvSpPr>
          <p:cNvPr id="7" name="Номер слайда 6"/>
          <p:cNvSpPr>
            <a:spLocks noGrp="1"/>
          </p:cNvSpPr>
          <p:nvPr>
            <p:ph type="sldNum" sz="quarter" idx="5"/>
          </p:nvPr>
        </p:nvSpPr>
        <p:spPr>
          <a:xfrm>
            <a:off x="3901699" y="9517547"/>
            <a:ext cx="2984870" cy="502754"/>
          </a:xfrm>
          <a:prstGeom prst="rect">
            <a:avLst/>
          </a:prstGeom>
        </p:spPr>
        <p:txBody>
          <a:bodyPr vert="horz" lIns="92446" tIns="46223" rIns="92446" bIns="46223" rtlCol="0" anchor="b"/>
          <a:lstStyle>
            <a:lvl1pPr algn="r">
              <a:defRPr sz="1200"/>
            </a:lvl1pPr>
          </a:lstStyle>
          <a:p>
            <a:fld id="{2B16DF3B-93B6-44B8-AF84-01BFD8F21624}" type="slidenum">
              <a:rPr lang="ru-RU" smtClean="0"/>
              <a:pPr/>
              <a:t>‹#›</a:t>
            </a:fld>
            <a:endParaRPr lang="ru-RU"/>
          </a:p>
        </p:txBody>
      </p:sp>
    </p:spTree>
    <p:extLst>
      <p:ext uri="{BB962C8B-B14F-4D97-AF65-F5344CB8AC3E}">
        <p14:creationId xmlns="" xmlns:p14="http://schemas.microsoft.com/office/powerpoint/2010/main" val="1594560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x-none" dirty="0"/>
          </a:p>
        </p:txBody>
      </p:sp>
      <p:sp>
        <p:nvSpPr>
          <p:cNvPr id="4" name="Номер слайда 3"/>
          <p:cNvSpPr>
            <a:spLocks noGrp="1"/>
          </p:cNvSpPr>
          <p:nvPr>
            <p:ph type="sldNum" sz="quarter" idx="5"/>
          </p:nvPr>
        </p:nvSpPr>
        <p:spPr/>
        <p:txBody>
          <a:bodyPr/>
          <a:lstStyle/>
          <a:p>
            <a:fld id="{91A2BF4E-3FCE-4A72-A54C-5D9617DC07F2}" type="slidenum">
              <a:rPr lang="ru-RU" smtClean="0"/>
              <a:pPr/>
              <a:t>1</a:t>
            </a:fld>
            <a:endParaRPr lang="ru-RU" dirty="0"/>
          </a:p>
        </p:txBody>
      </p:sp>
    </p:spTree>
    <p:extLst>
      <p:ext uri="{BB962C8B-B14F-4D97-AF65-F5344CB8AC3E}">
        <p14:creationId xmlns="" xmlns:p14="http://schemas.microsoft.com/office/powerpoint/2010/main" val="4210032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10</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11</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12</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13</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14</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15</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16</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17</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18</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19</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solidFill>
                  <a:prstClr val="black"/>
                </a:solidFill>
              </a:rPr>
              <a:pPr/>
              <a:t>2</a:t>
            </a:fld>
            <a:endParaRPr lang="ru-RU">
              <a:solidFill>
                <a:prstClr val="black"/>
              </a:solidFill>
            </a:endParaRPr>
          </a:p>
        </p:txBody>
      </p:sp>
    </p:spTree>
    <p:extLst>
      <p:ext uri="{BB962C8B-B14F-4D97-AF65-F5344CB8AC3E}">
        <p14:creationId xmlns="" xmlns:p14="http://schemas.microsoft.com/office/powerpoint/2010/main" val="2896360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20</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21</a:t>
            </a:fld>
            <a:endParaRPr lang="ru-RU"/>
          </a:p>
        </p:txBody>
      </p:sp>
    </p:spTree>
    <p:extLst>
      <p:ext uri="{BB962C8B-B14F-4D97-AF65-F5344CB8AC3E}">
        <p14:creationId xmlns="" xmlns:p14="http://schemas.microsoft.com/office/powerpoint/2010/main" val="2973546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22</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23</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24</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25</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26</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27</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28</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29</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3</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30</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31</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32</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33</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34</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4</a:t>
            </a:fld>
            <a:endParaRPr lang="ru-RU"/>
          </a:p>
        </p:txBody>
      </p:sp>
    </p:spTree>
    <p:extLst>
      <p:ext uri="{BB962C8B-B14F-4D97-AF65-F5344CB8AC3E}">
        <p14:creationId xmlns="" xmlns:p14="http://schemas.microsoft.com/office/powerpoint/2010/main" val="473521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5</a:t>
            </a:fld>
            <a:endParaRPr lang="ru-RU"/>
          </a:p>
        </p:txBody>
      </p:sp>
    </p:spTree>
    <p:extLst>
      <p:ext uri="{BB962C8B-B14F-4D97-AF65-F5344CB8AC3E}">
        <p14:creationId xmlns="" xmlns:p14="http://schemas.microsoft.com/office/powerpoint/2010/main" val="2851670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6</a:t>
            </a:fld>
            <a:endParaRPr lang="ru-RU"/>
          </a:p>
        </p:txBody>
      </p:sp>
    </p:spTree>
    <p:extLst>
      <p:ext uri="{BB962C8B-B14F-4D97-AF65-F5344CB8AC3E}">
        <p14:creationId xmlns="" xmlns:p14="http://schemas.microsoft.com/office/powerpoint/2010/main" val="2973546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7</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8</a:t>
            </a:fld>
            <a:endParaRPr lang="ru-RU"/>
          </a:p>
        </p:txBody>
      </p:sp>
    </p:spTree>
    <p:extLst>
      <p:ext uri="{BB962C8B-B14F-4D97-AF65-F5344CB8AC3E}">
        <p14:creationId xmlns="" xmlns:p14="http://schemas.microsoft.com/office/powerpoint/2010/main" val="2896360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73BC151-E21C-4473-A1F8-D9E6AEFDDE8E}" type="slidenum">
              <a:rPr lang="ru-RU" smtClean="0"/>
              <a:pPr/>
              <a:t>9</a:t>
            </a:fld>
            <a:endParaRPr lang="ru-RU"/>
          </a:p>
        </p:txBody>
      </p:sp>
    </p:spTree>
    <p:extLst>
      <p:ext uri="{BB962C8B-B14F-4D97-AF65-F5344CB8AC3E}">
        <p14:creationId xmlns="" xmlns:p14="http://schemas.microsoft.com/office/powerpoint/2010/main" val="2896360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02579B1-C102-4523-AA5D-3C4EA4CC0EF1}" type="datetimeFigureOut">
              <a:rPr lang="ru-RU" smtClean="0"/>
              <a:pPr/>
              <a:t>19.04.2024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 xmlns:p14="http://schemas.microsoft.com/office/powerpoint/2010/main" val="55511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02579B1-C102-4523-AA5D-3C4EA4CC0EF1}" type="datetimeFigureOut">
              <a:rPr lang="ru-RU" smtClean="0"/>
              <a:pPr/>
              <a:t>19.04.2024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 xmlns:p14="http://schemas.microsoft.com/office/powerpoint/2010/main" val="3183853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02579B1-C102-4523-AA5D-3C4EA4CC0EF1}" type="datetimeFigureOut">
              <a:rPr lang="ru-RU" smtClean="0"/>
              <a:pPr/>
              <a:t>19.04.2024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 xmlns:p14="http://schemas.microsoft.com/office/powerpoint/2010/main" val="476431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CB2556BD-DFFC-423A-A92A-B372AE8C05C3}" type="datetime1">
              <a:rPr lang="ru-RU" smtClean="0"/>
              <a:pPr/>
              <a:t>19.04.2024</a:t>
            </a:fld>
            <a:endParaRPr lang="en-US"/>
          </a:p>
        </p:txBody>
      </p:sp>
      <p:sp>
        <p:nvSpPr>
          <p:cNvPr id="4" name="Holder 4"/>
          <p:cNvSpPr>
            <a:spLocks noGrp="1"/>
          </p:cNvSpPr>
          <p:nvPr>
            <p:ph type="sldNum" sz="quarter" idx="7"/>
          </p:nvPr>
        </p:nvSpPr>
        <p:spPr/>
        <p:txBody>
          <a:bodyPr lIns="0" tIns="0" rIns="0" bIns="0"/>
          <a:lstStyle>
            <a:lvl1pPr>
              <a:defRPr sz="2133" b="0" i="0">
                <a:solidFill>
                  <a:srgbClr val="5D8CC8"/>
                </a:solidFill>
                <a:latin typeface="Arial"/>
                <a:cs typeface="Arial"/>
              </a:defRPr>
            </a:lvl1pPr>
          </a:lstStyle>
          <a:p>
            <a:pPr marL="18098">
              <a:spcBef>
                <a:spcPts val="243"/>
              </a:spcBef>
            </a:pPr>
            <a:fld id="{81D60167-4931-47E6-BA6A-407CBD079E47}" type="slidenum">
              <a:rPr lang="ru-RU" spc="24" smtClean="0"/>
              <a:pPr marL="18098">
                <a:spcBef>
                  <a:spcPts val="243"/>
                </a:spcBef>
              </a:pPr>
              <a:t>‹#›</a:t>
            </a:fld>
            <a:endParaRPr lang="ru-RU" spc="24" dirty="0"/>
          </a:p>
        </p:txBody>
      </p:sp>
    </p:spTree>
    <p:extLst>
      <p:ext uri="{BB962C8B-B14F-4D97-AF65-F5344CB8AC3E}">
        <p14:creationId xmlns="" xmlns:p14="http://schemas.microsoft.com/office/powerpoint/2010/main" val="3637599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02579B1-C102-4523-AA5D-3C4EA4CC0EF1}" type="datetimeFigureOut">
              <a:rPr lang="ru-RU" smtClean="0"/>
              <a:pPr/>
              <a:t>19.04.2024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 xmlns:p14="http://schemas.microsoft.com/office/powerpoint/2010/main" val="100472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02579B1-C102-4523-AA5D-3C4EA4CC0EF1}" type="datetimeFigureOut">
              <a:rPr lang="ru-RU" smtClean="0"/>
              <a:pPr/>
              <a:t>19.04.2024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 xmlns:p14="http://schemas.microsoft.com/office/powerpoint/2010/main" val="2288942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02579B1-C102-4523-AA5D-3C4EA4CC0EF1}" type="datetimeFigureOut">
              <a:rPr lang="ru-RU" smtClean="0"/>
              <a:pPr/>
              <a:t>19.04.2024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 xmlns:p14="http://schemas.microsoft.com/office/powerpoint/2010/main" val="3766032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02579B1-C102-4523-AA5D-3C4EA4CC0EF1}" type="datetimeFigureOut">
              <a:rPr lang="ru-RU" smtClean="0"/>
              <a:pPr/>
              <a:t>19.04.2024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 xmlns:p14="http://schemas.microsoft.com/office/powerpoint/2010/main" val="424231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02579B1-C102-4523-AA5D-3C4EA4CC0EF1}" type="datetimeFigureOut">
              <a:rPr lang="ru-RU" smtClean="0"/>
              <a:pPr/>
              <a:t>19.04.2024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 xmlns:p14="http://schemas.microsoft.com/office/powerpoint/2010/main" val="182519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02579B1-C102-4523-AA5D-3C4EA4CC0EF1}" type="datetimeFigureOut">
              <a:rPr lang="ru-RU" smtClean="0"/>
              <a:pPr/>
              <a:t>19.04.2024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 xmlns:p14="http://schemas.microsoft.com/office/powerpoint/2010/main" val="56035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02579B1-C102-4523-AA5D-3C4EA4CC0EF1}" type="datetimeFigureOut">
              <a:rPr lang="ru-RU" smtClean="0"/>
              <a:pPr/>
              <a:t>19.04.2024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 xmlns:p14="http://schemas.microsoft.com/office/powerpoint/2010/main" val="3457133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02579B1-C102-4523-AA5D-3C4EA4CC0EF1}" type="datetimeFigureOut">
              <a:rPr lang="ru-RU" smtClean="0"/>
              <a:pPr/>
              <a:t>19.04.2024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2195646-0C93-4EE9-A9B2-517B0745DB9B}" type="slidenum">
              <a:rPr lang="ru-RU" smtClean="0"/>
              <a:pPr/>
              <a:t>‹#›</a:t>
            </a:fld>
            <a:endParaRPr lang="ru-RU"/>
          </a:p>
        </p:txBody>
      </p:sp>
    </p:spTree>
    <p:extLst>
      <p:ext uri="{BB962C8B-B14F-4D97-AF65-F5344CB8AC3E}">
        <p14:creationId xmlns="" xmlns:p14="http://schemas.microsoft.com/office/powerpoint/2010/main" val="3590402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2579B1-C102-4523-AA5D-3C4EA4CC0EF1}" type="datetimeFigureOut">
              <a:rPr lang="ru-RU" smtClean="0"/>
              <a:pPr/>
              <a:t>19.04.2024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195646-0C93-4EE9-A9B2-517B0745DB9B}" type="slidenum">
              <a:rPr lang="ru-RU" smtClean="0"/>
              <a:pPr/>
              <a:t>‹#›</a:t>
            </a:fld>
            <a:endParaRPr lang="ru-RU"/>
          </a:p>
        </p:txBody>
      </p:sp>
    </p:spTree>
    <p:extLst>
      <p:ext uri="{BB962C8B-B14F-4D97-AF65-F5344CB8AC3E}">
        <p14:creationId xmlns="" xmlns:p14="http://schemas.microsoft.com/office/powerpoint/2010/main" val="4040669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chart" Target="../charts/chart8.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7" Type="http://schemas.openxmlformats.org/officeDocument/2006/relationships/chart" Target="../charts/chart1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chart" Target="../charts/chart10.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13.jpe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12.xml"/><Relationship Id="rId16"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1.jpeg"/><Relationship Id="rId10" Type="http://schemas.openxmlformats.org/officeDocument/2006/relationships/diagramData" Target="../diagrams/data2.xml"/><Relationship Id="rId4" Type="http://schemas.openxmlformats.org/officeDocument/2006/relationships/image" Target="../media/image14.png"/><Relationship Id="rId9" Type="http://schemas.microsoft.com/office/2007/relationships/diagramDrawing" Target="../diagrams/drawing1.xml"/><Relationship Id="rId14"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1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8.jpeg"/><Relationship Id="rId7"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5.jpeg"/><Relationship Id="rId7"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2.png"/><Relationship Id="rId5" Type="http://schemas.openxmlformats.org/officeDocument/2006/relationships/image" Target="../media/image44.png"/><Relationship Id="rId10" Type="http://schemas.openxmlformats.org/officeDocument/2006/relationships/image" Target="../media/image1.jpeg"/><Relationship Id="rId4" Type="http://schemas.openxmlformats.org/officeDocument/2006/relationships/hyperlink" Target="https://ru.wikipedia.org/wiki/%D0%9A%D0%BE%D0%BC%D0%B1%D1%83%D1%81%D1%82%D0%B8%D0%BE%D0%BB%D0%BE%D0%B3%D0%B8%D1%8F" TargetMode="External"/><Relationship Id="rId9"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pn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1.jpe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jpeg"/><Relationship Id="rId7"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59.jpeg"/><Relationship Id="rId4" Type="http://schemas.openxmlformats.org/officeDocument/2006/relationships/chart" Target="../charts/chart13.xml"/><Relationship Id="rId9"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2.pn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1.jpeg"/><Relationship Id="rId7"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5.jpeg"/><Relationship Id="rId7"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4.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image" Target="../media/image2.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133947" y="5324586"/>
            <a:ext cx="5822264" cy="516531"/>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10702506" y="3055643"/>
            <a:ext cx="1489493" cy="2767187"/>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Заголовок 1"/>
          <p:cNvSpPr>
            <a:spLocks noGrp="1"/>
          </p:cNvSpPr>
          <p:nvPr>
            <p:ph type="ctrTitle"/>
          </p:nvPr>
        </p:nvSpPr>
        <p:spPr>
          <a:xfrm>
            <a:off x="546100" y="3067777"/>
            <a:ext cx="10144906" cy="1588127"/>
          </a:xfrm>
          <a:noFill/>
        </p:spPr>
        <p:txBody>
          <a:bodyPr wrap="square" rtlCol="0">
            <a:spAutoFit/>
          </a:bodyPr>
          <a:lstStyle/>
          <a:p>
            <a:r>
              <a:rPr lang="ru-RU" sz="3600" b="1" dirty="0" smtClean="0">
                <a:solidFill>
                  <a:schemeClr val="accent1">
                    <a:lumMod val="75000"/>
                  </a:schemeClr>
                </a:solidFill>
                <a:latin typeface="Times New Roman" pitchFamily="18" charset="0"/>
                <a:ea typeface="Segoe UI Black" pitchFamily="34" charset="0"/>
                <a:cs typeface="Times New Roman" pitchFamily="18" charset="0"/>
              </a:rPr>
              <a:t>ГКП на ПХВ «Городская  детская </a:t>
            </a:r>
            <a:br>
              <a:rPr lang="ru-RU" sz="3600" b="1" dirty="0" smtClean="0">
                <a:solidFill>
                  <a:schemeClr val="accent1">
                    <a:lumMod val="75000"/>
                  </a:schemeClr>
                </a:solidFill>
                <a:latin typeface="Times New Roman" pitchFamily="18" charset="0"/>
                <a:ea typeface="Segoe UI Black" pitchFamily="34" charset="0"/>
                <a:cs typeface="Times New Roman" pitchFamily="18" charset="0"/>
              </a:rPr>
            </a:br>
            <a:r>
              <a:rPr lang="ru-RU" sz="3600" b="1" dirty="0" smtClean="0">
                <a:solidFill>
                  <a:schemeClr val="accent1">
                    <a:lumMod val="75000"/>
                  </a:schemeClr>
                </a:solidFill>
                <a:latin typeface="Times New Roman" pitchFamily="18" charset="0"/>
                <a:ea typeface="Segoe UI Black" pitchFamily="34" charset="0"/>
                <a:cs typeface="Times New Roman" pitchFamily="18" charset="0"/>
              </a:rPr>
              <a:t>клиническая больница» </a:t>
            </a:r>
            <a:br>
              <a:rPr lang="ru-RU" sz="3600" b="1" dirty="0" smtClean="0">
                <a:solidFill>
                  <a:schemeClr val="accent1">
                    <a:lumMod val="75000"/>
                  </a:schemeClr>
                </a:solidFill>
                <a:latin typeface="Times New Roman" pitchFamily="18" charset="0"/>
                <a:ea typeface="Segoe UI Black" pitchFamily="34" charset="0"/>
                <a:cs typeface="Times New Roman" pitchFamily="18" charset="0"/>
              </a:rPr>
            </a:br>
            <a:r>
              <a:rPr lang="ru-RU" sz="3600" b="1" dirty="0" smtClean="0">
                <a:solidFill>
                  <a:schemeClr val="accent1">
                    <a:lumMod val="75000"/>
                  </a:schemeClr>
                </a:solidFill>
                <a:latin typeface="Times New Roman" pitchFamily="18" charset="0"/>
                <a:ea typeface="Segoe UI Black" pitchFamily="34" charset="0"/>
                <a:cs typeface="Times New Roman" pitchFamily="18" charset="0"/>
              </a:rPr>
              <a:t>УЗ г.Шымкент</a:t>
            </a:r>
            <a:endParaRPr lang="ru-RU" sz="3600" b="1" dirty="0">
              <a:solidFill>
                <a:srgbClr val="12A1B3"/>
              </a:solidFill>
              <a:latin typeface="Arial" panose="020B0604020202020204" pitchFamily="34" charset="0"/>
              <a:cs typeface="Arial" panose="020B0604020202020204" pitchFamily="34" charset="0"/>
            </a:endParaRPr>
          </a:p>
        </p:txBody>
      </p:sp>
      <p:cxnSp>
        <p:nvCxnSpPr>
          <p:cNvPr id="8" name="Прямая соединительная линия 7"/>
          <p:cNvCxnSpPr/>
          <p:nvPr/>
        </p:nvCxnSpPr>
        <p:spPr>
          <a:xfrm flipV="1">
            <a:off x="4968816" y="2686746"/>
            <a:ext cx="0" cy="603849"/>
          </a:xfrm>
          <a:prstGeom prst="line">
            <a:avLst/>
          </a:prstGeom>
          <a:ln w="28575">
            <a:solidFill>
              <a:srgbClr val="3D6E76"/>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flipV="1">
            <a:off x="4957315" y="4702450"/>
            <a:ext cx="0" cy="603849"/>
          </a:xfrm>
          <a:prstGeom prst="line">
            <a:avLst/>
          </a:prstGeom>
          <a:ln w="28575">
            <a:solidFill>
              <a:srgbClr val="3D6E76"/>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4957315" y="5306299"/>
            <a:ext cx="5745192" cy="0"/>
          </a:xfrm>
          <a:prstGeom prst="line">
            <a:avLst/>
          </a:prstGeom>
          <a:ln w="28575">
            <a:solidFill>
              <a:srgbClr val="3D6E76"/>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4968816" y="2686746"/>
            <a:ext cx="5745192" cy="0"/>
          </a:xfrm>
          <a:prstGeom prst="line">
            <a:avLst/>
          </a:prstGeom>
          <a:ln w="28575">
            <a:solidFill>
              <a:srgbClr val="3D6E76"/>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10702507" y="2686746"/>
            <a:ext cx="0" cy="2619553"/>
          </a:xfrm>
          <a:prstGeom prst="line">
            <a:avLst/>
          </a:prstGeom>
          <a:ln w="28575">
            <a:solidFill>
              <a:srgbClr val="3D6E76"/>
            </a:solidFill>
          </a:ln>
        </p:spPr>
        <p:style>
          <a:lnRef idx="1">
            <a:schemeClr val="accent1"/>
          </a:lnRef>
          <a:fillRef idx="0">
            <a:schemeClr val="accent1"/>
          </a:fillRef>
          <a:effectRef idx="0">
            <a:schemeClr val="accent1"/>
          </a:effectRef>
          <a:fontRef idx="minor">
            <a:schemeClr val="tx1"/>
          </a:fontRef>
        </p:style>
      </p:cxnSp>
      <p:pic>
        <p:nvPicPr>
          <p:cNvPr id="13" name="Рисунок 12" descr="красный черный.jpg"/>
          <p:cNvPicPr>
            <a:picLocks noChangeAspect="1"/>
          </p:cNvPicPr>
          <p:nvPr/>
        </p:nvPicPr>
        <p:blipFill>
          <a:blip r:embed="rId3" cstate="print"/>
          <a:stretch>
            <a:fillRect/>
          </a:stretch>
        </p:blipFill>
        <p:spPr>
          <a:xfrm>
            <a:off x="9582151" y="211836"/>
            <a:ext cx="1210704" cy="1211299"/>
          </a:xfrm>
          <a:prstGeom prst="rect">
            <a:avLst/>
          </a:prstGeom>
        </p:spPr>
      </p:pic>
      <p:pic>
        <p:nvPicPr>
          <p:cNvPr id="14" name="Рисунок 13" descr="Без названия.png"/>
          <p:cNvPicPr>
            <a:picLocks noChangeAspect="1"/>
          </p:cNvPicPr>
          <p:nvPr/>
        </p:nvPicPr>
        <p:blipFill>
          <a:blip r:embed="rId4" cstate="print"/>
          <a:stretch>
            <a:fillRect/>
          </a:stretch>
        </p:blipFill>
        <p:spPr>
          <a:xfrm>
            <a:off x="1162050" y="247650"/>
            <a:ext cx="1438275" cy="1438275"/>
          </a:xfrm>
          <a:prstGeom prst="rect">
            <a:avLst/>
          </a:prstGeom>
        </p:spPr>
      </p:pic>
    </p:spTree>
    <p:extLst>
      <p:ext uri="{BB962C8B-B14F-4D97-AF65-F5344CB8AC3E}">
        <p14:creationId xmlns="" xmlns:p14="http://schemas.microsoft.com/office/powerpoint/2010/main" val="30018073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97621" y="6358176"/>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26" name="Прямоугольник 25"/>
          <p:cNvSpPr/>
          <p:nvPr/>
        </p:nvSpPr>
        <p:spPr>
          <a:xfrm>
            <a:off x="695325" y="783327"/>
            <a:ext cx="11220449" cy="23027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266700"/>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4" y="-9143"/>
            <a:ext cx="9104775" cy="275844"/>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ru-RU" sz="3200" b="1" dirty="0" smtClean="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266700"/>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380312" cy="228600"/>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540954" y="6277654"/>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9</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7" name="Прямоугольник 66"/>
          <p:cNvSpPr/>
          <p:nvPr/>
        </p:nvSpPr>
        <p:spPr>
          <a:xfrm>
            <a:off x="531113" y="1161997"/>
            <a:ext cx="4793362" cy="16193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sz="1400" dirty="0" smtClean="0">
                <a:solidFill>
                  <a:schemeClr val="tx1"/>
                </a:solidFill>
                <a:latin typeface="Times New Roman" pitchFamily="18" charset="0"/>
                <a:cs typeface="Times New Roman" pitchFamily="18" charset="0"/>
              </a:rPr>
              <a:t>За І квартал  2024 год зарегистрировано  всего обращений – 11611</a:t>
            </a:r>
            <a:r>
              <a:rPr lang="ru-RU" sz="1400" dirty="0" smtClean="0">
                <a:solidFill>
                  <a:schemeClr val="tx1"/>
                </a:solidFill>
                <a:latin typeface="Times New Roman" pitchFamily="18" charset="0"/>
                <a:cs typeface="Times New Roman" pitchFamily="18" charset="0"/>
              </a:rPr>
              <a:t>. Перенаправлены  в ГИБ – 55 (0,5%), в ОДБ – 7 (0,06%), в токсикологию – 5 (0,04%), Количество пациентов, направленных на амбулаторное лечение – 8717.</a:t>
            </a:r>
            <a:endParaRPr lang="ru-RU" sz="1400" dirty="0">
              <a:solidFill>
                <a:schemeClr val="tx1"/>
              </a:solidFill>
            </a:endParaRPr>
          </a:p>
        </p:txBody>
      </p:sp>
      <p:sp>
        <p:nvSpPr>
          <p:cNvPr id="48" name="Прямоугольник 47"/>
          <p:cNvSpPr/>
          <p:nvPr/>
        </p:nvSpPr>
        <p:spPr>
          <a:xfrm>
            <a:off x="3749039" y="1246580"/>
            <a:ext cx="7988036" cy="775597"/>
          </a:xfrm>
          <a:prstGeom prst="rect">
            <a:avLst/>
          </a:prstGeom>
        </p:spPr>
        <p:txBody>
          <a:bodyPr wrap="square">
            <a:spAutoFit/>
          </a:bodyPr>
          <a:lstStyle/>
          <a:p>
            <a:endParaRPr lang="ru-RU" sz="800" b="1" dirty="0" smtClean="0">
              <a:latin typeface="Times New Roman" pitchFamily="18" charset="0"/>
              <a:cs typeface="Times New Roman" pitchFamily="18" charset="0"/>
            </a:endParaRPr>
          </a:p>
          <a:p>
            <a:pPr marL="285750" indent="-285750" algn="just">
              <a:lnSpc>
                <a:spcPct val="115000"/>
              </a:lnSpc>
              <a:spcAft>
                <a:spcPts val="0"/>
              </a:spcAft>
              <a:buFont typeface="Arial" panose="020B0604020202020204" pitchFamily="34" charset="0"/>
              <a:buChar char="•"/>
            </a:pPr>
            <a:endParaRPr lang="ru-RU" sz="1600" b="1" dirty="0" smtClean="0">
              <a:solidFill>
                <a:srgbClr val="FF0000"/>
              </a:solidFill>
              <a:latin typeface="Times New Roman" pitchFamily="18" charset="0"/>
              <a:ea typeface="Times New Roman" panose="02020603050405020304" pitchFamily="18" charset="0"/>
              <a:cs typeface="Times New Roman" pitchFamily="18" charset="0"/>
            </a:endParaRPr>
          </a:p>
          <a:p>
            <a:pPr algn="just"/>
            <a:r>
              <a:rPr lang="ru-RU" dirty="0" smtClean="0">
                <a:latin typeface="Times New Roman" pitchFamily="18" charset="0"/>
                <a:cs typeface="Times New Roman" pitchFamily="18" charset="0"/>
              </a:rPr>
              <a:t>. </a:t>
            </a:r>
            <a:endParaRPr lang="kk-KZ" dirty="0" smtClean="0">
              <a:latin typeface="Arial" panose="020B0604020202020204" pitchFamily="34" charset="0"/>
              <a:ea typeface="Tahoma" panose="020B0604030504040204" pitchFamily="34" charset="0"/>
              <a:cs typeface="Arial" panose="020B0604020202020204" pitchFamily="34" charset="0"/>
            </a:endParaRPr>
          </a:p>
        </p:txBody>
      </p:sp>
      <p:sp>
        <p:nvSpPr>
          <p:cNvPr id="22" name="Прямоугольник 21"/>
          <p:cNvSpPr/>
          <p:nvPr/>
        </p:nvSpPr>
        <p:spPr>
          <a:xfrm>
            <a:off x="0" y="609527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17" name="TextBox 16"/>
          <p:cNvSpPr txBox="1"/>
          <p:nvPr/>
        </p:nvSpPr>
        <p:spPr>
          <a:xfrm>
            <a:off x="3162300" y="2866851"/>
            <a:ext cx="4933950" cy="349278"/>
          </a:xfrm>
          <a:prstGeom prst="rect">
            <a:avLst/>
          </a:prstGeom>
        </p:spPr>
        <p:style>
          <a:lnRef idx="1">
            <a:schemeClr val="accent1"/>
          </a:lnRef>
          <a:fillRef idx="2">
            <a:schemeClr val="accent1"/>
          </a:fillRef>
          <a:effectRef idx="1">
            <a:schemeClr val="accent1"/>
          </a:effectRef>
          <a:fontRef idx="minor">
            <a:schemeClr val="dk1"/>
          </a:fontRef>
        </p:style>
        <p:txBody>
          <a:bodyPr wrap="square" lIns="71579" tIns="35790" rIns="71579" bIns="35790" rtlCol="0">
            <a:spAutoFit/>
          </a:bodyPr>
          <a:lstStyle/>
          <a:p>
            <a:pPr algn="ctr"/>
            <a:r>
              <a:rPr lang="kk-KZ" b="1" dirty="0" smtClean="0">
                <a:solidFill>
                  <a:schemeClr val="tx1"/>
                </a:solidFill>
                <a:latin typeface="Times New Roman" pitchFamily="18" charset="0"/>
                <a:cs typeface="Times New Roman" pitchFamily="18" charset="0"/>
              </a:rPr>
              <a:t>Обращения за  І квартал 2024гг. </a:t>
            </a:r>
            <a:endParaRPr lang="ru-RU" b="1" dirty="0">
              <a:solidFill>
                <a:schemeClr val="tx1"/>
              </a:solidFill>
              <a:latin typeface="Times New Roman" pitchFamily="18" charset="0"/>
              <a:cs typeface="Times New Roman" pitchFamily="18" charset="0"/>
            </a:endParaRPr>
          </a:p>
        </p:txBody>
      </p:sp>
      <p:pic>
        <p:nvPicPr>
          <p:cNvPr id="19" name="Рисунок 18" descr="красный черный.jpg"/>
          <p:cNvPicPr>
            <a:picLocks noChangeAspect="1"/>
          </p:cNvPicPr>
          <p:nvPr/>
        </p:nvPicPr>
        <p:blipFill>
          <a:blip r:embed="rId3" cstate="print"/>
          <a:stretch>
            <a:fillRect/>
          </a:stretch>
        </p:blipFill>
        <p:spPr>
          <a:xfrm>
            <a:off x="11372851" y="0"/>
            <a:ext cx="819150" cy="819553"/>
          </a:xfrm>
          <a:prstGeom prst="rect">
            <a:avLst/>
          </a:prstGeom>
        </p:spPr>
      </p:pic>
      <p:graphicFrame>
        <p:nvGraphicFramePr>
          <p:cNvPr id="24" name="Диаграмма 23"/>
          <p:cNvGraphicFramePr/>
          <p:nvPr/>
        </p:nvGraphicFramePr>
        <p:xfrm>
          <a:off x="2028825" y="3371850"/>
          <a:ext cx="8258175" cy="3067050"/>
        </p:xfrm>
        <a:graphic>
          <a:graphicData uri="http://schemas.openxmlformats.org/drawingml/2006/chart">
            <c:chart xmlns:c="http://schemas.openxmlformats.org/drawingml/2006/chart" xmlns:r="http://schemas.openxmlformats.org/officeDocument/2006/relationships" r:id="rId4"/>
          </a:graphicData>
        </a:graphic>
      </p:graphicFrame>
      <p:sp>
        <p:nvSpPr>
          <p:cNvPr id="21" name="Прямоугольник 20"/>
          <p:cNvSpPr/>
          <p:nvPr/>
        </p:nvSpPr>
        <p:spPr>
          <a:xfrm>
            <a:off x="631538" y="682109"/>
            <a:ext cx="4702461"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buNone/>
            </a:pPr>
            <a:r>
              <a:rPr lang="ru-RU" b="1" dirty="0" smtClean="0">
                <a:latin typeface="Times New Roman" pitchFamily="18" charset="0"/>
                <a:cs typeface="Times New Roman" pitchFamily="18" charset="0"/>
              </a:rPr>
              <a:t>Деятельность приемного покоя №1</a:t>
            </a:r>
          </a:p>
        </p:txBody>
      </p:sp>
      <p:sp>
        <p:nvSpPr>
          <p:cNvPr id="27" name="Прямоугольник 26"/>
          <p:cNvSpPr/>
          <p:nvPr/>
        </p:nvSpPr>
        <p:spPr>
          <a:xfrm>
            <a:off x="6362700" y="1142947"/>
            <a:ext cx="5029199" cy="16097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sz="1400" dirty="0" smtClean="0">
                <a:solidFill>
                  <a:schemeClr val="tx1"/>
                </a:solidFill>
                <a:latin typeface="Times New Roman" pitchFamily="18" charset="0"/>
                <a:cs typeface="Times New Roman" pitchFamily="18" charset="0"/>
              </a:rPr>
              <a:t>За  І квартал  2024 год зарегистрировано  всего обращений – 10837</a:t>
            </a:r>
            <a:r>
              <a:rPr lang="ru-RU" sz="1400" dirty="0" smtClean="0">
                <a:solidFill>
                  <a:schemeClr val="tx1"/>
                </a:solidFill>
                <a:latin typeface="Times New Roman" pitchFamily="18" charset="0"/>
                <a:cs typeface="Times New Roman" pitchFamily="18" charset="0"/>
              </a:rPr>
              <a:t>. Перенаправлены  в ГИБ – 342 (3,1%), в ОДБ – 34 (0,3%), в токсикологию – 2 (0,01%), Количество пациентов, направленных на амбулаторное лечение – 8821.</a:t>
            </a:r>
            <a:endParaRPr lang="ru-RU" sz="1400" dirty="0">
              <a:solidFill>
                <a:schemeClr val="tx1"/>
              </a:solidFill>
            </a:endParaRPr>
          </a:p>
        </p:txBody>
      </p:sp>
      <p:sp>
        <p:nvSpPr>
          <p:cNvPr id="28" name="Прямоугольник 27"/>
          <p:cNvSpPr/>
          <p:nvPr/>
        </p:nvSpPr>
        <p:spPr>
          <a:xfrm>
            <a:off x="6410326" y="672584"/>
            <a:ext cx="497205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buNone/>
            </a:pPr>
            <a:r>
              <a:rPr lang="ru-RU" b="1" dirty="0" smtClean="0">
                <a:latin typeface="Times New Roman" pitchFamily="18" charset="0"/>
                <a:cs typeface="Times New Roman" pitchFamily="18" charset="0"/>
              </a:rPr>
              <a:t>Деятельность приемного покоя №2</a:t>
            </a:r>
          </a:p>
        </p:txBody>
      </p:sp>
      <p:pic>
        <p:nvPicPr>
          <p:cNvPr id="18" name="Рисунок 17" descr="Без названия.png"/>
          <p:cNvPicPr>
            <a:picLocks noChangeAspect="1"/>
          </p:cNvPicPr>
          <p:nvPr/>
        </p:nvPicPr>
        <p:blipFill>
          <a:blip r:embed="rId5" cstate="print"/>
          <a:stretch>
            <a:fillRect/>
          </a:stretch>
        </p:blipFill>
        <p:spPr>
          <a:xfrm>
            <a:off x="0" y="0"/>
            <a:ext cx="723900" cy="723900"/>
          </a:xfrm>
          <a:prstGeom prst="rect">
            <a:avLst/>
          </a:prstGeom>
        </p:spPr>
      </p:pic>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kk-KZ" sz="2400" b="1" dirty="0" smtClean="0">
                <a:solidFill>
                  <a:schemeClr val="bg1"/>
                </a:solidFill>
                <a:latin typeface="Times New Roman" pitchFamily="18" charset="0"/>
                <a:cs typeface="Times New Roman" pitchFamily="18" charset="0"/>
              </a:rPr>
              <a:t>Сведения по обращаемости в травмпункт</a:t>
            </a:r>
            <a:endParaRPr lang="ru-RU" sz="24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439525" y="6172200"/>
            <a:ext cx="583406" cy="499939"/>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400"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10</a:t>
            </a:r>
            <a:endParaRPr lang="ru-RU" sz="14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graphicFrame>
        <p:nvGraphicFramePr>
          <p:cNvPr id="15" name="Таблица 14"/>
          <p:cNvGraphicFramePr>
            <a:graphicFrameLocks noGrp="1"/>
          </p:cNvGraphicFramePr>
          <p:nvPr>
            <p:extLst>
              <p:ext uri="{D42A27DB-BD31-4B8C-83A1-F6EECF244321}">
                <p14:modId xmlns="" xmlns:p14="http://schemas.microsoft.com/office/powerpoint/2010/main" val="3791886969"/>
              </p:ext>
            </p:extLst>
          </p:nvPr>
        </p:nvGraphicFramePr>
        <p:xfrm>
          <a:off x="138359" y="1066797"/>
          <a:ext cx="4100266" cy="4909212"/>
        </p:xfrm>
        <a:graphic>
          <a:graphicData uri="http://schemas.openxmlformats.org/drawingml/2006/table">
            <a:tbl>
              <a:tblPr firstRow="1" bandRow="1">
                <a:tableStyleId>{5940675A-B579-460E-94D1-54222C63F5DA}</a:tableStyleId>
              </a:tblPr>
              <a:tblGrid>
                <a:gridCol w="1249332"/>
                <a:gridCol w="907116"/>
                <a:gridCol w="971909"/>
                <a:gridCol w="971909"/>
              </a:tblGrid>
              <a:tr h="457203">
                <a:tc>
                  <a:txBody>
                    <a:bodyPr/>
                    <a:lstStyle/>
                    <a:p>
                      <a:endParaRPr lang="ru-RU" sz="1200" dirty="0">
                        <a:solidFill>
                          <a:srgbClr val="002060"/>
                        </a:solidFill>
                        <a:latin typeface="Times New Roman" pitchFamily="18" charset="0"/>
                        <a:cs typeface="Times New Roman" pitchFamily="18" charset="0"/>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за І</a:t>
                      </a:r>
                      <a:r>
                        <a:rPr lang="kk-KZ" sz="1200" b="1" baseline="0" dirty="0" smtClean="0">
                          <a:solidFill>
                            <a:srgbClr val="002060"/>
                          </a:solidFill>
                          <a:latin typeface="Times New Roman" pitchFamily="18" charset="0"/>
                          <a:cs typeface="Times New Roman" pitchFamily="18" charset="0"/>
                        </a:rPr>
                        <a:t> кв.</a:t>
                      </a:r>
                      <a:endParaRPr lang="kk-KZ" sz="1200" b="1" dirty="0" smtClean="0">
                        <a:solidFill>
                          <a:srgbClr val="002060"/>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2022 года  </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за І</a:t>
                      </a:r>
                      <a:r>
                        <a:rPr lang="kk-KZ" sz="1200" b="1" baseline="0" dirty="0" smtClean="0">
                          <a:solidFill>
                            <a:srgbClr val="002060"/>
                          </a:solidFill>
                          <a:latin typeface="Times New Roman" pitchFamily="18" charset="0"/>
                          <a:cs typeface="Times New Roman" pitchFamily="18" charset="0"/>
                        </a:rPr>
                        <a:t> кв.</a:t>
                      </a:r>
                      <a:endParaRPr lang="kk-KZ" sz="1200" b="1" dirty="0" smtClean="0">
                        <a:solidFill>
                          <a:srgbClr val="002060"/>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2023 года  </a:t>
                      </a: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за І</a:t>
                      </a:r>
                      <a:r>
                        <a:rPr lang="kk-KZ" sz="1200" b="1" baseline="0" dirty="0" smtClean="0">
                          <a:solidFill>
                            <a:srgbClr val="002060"/>
                          </a:solidFill>
                          <a:latin typeface="Times New Roman" pitchFamily="18" charset="0"/>
                          <a:cs typeface="Times New Roman" pitchFamily="18" charset="0"/>
                        </a:rPr>
                        <a:t> кв.</a:t>
                      </a:r>
                      <a:endParaRPr lang="kk-KZ" sz="1200" b="1" dirty="0" smtClean="0">
                        <a:solidFill>
                          <a:srgbClr val="002060"/>
                        </a:solidFill>
                        <a:latin typeface="Times New Roman" pitchFamily="18" charset="0"/>
                        <a:cs typeface="Times New Roman"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2024 года  </a:t>
                      </a:r>
                    </a:p>
                  </a:txBody>
                  <a:tcPr>
                    <a:solidFill>
                      <a:schemeClr val="bg1"/>
                    </a:solidFill>
                  </a:tcPr>
                </a:tc>
              </a:tr>
              <a:tr h="453157">
                <a:tc>
                  <a:txBody>
                    <a:bodyPr/>
                    <a:lstStyle/>
                    <a:p>
                      <a:r>
                        <a:rPr lang="kk-KZ" sz="1200" b="1" dirty="0" smtClean="0">
                          <a:solidFill>
                            <a:srgbClr val="002060"/>
                          </a:solidFill>
                          <a:latin typeface="Times New Roman" pitchFamily="18" charset="0"/>
                          <a:cs typeface="Times New Roman" pitchFamily="18" charset="0"/>
                        </a:rPr>
                        <a:t>Обращение</a:t>
                      </a:r>
                      <a:r>
                        <a:rPr lang="kk-KZ" sz="1200" b="1" baseline="0" dirty="0" smtClean="0">
                          <a:solidFill>
                            <a:srgbClr val="002060"/>
                          </a:solidFill>
                          <a:latin typeface="Times New Roman" pitchFamily="18" charset="0"/>
                          <a:cs typeface="Times New Roman" pitchFamily="18" charset="0"/>
                        </a:rPr>
                        <a:t> в травмпункт</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100" b="1" dirty="0" smtClean="0">
                          <a:solidFill>
                            <a:schemeClr val="tx1"/>
                          </a:solidFill>
                          <a:latin typeface="Times New Roman" pitchFamily="18" charset="0"/>
                          <a:cs typeface="Times New Roman" pitchFamily="18" charset="0"/>
                        </a:rPr>
                        <a:t>5618</a:t>
                      </a:r>
                      <a:endParaRPr lang="ru-RU" sz="1100" b="1" dirty="0">
                        <a:solidFill>
                          <a:schemeClr val="tx1"/>
                        </a:solidFill>
                        <a:latin typeface="Times New Roman" pitchFamily="18" charset="0"/>
                        <a:cs typeface="Times New Roman" pitchFamily="18" charset="0"/>
                      </a:endParaRPr>
                    </a:p>
                  </a:txBody>
                  <a:tcPr marL="9525" marR="9525" marT="9525" marB="0" anchor="ctr"/>
                </a:tc>
                <a:tc>
                  <a:txBody>
                    <a:bodyPr/>
                    <a:lstStyle/>
                    <a:p>
                      <a:pPr algn="ctr"/>
                      <a:r>
                        <a:rPr lang="kk-KZ" sz="1100" b="1" dirty="0" smtClean="0">
                          <a:solidFill>
                            <a:schemeClr val="tx1"/>
                          </a:solidFill>
                          <a:latin typeface="Times New Roman" pitchFamily="18" charset="0"/>
                          <a:cs typeface="Times New Roman" pitchFamily="18" charset="0"/>
                        </a:rPr>
                        <a:t>7801</a:t>
                      </a:r>
                      <a:endParaRPr lang="ru-RU" sz="1100" b="1" dirty="0">
                        <a:solidFill>
                          <a:schemeClr val="tx1"/>
                        </a:solidFill>
                        <a:latin typeface="Times New Roman" pitchFamily="18" charset="0"/>
                        <a:cs typeface="Times New Roman" pitchFamily="18" charset="0"/>
                      </a:endParaRPr>
                    </a:p>
                  </a:txBody>
                  <a:tcPr marL="9525" marR="9525" marT="9525" marB="0" anchor="ctr"/>
                </a:tc>
                <a:tc>
                  <a:txBody>
                    <a:bodyPr/>
                    <a:lstStyle/>
                    <a:p>
                      <a:pPr algn="ctr" fontAlgn="t"/>
                      <a:r>
                        <a:rPr lang="kk-KZ" sz="1100" b="1" i="0" u="none" strike="noStrike" dirty="0" smtClean="0">
                          <a:solidFill>
                            <a:schemeClr val="tx1"/>
                          </a:solidFill>
                          <a:latin typeface="Times New Roman" pitchFamily="18" charset="0"/>
                          <a:cs typeface="Times New Roman" pitchFamily="18" charset="0"/>
                        </a:rPr>
                        <a:t>8589</a:t>
                      </a:r>
                      <a:endParaRPr lang="ru-RU" sz="1100" b="1" i="0" u="none" strike="noStrike" dirty="0">
                        <a:solidFill>
                          <a:schemeClr val="tx1"/>
                        </a:solidFill>
                        <a:latin typeface="Times New Roman" pitchFamily="18" charset="0"/>
                        <a:cs typeface="Times New Roman" pitchFamily="18" charset="0"/>
                      </a:endParaRPr>
                    </a:p>
                  </a:txBody>
                  <a:tcPr marL="9525" marR="9525" marT="9525" marB="0" anchor="ctr"/>
                </a:tc>
              </a:tr>
              <a:tr h="464038">
                <a:tc>
                  <a:txBody>
                    <a:bodyPr/>
                    <a:lstStyle/>
                    <a:p>
                      <a:r>
                        <a:rPr lang="ru-RU" sz="1200" b="1" dirty="0" smtClean="0">
                          <a:solidFill>
                            <a:srgbClr val="002060"/>
                          </a:solidFill>
                          <a:latin typeface="Times New Roman" pitchFamily="18" charset="0"/>
                          <a:cs typeface="Times New Roman" pitchFamily="18" charset="0"/>
                        </a:rPr>
                        <a:t>Травма верхних конечностей</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100" b="0" dirty="0" smtClean="0">
                          <a:solidFill>
                            <a:schemeClr val="tx1"/>
                          </a:solidFill>
                          <a:latin typeface="Times New Roman" pitchFamily="18" charset="0"/>
                          <a:cs typeface="Times New Roman" pitchFamily="18" charset="0"/>
                        </a:rPr>
                        <a:t>1514</a:t>
                      </a:r>
                      <a:endParaRPr lang="ru-RU" sz="1100" b="0" dirty="0">
                        <a:solidFill>
                          <a:schemeClr val="tx1"/>
                        </a:solidFill>
                        <a:latin typeface="Times New Roman" pitchFamily="18" charset="0"/>
                        <a:cs typeface="Times New Roman" pitchFamily="18" charset="0"/>
                      </a:endParaRPr>
                    </a:p>
                  </a:txBody>
                  <a:tcPr anchor="ctr"/>
                </a:tc>
                <a:tc>
                  <a:txBody>
                    <a:bodyPr/>
                    <a:lstStyle/>
                    <a:p>
                      <a:pPr algn="ctr"/>
                      <a:r>
                        <a:rPr lang="kk-KZ" sz="1100" b="0" dirty="0" smtClean="0">
                          <a:solidFill>
                            <a:schemeClr val="tx1"/>
                          </a:solidFill>
                          <a:latin typeface="Times New Roman" pitchFamily="18" charset="0"/>
                          <a:cs typeface="Times New Roman" pitchFamily="18" charset="0"/>
                        </a:rPr>
                        <a:t>1979</a:t>
                      </a:r>
                      <a:endParaRPr lang="ru-RU" sz="1100" b="0" dirty="0">
                        <a:solidFill>
                          <a:schemeClr val="tx1"/>
                        </a:solidFill>
                        <a:latin typeface="Times New Roman" pitchFamily="18" charset="0"/>
                        <a:cs typeface="Times New Roman" pitchFamily="18" charset="0"/>
                      </a:endParaRPr>
                    </a:p>
                  </a:txBody>
                  <a:tcPr anchor="ctr"/>
                </a:tc>
                <a:tc>
                  <a:txBody>
                    <a:bodyPr/>
                    <a:lstStyle/>
                    <a:p>
                      <a:pPr algn="ctr"/>
                      <a:r>
                        <a:rPr lang="kk-KZ" sz="1100" b="0" dirty="0" smtClean="0">
                          <a:solidFill>
                            <a:schemeClr val="tx1"/>
                          </a:solidFill>
                          <a:latin typeface="Times New Roman" pitchFamily="18" charset="0"/>
                          <a:cs typeface="Times New Roman" pitchFamily="18" charset="0"/>
                        </a:rPr>
                        <a:t>1795</a:t>
                      </a:r>
                      <a:endParaRPr lang="ru-RU" sz="1100" b="0" dirty="0">
                        <a:solidFill>
                          <a:schemeClr val="tx1"/>
                        </a:solidFill>
                        <a:latin typeface="Times New Roman" pitchFamily="18" charset="0"/>
                        <a:cs typeface="Times New Roman" pitchFamily="18" charset="0"/>
                      </a:endParaRPr>
                    </a:p>
                  </a:txBody>
                  <a:tcPr anchor="ctr"/>
                </a:tc>
              </a:tr>
              <a:tr h="493969">
                <a:tc>
                  <a:txBody>
                    <a:bodyPr/>
                    <a:lstStyle/>
                    <a:p>
                      <a:r>
                        <a:rPr lang="ru-RU" sz="1200" b="1" dirty="0" smtClean="0">
                          <a:solidFill>
                            <a:srgbClr val="002060"/>
                          </a:solidFill>
                          <a:latin typeface="Times New Roman" pitchFamily="18" charset="0"/>
                          <a:cs typeface="Times New Roman" pitchFamily="18" charset="0"/>
                        </a:rPr>
                        <a:t>Травма нижних</a:t>
                      </a:r>
                      <a:r>
                        <a:rPr lang="ru-RU" sz="1200" b="1" baseline="0" dirty="0" smtClean="0">
                          <a:solidFill>
                            <a:srgbClr val="002060"/>
                          </a:solidFill>
                          <a:latin typeface="Times New Roman" pitchFamily="18" charset="0"/>
                          <a:cs typeface="Times New Roman" pitchFamily="18" charset="0"/>
                        </a:rPr>
                        <a:t> конечностей</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100" b="0" dirty="0" smtClean="0">
                          <a:solidFill>
                            <a:schemeClr val="tx1"/>
                          </a:solidFill>
                          <a:latin typeface="Times New Roman" pitchFamily="18" charset="0"/>
                          <a:cs typeface="Times New Roman" pitchFamily="18" charset="0"/>
                        </a:rPr>
                        <a:t>732</a:t>
                      </a:r>
                      <a:endParaRPr lang="ru-RU" sz="1100" b="0" dirty="0">
                        <a:solidFill>
                          <a:schemeClr val="tx1"/>
                        </a:solidFill>
                        <a:latin typeface="Times New Roman" pitchFamily="18" charset="0"/>
                        <a:cs typeface="Times New Roman" pitchFamily="18" charset="0"/>
                      </a:endParaRPr>
                    </a:p>
                  </a:txBody>
                  <a:tcPr anchor="ctr"/>
                </a:tc>
                <a:tc>
                  <a:txBody>
                    <a:bodyPr/>
                    <a:lstStyle/>
                    <a:p>
                      <a:pPr algn="ctr"/>
                      <a:r>
                        <a:rPr lang="kk-KZ" sz="1100" b="0" dirty="0" smtClean="0">
                          <a:solidFill>
                            <a:schemeClr val="tx1"/>
                          </a:solidFill>
                          <a:latin typeface="Times New Roman" pitchFamily="18" charset="0"/>
                          <a:cs typeface="Times New Roman" pitchFamily="18" charset="0"/>
                        </a:rPr>
                        <a:t>838</a:t>
                      </a:r>
                      <a:endParaRPr lang="ru-RU" sz="1100" b="0" dirty="0">
                        <a:solidFill>
                          <a:schemeClr val="tx1"/>
                        </a:solidFill>
                        <a:latin typeface="Times New Roman" pitchFamily="18" charset="0"/>
                        <a:cs typeface="Times New Roman" pitchFamily="18" charset="0"/>
                      </a:endParaRPr>
                    </a:p>
                  </a:txBody>
                  <a:tcPr anchor="ctr"/>
                </a:tc>
                <a:tc>
                  <a:txBody>
                    <a:bodyPr/>
                    <a:lstStyle/>
                    <a:p>
                      <a:pPr algn="ctr"/>
                      <a:r>
                        <a:rPr lang="kk-KZ" sz="1100" b="0" dirty="0" smtClean="0">
                          <a:solidFill>
                            <a:schemeClr val="tx1"/>
                          </a:solidFill>
                          <a:latin typeface="Times New Roman" pitchFamily="18" charset="0"/>
                          <a:cs typeface="Times New Roman" pitchFamily="18" charset="0"/>
                        </a:rPr>
                        <a:t>1201</a:t>
                      </a:r>
                      <a:endParaRPr lang="ru-RU" sz="1100" b="0" dirty="0">
                        <a:solidFill>
                          <a:schemeClr val="tx1"/>
                        </a:solidFill>
                        <a:latin typeface="Times New Roman" pitchFamily="18" charset="0"/>
                        <a:cs typeface="Times New Roman" pitchFamily="18" charset="0"/>
                      </a:endParaRPr>
                    </a:p>
                  </a:txBody>
                  <a:tcPr anchor="ctr"/>
                </a:tc>
              </a:tr>
              <a:tr h="387807">
                <a:tc>
                  <a:txBody>
                    <a:bodyPr/>
                    <a:lstStyle/>
                    <a:p>
                      <a:r>
                        <a:rPr lang="kk-KZ" sz="1200" b="1" baseline="0" dirty="0" smtClean="0">
                          <a:solidFill>
                            <a:srgbClr val="002060"/>
                          </a:solidFill>
                          <a:latin typeface="Times New Roman" pitchFamily="18" charset="0"/>
                          <a:cs typeface="Times New Roman" pitchFamily="18" charset="0"/>
                        </a:rPr>
                        <a:t>ЗЧМТ</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100" b="0" dirty="0" smtClean="0">
                          <a:solidFill>
                            <a:schemeClr val="tx1"/>
                          </a:solidFill>
                          <a:latin typeface="Times New Roman" pitchFamily="18" charset="0"/>
                          <a:cs typeface="Times New Roman" pitchFamily="18" charset="0"/>
                        </a:rPr>
                        <a:t>180</a:t>
                      </a:r>
                      <a:endParaRPr lang="ru-RU" sz="1100" b="0" dirty="0">
                        <a:solidFill>
                          <a:schemeClr val="tx1"/>
                        </a:solidFill>
                        <a:latin typeface="Times New Roman" pitchFamily="18" charset="0"/>
                        <a:cs typeface="Times New Roman" pitchFamily="18" charset="0"/>
                      </a:endParaRPr>
                    </a:p>
                  </a:txBody>
                  <a:tcPr anchor="ctr"/>
                </a:tc>
                <a:tc>
                  <a:txBody>
                    <a:bodyPr/>
                    <a:lstStyle/>
                    <a:p>
                      <a:pPr algn="ctr"/>
                      <a:r>
                        <a:rPr lang="kk-KZ" sz="1100" b="0" dirty="0" smtClean="0">
                          <a:solidFill>
                            <a:schemeClr val="tx1"/>
                          </a:solidFill>
                          <a:latin typeface="Times New Roman" pitchFamily="18" charset="0"/>
                          <a:cs typeface="Times New Roman" pitchFamily="18" charset="0"/>
                        </a:rPr>
                        <a:t>264</a:t>
                      </a:r>
                      <a:endParaRPr lang="ru-RU" sz="1100" b="0" dirty="0">
                        <a:solidFill>
                          <a:schemeClr val="tx1"/>
                        </a:solidFill>
                        <a:latin typeface="Times New Roman" pitchFamily="18" charset="0"/>
                        <a:cs typeface="Times New Roman" pitchFamily="18" charset="0"/>
                      </a:endParaRPr>
                    </a:p>
                  </a:txBody>
                  <a:tcPr anchor="ctr"/>
                </a:tc>
                <a:tc>
                  <a:txBody>
                    <a:bodyPr/>
                    <a:lstStyle/>
                    <a:p>
                      <a:pPr algn="ctr"/>
                      <a:r>
                        <a:rPr lang="kk-KZ" sz="1100" b="0" dirty="0" smtClean="0">
                          <a:solidFill>
                            <a:schemeClr val="tx1"/>
                          </a:solidFill>
                          <a:latin typeface="Times New Roman" pitchFamily="18" charset="0"/>
                          <a:cs typeface="Times New Roman" pitchFamily="18" charset="0"/>
                        </a:rPr>
                        <a:t>208</a:t>
                      </a:r>
                      <a:endParaRPr lang="ru-RU" sz="1100" b="0" dirty="0">
                        <a:solidFill>
                          <a:schemeClr val="tx1"/>
                        </a:solidFill>
                        <a:latin typeface="Times New Roman" pitchFamily="18" charset="0"/>
                        <a:cs typeface="Times New Roman" pitchFamily="18" charset="0"/>
                      </a:endParaRPr>
                    </a:p>
                  </a:txBody>
                  <a:tcPr anchor="ctr"/>
                </a:tc>
              </a:tr>
              <a:tr h="387807">
                <a:tc>
                  <a:txBody>
                    <a:bodyPr/>
                    <a:lstStyle/>
                    <a:p>
                      <a:r>
                        <a:rPr lang="kk-KZ" sz="1200" b="1" dirty="0" smtClean="0">
                          <a:solidFill>
                            <a:srgbClr val="002060"/>
                          </a:solidFill>
                          <a:latin typeface="Times New Roman" pitchFamily="18" charset="0"/>
                          <a:cs typeface="Times New Roman" pitchFamily="18" charset="0"/>
                        </a:rPr>
                        <a:t>УГМ</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100" b="0" dirty="0" smtClean="0">
                          <a:solidFill>
                            <a:schemeClr val="tx1"/>
                          </a:solidFill>
                          <a:latin typeface="Times New Roman" pitchFamily="18" charset="0"/>
                          <a:cs typeface="Times New Roman" pitchFamily="18" charset="0"/>
                        </a:rPr>
                        <a:t>35</a:t>
                      </a:r>
                      <a:endParaRPr lang="ru-RU" sz="1100" b="0" dirty="0">
                        <a:solidFill>
                          <a:schemeClr val="tx1"/>
                        </a:solidFill>
                        <a:latin typeface="Times New Roman" pitchFamily="18" charset="0"/>
                        <a:cs typeface="Times New Roman" pitchFamily="18" charset="0"/>
                      </a:endParaRPr>
                    </a:p>
                  </a:txBody>
                  <a:tcPr anchor="ctr"/>
                </a:tc>
                <a:tc>
                  <a:txBody>
                    <a:bodyPr/>
                    <a:lstStyle/>
                    <a:p>
                      <a:pPr algn="ctr"/>
                      <a:r>
                        <a:rPr lang="kk-KZ" sz="1100" b="0" dirty="0" smtClean="0">
                          <a:solidFill>
                            <a:schemeClr val="tx1"/>
                          </a:solidFill>
                          <a:latin typeface="Times New Roman" pitchFamily="18" charset="0"/>
                          <a:cs typeface="Times New Roman" pitchFamily="18" charset="0"/>
                        </a:rPr>
                        <a:t>47</a:t>
                      </a:r>
                      <a:endParaRPr lang="ru-RU" sz="1100" b="0" dirty="0">
                        <a:solidFill>
                          <a:schemeClr val="tx1"/>
                        </a:solidFill>
                        <a:latin typeface="Times New Roman" pitchFamily="18" charset="0"/>
                        <a:cs typeface="Times New Roman" pitchFamily="18" charset="0"/>
                      </a:endParaRPr>
                    </a:p>
                  </a:txBody>
                  <a:tcPr anchor="ctr"/>
                </a:tc>
                <a:tc>
                  <a:txBody>
                    <a:bodyPr/>
                    <a:lstStyle/>
                    <a:p>
                      <a:pPr algn="ctr"/>
                      <a:r>
                        <a:rPr lang="kk-KZ" sz="1100" b="0" dirty="0" smtClean="0">
                          <a:solidFill>
                            <a:schemeClr val="tx1"/>
                          </a:solidFill>
                          <a:latin typeface="Times New Roman" pitchFamily="18" charset="0"/>
                          <a:cs typeface="Times New Roman" pitchFamily="18" charset="0"/>
                        </a:rPr>
                        <a:t>85</a:t>
                      </a:r>
                      <a:endParaRPr lang="ru-RU" sz="1100" b="0" dirty="0">
                        <a:solidFill>
                          <a:schemeClr val="tx1"/>
                        </a:solidFill>
                        <a:latin typeface="Times New Roman" pitchFamily="18" charset="0"/>
                        <a:cs typeface="Times New Roman" pitchFamily="18" charset="0"/>
                      </a:endParaRPr>
                    </a:p>
                  </a:txBody>
                  <a:tcPr anchor="ctr"/>
                </a:tc>
              </a:tr>
              <a:tr h="3878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Ожог </a:t>
                      </a:r>
                      <a:endParaRPr lang="ru-RU" sz="1200" b="1" dirty="0" smtClean="0">
                        <a:solidFill>
                          <a:srgbClr val="002060"/>
                        </a:solidFill>
                        <a:latin typeface="Times New Roman" pitchFamily="18" charset="0"/>
                        <a:cs typeface="Times New Roman" pitchFamily="18" charset="0"/>
                      </a:endParaRPr>
                    </a:p>
                  </a:txBody>
                  <a:tcPr/>
                </a:tc>
                <a:tc>
                  <a:txBody>
                    <a:bodyPr/>
                    <a:lstStyle/>
                    <a:p>
                      <a:pPr algn="ctr"/>
                      <a:r>
                        <a:rPr lang="kk-KZ" sz="1100" b="0" dirty="0" smtClean="0">
                          <a:solidFill>
                            <a:schemeClr val="tx1"/>
                          </a:solidFill>
                          <a:latin typeface="Times New Roman" pitchFamily="18" charset="0"/>
                          <a:cs typeface="Times New Roman" pitchFamily="18" charset="0"/>
                        </a:rPr>
                        <a:t>314</a:t>
                      </a:r>
                      <a:endParaRPr lang="ru-RU" sz="1100" b="0" dirty="0">
                        <a:solidFill>
                          <a:schemeClr val="tx1"/>
                        </a:solidFill>
                        <a:latin typeface="Times New Roman" pitchFamily="18" charset="0"/>
                        <a:cs typeface="Times New Roman" pitchFamily="18" charset="0"/>
                      </a:endParaRPr>
                    </a:p>
                  </a:txBody>
                  <a:tcPr anchor="ctr"/>
                </a:tc>
                <a:tc>
                  <a:txBody>
                    <a:bodyPr/>
                    <a:lstStyle/>
                    <a:p>
                      <a:pPr algn="ctr"/>
                      <a:r>
                        <a:rPr lang="kk-KZ" sz="1100" b="0" dirty="0" smtClean="0">
                          <a:solidFill>
                            <a:schemeClr val="tx1"/>
                          </a:solidFill>
                          <a:latin typeface="Times New Roman" pitchFamily="18" charset="0"/>
                          <a:cs typeface="Times New Roman" pitchFamily="18" charset="0"/>
                        </a:rPr>
                        <a:t>246</a:t>
                      </a:r>
                      <a:endParaRPr lang="ru-RU" sz="1100" b="0" dirty="0">
                        <a:solidFill>
                          <a:schemeClr val="tx1"/>
                        </a:solidFill>
                        <a:latin typeface="Times New Roman" pitchFamily="18" charset="0"/>
                        <a:cs typeface="Times New Roman" pitchFamily="18" charset="0"/>
                      </a:endParaRPr>
                    </a:p>
                  </a:txBody>
                  <a:tcPr anchor="ctr"/>
                </a:tc>
                <a:tc>
                  <a:txBody>
                    <a:bodyPr/>
                    <a:lstStyle/>
                    <a:p>
                      <a:pPr algn="ctr"/>
                      <a:r>
                        <a:rPr lang="kk-KZ" sz="1100" b="0" dirty="0" smtClean="0">
                          <a:solidFill>
                            <a:schemeClr val="tx1"/>
                          </a:solidFill>
                          <a:latin typeface="Times New Roman" pitchFamily="18" charset="0"/>
                          <a:cs typeface="Times New Roman" pitchFamily="18" charset="0"/>
                        </a:rPr>
                        <a:t>311</a:t>
                      </a:r>
                      <a:endParaRPr lang="ru-RU" sz="1100" b="0" dirty="0">
                        <a:solidFill>
                          <a:schemeClr val="tx1"/>
                        </a:solidFill>
                        <a:latin typeface="Times New Roman" pitchFamily="18" charset="0"/>
                        <a:cs typeface="Times New Roman" pitchFamily="18" charset="0"/>
                      </a:endParaRPr>
                    </a:p>
                  </a:txBody>
                  <a:tcPr anchor="ctr"/>
                </a:tc>
              </a:tr>
              <a:tr h="3878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200" b="1" dirty="0" smtClean="0">
                          <a:solidFill>
                            <a:srgbClr val="002060"/>
                          </a:solidFill>
                          <a:latin typeface="Times New Roman" pitchFamily="18" charset="0"/>
                          <a:cs typeface="Times New Roman" pitchFamily="18" charset="0"/>
                        </a:rPr>
                        <a:t>Вывихи</a:t>
                      </a:r>
                    </a:p>
                  </a:txBody>
                  <a:tcPr/>
                </a:tc>
                <a:tc>
                  <a:txBody>
                    <a:bodyPr/>
                    <a:lstStyle/>
                    <a:p>
                      <a:pPr algn="ctr"/>
                      <a:r>
                        <a:rPr lang="kk-KZ" sz="1100" b="0" dirty="0" smtClean="0">
                          <a:solidFill>
                            <a:schemeClr val="tx1"/>
                          </a:solidFill>
                          <a:latin typeface="Times New Roman" pitchFamily="18" charset="0"/>
                          <a:cs typeface="Times New Roman" pitchFamily="18" charset="0"/>
                        </a:rPr>
                        <a:t>80</a:t>
                      </a:r>
                      <a:endParaRPr lang="ru-RU" sz="1100" b="0" dirty="0">
                        <a:solidFill>
                          <a:schemeClr val="tx1"/>
                        </a:solidFill>
                        <a:latin typeface="Times New Roman" pitchFamily="18" charset="0"/>
                        <a:cs typeface="Times New Roman" pitchFamily="18" charset="0"/>
                      </a:endParaRPr>
                    </a:p>
                  </a:txBody>
                  <a:tcPr anchor="ctr"/>
                </a:tc>
                <a:tc>
                  <a:txBody>
                    <a:bodyPr/>
                    <a:lstStyle/>
                    <a:p>
                      <a:pPr algn="ctr"/>
                      <a:r>
                        <a:rPr lang="kk-KZ" sz="1100" b="0" dirty="0" smtClean="0">
                          <a:solidFill>
                            <a:schemeClr val="tx1"/>
                          </a:solidFill>
                          <a:latin typeface="Times New Roman" pitchFamily="18" charset="0"/>
                          <a:cs typeface="Times New Roman" pitchFamily="18" charset="0"/>
                        </a:rPr>
                        <a:t>179</a:t>
                      </a:r>
                      <a:endParaRPr lang="ru-RU" sz="1100" b="0" dirty="0">
                        <a:solidFill>
                          <a:schemeClr val="tx1"/>
                        </a:solidFill>
                        <a:latin typeface="Times New Roman" pitchFamily="18" charset="0"/>
                        <a:cs typeface="Times New Roman" pitchFamily="18" charset="0"/>
                      </a:endParaRPr>
                    </a:p>
                  </a:txBody>
                  <a:tcPr anchor="ctr"/>
                </a:tc>
                <a:tc>
                  <a:txBody>
                    <a:bodyPr/>
                    <a:lstStyle/>
                    <a:p>
                      <a:pPr algn="ctr"/>
                      <a:r>
                        <a:rPr lang="kk-KZ" sz="1100" b="0" dirty="0" smtClean="0">
                          <a:solidFill>
                            <a:schemeClr val="tx1"/>
                          </a:solidFill>
                          <a:latin typeface="Times New Roman" pitchFamily="18" charset="0"/>
                          <a:cs typeface="Times New Roman" pitchFamily="18" charset="0"/>
                        </a:rPr>
                        <a:t>456</a:t>
                      </a:r>
                      <a:endParaRPr lang="ru-RU" sz="1100" b="0" dirty="0">
                        <a:solidFill>
                          <a:schemeClr val="tx1"/>
                        </a:solidFill>
                        <a:latin typeface="Times New Roman" pitchFamily="18" charset="0"/>
                        <a:cs typeface="Times New Roman" pitchFamily="18" charset="0"/>
                      </a:endParaRPr>
                    </a:p>
                  </a:txBody>
                  <a:tcPr anchor="ctr"/>
                </a:tc>
              </a:tr>
              <a:tr h="3878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Ушибы</a:t>
                      </a:r>
                      <a:endParaRPr lang="ru-RU" sz="1200" b="1" dirty="0" smtClean="0">
                        <a:solidFill>
                          <a:srgbClr val="002060"/>
                        </a:solidFill>
                        <a:latin typeface="Times New Roman" pitchFamily="18" charset="0"/>
                        <a:cs typeface="Times New Roman" pitchFamily="18" charset="0"/>
                      </a:endParaRPr>
                    </a:p>
                  </a:txBody>
                  <a:tcPr/>
                </a:tc>
                <a:tc>
                  <a:txBody>
                    <a:bodyPr/>
                    <a:lstStyle/>
                    <a:p>
                      <a:pPr algn="ctr"/>
                      <a:r>
                        <a:rPr lang="kk-KZ" sz="1100" b="0" dirty="0" smtClean="0">
                          <a:solidFill>
                            <a:schemeClr val="tx1"/>
                          </a:solidFill>
                          <a:latin typeface="Times New Roman" pitchFamily="18" charset="0"/>
                          <a:cs typeface="Times New Roman" pitchFamily="18" charset="0"/>
                        </a:rPr>
                        <a:t>1292</a:t>
                      </a:r>
                      <a:endParaRPr lang="ru-RU" sz="1100" b="0" dirty="0">
                        <a:solidFill>
                          <a:schemeClr val="tx1"/>
                        </a:solidFill>
                        <a:latin typeface="Times New Roman" pitchFamily="18" charset="0"/>
                        <a:cs typeface="Times New Roman" pitchFamily="18" charset="0"/>
                      </a:endParaRPr>
                    </a:p>
                  </a:txBody>
                  <a:tcPr anchor="ctr"/>
                </a:tc>
                <a:tc>
                  <a:txBody>
                    <a:bodyPr/>
                    <a:lstStyle/>
                    <a:p>
                      <a:pPr algn="ctr"/>
                      <a:r>
                        <a:rPr lang="kk-KZ" sz="1100" b="0" dirty="0" smtClean="0">
                          <a:solidFill>
                            <a:schemeClr val="tx1"/>
                          </a:solidFill>
                          <a:latin typeface="Times New Roman" pitchFamily="18" charset="0"/>
                          <a:cs typeface="Times New Roman" pitchFamily="18" charset="0"/>
                        </a:rPr>
                        <a:t>1219</a:t>
                      </a:r>
                      <a:endParaRPr lang="ru-RU" sz="1100" b="0" dirty="0">
                        <a:solidFill>
                          <a:schemeClr val="tx1"/>
                        </a:solidFill>
                        <a:latin typeface="Times New Roman" pitchFamily="18" charset="0"/>
                        <a:cs typeface="Times New Roman" pitchFamily="18" charset="0"/>
                      </a:endParaRPr>
                    </a:p>
                  </a:txBody>
                  <a:tcPr anchor="ctr"/>
                </a:tc>
                <a:tc>
                  <a:txBody>
                    <a:bodyPr/>
                    <a:lstStyle/>
                    <a:p>
                      <a:pPr algn="ctr"/>
                      <a:r>
                        <a:rPr lang="kk-KZ" sz="1100" b="0" dirty="0" smtClean="0">
                          <a:solidFill>
                            <a:schemeClr val="tx1"/>
                          </a:solidFill>
                          <a:latin typeface="Times New Roman" pitchFamily="18" charset="0"/>
                          <a:cs typeface="Times New Roman" pitchFamily="18" charset="0"/>
                        </a:rPr>
                        <a:t>1899</a:t>
                      </a:r>
                      <a:endParaRPr lang="ru-RU" sz="1100" b="0" dirty="0">
                        <a:solidFill>
                          <a:schemeClr val="tx1"/>
                        </a:solidFill>
                        <a:latin typeface="Times New Roman" pitchFamily="18" charset="0"/>
                        <a:cs typeface="Times New Roman" pitchFamily="18" charset="0"/>
                      </a:endParaRPr>
                    </a:p>
                  </a:txBody>
                  <a:tcPr anchor="ctr"/>
                </a:tc>
              </a:tr>
              <a:tr h="3878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200" b="1" dirty="0" smtClean="0">
                          <a:solidFill>
                            <a:srgbClr val="002060"/>
                          </a:solidFill>
                          <a:latin typeface="Times New Roman" pitchFamily="18" charset="0"/>
                          <a:cs typeface="Times New Roman" pitchFamily="18" charset="0"/>
                        </a:rPr>
                        <a:t>Артрит</a:t>
                      </a:r>
                    </a:p>
                  </a:txBody>
                  <a:tcPr/>
                </a:tc>
                <a:tc>
                  <a:txBody>
                    <a:bodyPr/>
                    <a:lstStyle/>
                    <a:p>
                      <a:pPr algn="ctr"/>
                      <a:r>
                        <a:rPr lang="kk-KZ" sz="1100" b="0" dirty="0" smtClean="0">
                          <a:solidFill>
                            <a:schemeClr val="tx1"/>
                          </a:solidFill>
                          <a:latin typeface="Times New Roman" pitchFamily="18" charset="0"/>
                          <a:cs typeface="Times New Roman" pitchFamily="18" charset="0"/>
                        </a:rPr>
                        <a:t>53</a:t>
                      </a:r>
                      <a:endParaRPr lang="ru-RU" sz="1100" b="0" dirty="0">
                        <a:solidFill>
                          <a:schemeClr val="tx1"/>
                        </a:solidFill>
                        <a:latin typeface="Times New Roman" pitchFamily="18" charset="0"/>
                        <a:cs typeface="Times New Roman" pitchFamily="18" charset="0"/>
                      </a:endParaRPr>
                    </a:p>
                  </a:txBody>
                  <a:tcPr anchor="ctr"/>
                </a:tc>
                <a:tc>
                  <a:txBody>
                    <a:bodyPr/>
                    <a:lstStyle/>
                    <a:p>
                      <a:pPr algn="ctr"/>
                      <a:r>
                        <a:rPr lang="kk-KZ" sz="1100" b="0" dirty="0" smtClean="0">
                          <a:solidFill>
                            <a:schemeClr val="tx1"/>
                          </a:solidFill>
                          <a:latin typeface="Times New Roman" pitchFamily="18" charset="0"/>
                          <a:cs typeface="Times New Roman" pitchFamily="18" charset="0"/>
                        </a:rPr>
                        <a:t>48</a:t>
                      </a:r>
                      <a:endParaRPr lang="ru-RU" sz="1100" b="0" dirty="0">
                        <a:solidFill>
                          <a:schemeClr val="tx1"/>
                        </a:solidFill>
                        <a:latin typeface="Times New Roman" pitchFamily="18" charset="0"/>
                        <a:cs typeface="Times New Roman" pitchFamily="18" charset="0"/>
                      </a:endParaRPr>
                    </a:p>
                  </a:txBody>
                  <a:tcPr anchor="ctr"/>
                </a:tc>
                <a:tc>
                  <a:txBody>
                    <a:bodyPr/>
                    <a:lstStyle/>
                    <a:p>
                      <a:pPr algn="ctr"/>
                      <a:r>
                        <a:rPr lang="kk-KZ" sz="1100" b="0" dirty="0" smtClean="0">
                          <a:solidFill>
                            <a:schemeClr val="tx1"/>
                          </a:solidFill>
                          <a:latin typeface="Times New Roman" pitchFamily="18" charset="0"/>
                          <a:cs typeface="Times New Roman" pitchFamily="18" charset="0"/>
                        </a:rPr>
                        <a:t>28</a:t>
                      </a:r>
                      <a:endParaRPr lang="ru-RU" sz="1100" b="0" dirty="0">
                        <a:solidFill>
                          <a:schemeClr val="tx1"/>
                        </a:solidFill>
                        <a:latin typeface="Times New Roman" pitchFamily="18" charset="0"/>
                        <a:cs typeface="Times New Roman" pitchFamily="18" charset="0"/>
                      </a:endParaRPr>
                    </a:p>
                  </a:txBody>
                  <a:tcPr anchor="ctr"/>
                </a:tc>
              </a:tr>
              <a:tr h="38780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 Раны</a:t>
                      </a:r>
                      <a:endParaRPr lang="ru-RU" sz="1200" b="1" dirty="0" smtClean="0">
                        <a:solidFill>
                          <a:srgbClr val="002060"/>
                        </a:solidFill>
                        <a:latin typeface="Times New Roman" pitchFamily="18" charset="0"/>
                        <a:cs typeface="Times New Roman" pitchFamily="18" charset="0"/>
                      </a:endParaRPr>
                    </a:p>
                  </a:txBody>
                  <a:tcPr/>
                </a:tc>
                <a:tc>
                  <a:txBody>
                    <a:bodyPr/>
                    <a:lstStyle/>
                    <a:p>
                      <a:pPr algn="ctr"/>
                      <a:r>
                        <a:rPr lang="kk-KZ" sz="1100" b="0" dirty="0" smtClean="0">
                          <a:solidFill>
                            <a:schemeClr val="tx1"/>
                          </a:solidFill>
                          <a:latin typeface="Times New Roman" pitchFamily="18" charset="0"/>
                          <a:cs typeface="Times New Roman" pitchFamily="18" charset="0"/>
                        </a:rPr>
                        <a:t>1418</a:t>
                      </a:r>
                      <a:endParaRPr lang="ru-RU" sz="1100" b="0" dirty="0">
                        <a:solidFill>
                          <a:schemeClr val="tx1"/>
                        </a:solidFill>
                        <a:latin typeface="Times New Roman" pitchFamily="18" charset="0"/>
                        <a:cs typeface="Times New Roman" pitchFamily="18" charset="0"/>
                      </a:endParaRPr>
                    </a:p>
                  </a:txBody>
                  <a:tcPr anchor="ctr"/>
                </a:tc>
                <a:tc>
                  <a:txBody>
                    <a:bodyPr/>
                    <a:lstStyle/>
                    <a:p>
                      <a:pPr algn="ctr"/>
                      <a:r>
                        <a:rPr lang="kk-KZ" sz="1100" b="0" dirty="0" smtClean="0">
                          <a:solidFill>
                            <a:schemeClr val="tx1"/>
                          </a:solidFill>
                          <a:latin typeface="Times New Roman" pitchFamily="18" charset="0"/>
                          <a:cs typeface="Times New Roman" pitchFamily="18" charset="0"/>
                        </a:rPr>
                        <a:t>2981</a:t>
                      </a:r>
                      <a:endParaRPr lang="ru-RU" sz="1100" b="0" dirty="0">
                        <a:solidFill>
                          <a:schemeClr val="tx1"/>
                        </a:solidFill>
                        <a:latin typeface="Times New Roman" pitchFamily="18" charset="0"/>
                        <a:cs typeface="Times New Roman" pitchFamily="18" charset="0"/>
                      </a:endParaRPr>
                    </a:p>
                  </a:txBody>
                  <a:tcPr anchor="ctr"/>
                </a:tc>
                <a:tc>
                  <a:txBody>
                    <a:bodyPr/>
                    <a:lstStyle/>
                    <a:p>
                      <a:pPr algn="ctr"/>
                      <a:r>
                        <a:rPr lang="kk-KZ" sz="1100" b="0" dirty="0" smtClean="0">
                          <a:solidFill>
                            <a:schemeClr val="tx1"/>
                          </a:solidFill>
                          <a:latin typeface="Times New Roman" pitchFamily="18" charset="0"/>
                          <a:cs typeface="Times New Roman" pitchFamily="18" charset="0"/>
                        </a:rPr>
                        <a:t>2606</a:t>
                      </a:r>
                      <a:endParaRPr lang="ru-RU" sz="1100" b="0" dirty="0">
                        <a:solidFill>
                          <a:schemeClr val="tx1"/>
                        </a:solidFill>
                        <a:latin typeface="Times New Roman" pitchFamily="18" charset="0"/>
                        <a:cs typeface="Times New Roman" pitchFamily="18" charset="0"/>
                      </a:endParaRPr>
                    </a:p>
                  </a:txBody>
                  <a:tcPr anchor="ctr"/>
                </a:tc>
              </a:tr>
            </a:tbl>
          </a:graphicData>
        </a:graphic>
      </p:graphicFrame>
      <p:graphicFrame>
        <p:nvGraphicFramePr>
          <p:cNvPr id="19" name="Диаграмма 18"/>
          <p:cNvGraphicFramePr/>
          <p:nvPr/>
        </p:nvGraphicFramePr>
        <p:xfrm>
          <a:off x="4381500" y="587921"/>
          <a:ext cx="3695700" cy="27077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Диаграмма 23"/>
          <p:cNvGraphicFramePr/>
          <p:nvPr/>
        </p:nvGraphicFramePr>
        <p:xfrm>
          <a:off x="4371975" y="3536056"/>
          <a:ext cx="3724275" cy="3017143"/>
        </p:xfrm>
        <a:graphic>
          <a:graphicData uri="http://schemas.openxmlformats.org/drawingml/2006/chart">
            <c:chart xmlns:c="http://schemas.openxmlformats.org/drawingml/2006/chart" xmlns:r="http://schemas.openxmlformats.org/officeDocument/2006/relationships" r:id="rId4"/>
          </a:graphicData>
        </a:graphic>
      </p:graphicFrame>
      <p:pic>
        <p:nvPicPr>
          <p:cNvPr id="13" name="Рисунок 12" descr="красный черный.jpg"/>
          <p:cNvPicPr>
            <a:picLocks noChangeAspect="1"/>
          </p:cNvPicPr>
          <p:nvPr/>
        </p:nvPicPr>
        <p:blipFill>
          <a:blip r:embed="rId5" cstate="print"/>
          <a:stretch>
            <a:fillRect/>
          </a:stretch>
        </p:blipFill>
        <p:spPr>
          <a:xfrm>
            <a:off x="11613545" y="0"/>
            <a:ext cx="578455" cy="578739"/>
          </a:xfrm>
          <a:prstGeom prst="rect">
            <a:avLst/>
          </a:prstGeom>
        </p:spPr>
      </p:pic>
      <p:pic>
        <p:nvPicPr>
          <p:cNvPr id="17" name="Рисунок 16" descr="Без названия.png"/>
          <p:cNvPicPr>
            <a:picLocks noChangeAspect="1"/>
          </p:cNvPicPr>
          <p:nvPr/>
        </p:nvPicPr>
        <p:blipFill>
          <a:blip r:embed="rId6" cstate="print"/>
          <a:stretch>
            <a:fillRect/>
          </a:stretch>
        </p:blipFill>
        <p:spPr>
          <a:xfrm>
            <a:off x="0" y="0"/>
            <a:ext cx="619125" cy="619125"/>
          </a:xfrm>
          <a:prstGeom prst="rect">
            <a:avLst/>
          </a:prstGeom>
        </p:spPr>
      </p:pic>
      <p:graphicFrame>
        <p:nvGraphicFramePr>
          <p:cNvPr id="20" name="Диаграмма 19"/>
          <p:cNvGraphicFramePr/>
          <p:nvPr/>
        </p:nvGraphicFramePr>
        <p:xfrm>
          <a:off x="8258174" y="1857375"/>
          <a:ext cx="3933825" cy="28194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descr="Изображение WhatsApp 2024-04-19 в 10.30.53_a4399817.jpg"/>
          <p:cNvPicPr>
            <a:picLocks noChangeAspect="1"/>
          </p:cNvPicPr>
          <p:nvPr/>
        </p:nvPicPr>
        <p:blipFill>
          <a:blip r:embed="rId3" cstate="print"/>
          <a:stretch>
            <a:fillRect/>
          </a:stretch>
        </p:blipFill>
        <p:spPr>
          <a:xfrm>
            <a:off x="4476997" y="4960916"/>
            <a:ext cx="2755075" cy="1665515"/>
          </a:xfrm>
          <a:prstGeom prst="rect">
            <a:avLst/>
          </a:prstGeom>
        </p:spPr>
      </p:pic>
      <p:pic>
        <p:nvPicPr>
          <p:cNvPr id="19" name="Picture 2"/>
          <p:cNvPicPr>
            <a:picLocks noChangeAspect="1" noChangeArrowheads="1"/>
          </p:cNvPicPr>
          <p:nvPr/>
        </p:nvPicPr>
        <p:blipFill>
          <a:blip r:embed="rId4" cstate="print"/>
          <a:srcRect/>
          <a:stretch>
            <a:fillRect/>
          </a:stretch>
        </p:blipFill>
        <p:spPr bwMode="auto">
          <a:xfrm>
            <a:off x="4203989" y="1182709"/>
            <a:ext cx="2952750" cy="1428750"/>
          </a:xfrm>
          <a:prstGeom prst="rect">
            <a:avLst/>
          </a:prstGeom>
          <a:noFill/>
          <a:ln w="9525">
            <a:noFill/>
            <a:miter lim="800000"/>
            <a:headEnd/>
            <a:tailEnd/>
          </a:ln>
        </p:spPr>
      </p:pic>
      <p:sp>
        <p:nvSpPr>
          <p:cNvPr id="23" name="Прямоугольник 22"/>
          <p:cNvSpPr/>
          <p:nvPr/>
        </p:nvSpPr>
        <p:spPr>
          <a:xfrm>
            <a:off x="8311896" y="627245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1781175" y="1"/>
            <a:ext cx="9333549" cy="514350"/>
          </a:xfrm>
          <a:prstGeom prst="rect">
            <a:avLst/>
          </a:prstGeom>
          <a:solidFill>
            <a:srgbClr val="3D6E76"/>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kk-KZ" sz="2000" b="1" dirty="0" smtClean="0">
                <a:latin typeface="Times New Roman" pitchFamily="18" charset="0"/>
                <a:cs typeface="Times New Roman" pitchFamily="18" charset="0"/>
              </a:rPr>
              <a:t>Параклиническая служба за І квартал 2022-2024 гг.</a:t>
            </a:r>
            <a:endParaRPr lang="ru-RU" sz="2000" b="1" dirty="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33400"/>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449050" y="6249079"/>
            <a:ext cx="571500" cy="399371"/>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200"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11</a:t>
            </a:r>
            <a:endParaRPr lang="ru-RU" sz="1200"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graphicFrame>
        <p:nvGraphicFramePr>
          <p:cNvPr id="20" name="Схема 19"/>
          <p:cNvGraphicFramePr/>
          <p:nvPr/>
        </p:nvGraphicFramePr>
        <p:xfrm>
          <a:off x="220759" y="1755858"/>
          <a:ext cx="4723581" cy="4546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1" name="Схема 20"/>
          <p:cNvGraphicFramePr/>
          <p:nvPr/>
        </p:nvGraphicFramePr>
        <p:xfrm>
          <a:off x="6112205" y="1758910"/>
          <a:ext cx="5895975" cy="462915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7" name="TextBox 26"/>
          <p:cNvSpPr txBox="1"/>
          <p:nvPr/>
        </p:nvSpPr>
        <p:spPr>
          <a:xfrm>
            <a:off x="6991350" y="771352"/>
            <a:ext cx="3333750" cy="564722"/>
          </a:xfrm>
          <a:prstGeom prst="rect">
            <a:avLst/>
          </a:prstGeom>
          <a:solidFill>
            <a:srgbClr val="12A1B3"/>
          </a:solidFill>
        </p:spPr>
        <p:txBody>
          <a:bodyPr wrap="square" lIns="71579" tIns="35790" rIns="71579" bIns="35790" rtlCol="0">
            <a:spAutoFit/>
          </a:bodyPr>
          <a:lstStyle/>
          <a:p>
            <a:pPr lvl="0" algn="ctr"/>
            <a:r>
              <a:rPr lang="ru-RU" sz="1600" b="1" dirty="0" smtClean="0">
                <a:solidFill>
                  <a:schemeClr val="bg1"/>
                </a:solidFill>
                <a:latin typeface="Times New Roman" pitchFamily="18" charset="0"/>
                <a:cs typeface="Times New Roman" pitchFamily="18" charset="0"/>
              </a:rPr>
              <a:t>Лаборатория</a:t>
            </a:r>
          </a:p>
          <a:p>
            <a:pPr lvl="0" algn="ctr"/>
            <a:r>
              <a:rPr lang="ru-RU" sz="1600" b="1" dirty="0" smtClean="0">
                <a:solidFill>
                  <a:schemeClr val="bg1"/>
                </a:solidFill>
                <a:latin typeface="Times New Roman" pitchFamily="18" charset="0"/>
                <a:cs typeface="Times New Roman" pitchFamily="18" charset="0"/>
              </a:rPr>
              <a:t>2022/2023/2024</a:t>
            </a:r>
            <a:endParaRPr lang="ru-RU" sz="1600" dirty="0" smtClean="0">
              <a:solidFill>
                <a:schemeClr val="bg1"/>
              </a:solidFill>
            </a:endParaRPr>
          </a:p>
        </p:txBody>
      </p:sp>
      <p:sp>
        <p:nvSpPr>
          <p:cNvPr id="28" name="TextBox 27"/>
          <p:cNvSpPr txBox="1"/>
          <p:nvPr/>
        </p:nvSpPr>
        <p:spPr>
          <a:xfrm>
            <a:off x="1028700" y="809451"/>
            <a:ext cx="3267076" cy="564722"/>
          </a:xfrm>
          <a:prstGeom prst="rect">
            <a:avLst/>
          </a:prstGeom>
          <a:solidFill>
            <a:srgbClr val="12A1B3"/>
          </a:solidFill>
        </p:spPr>
        <p:txBody>
          <a:bodyPr wrap="square" lIns="71579" tIns="35790" rIns="71579" bIns="35790" rtlCol="0">
            <a:spAutoFit/>
          </a:bodyPr>
          <a:lstStyle/>
          <a:p>
            <a:pPr lvl="0" algn="ctr"/>
            <a:r>
              <a:rPr lang="ru-RU" sz="1600" b="1" dirty="0" smtClean="0">
                <a:solidFill>
                  <a:schemeClr val="bg1"/>
                </a:solidFill>
                <a:latin typeface="Times New Roman" pitchFamily="18" charset="0"/>
                <a:cs typeface="Times New Roman" pitchFamily="18" charset="0"/>
              </a:rPr>
              <a:t>Функциональная диагностика</a:t>
            </a:r>
          </a:p>
          <a:p>
            <a:pPr lvl="0" algn="ctr"/>
            <a:r>
              <a:rPr lang="ru-RU" sz="1600" b="1" dirty="0" smtClean="0">
                <a:solidFill>
                  <a:schemeClr val="bg1"/>
                </a:solidFill>
                <a:latin typeface="Times New Roman" pitchFamily="18" charset="0"/>
                <a:cs typeface="Times New Roman" pitchFamily="18" charset="0"/>
              </a:rPr>
              <a:t>2022/2023 /2024</a:t>
            </a:r>
            <a:endParaRPr lang="ru-RU" sz="1600" dirty="0" smtClean="0">
              <a:solidFill>
                <a:schemeClr val="bg1"/>
              </a:solidFill>
            </a:endParaRPr>
          </a:p>
        </p:txBody>
      </p:sp>
      <p:pic>
        <p:nvPicPr>
          <p:cNvPr id="15" name="Рисунок 14" descr="красный черный.jpg"/>
          <p:cNvPicPr>
            <a:picLocks noChangeAspect="1"/>
          </p:cNvPicPr>
          <p:nvPr/>
        </p:nvPicPr>
        <p:blipFill>
          <a:blip r:embed="rId15" cstate="print"/>
          <a:stretch>
            <a:fillRect/>
          </a:stretch>
        </p:blipFill>
        <p:spPr>
          <a:xfrm>
            <a:off x="11565944" y="0"/>
            <a:ext cx="626056" cy="626364"/>
          </a:xfrm>
          <a:prstGeom prst="rect">
            <a:avLst/>
          </a:prstGeom>
        </p:spPr>
      </p:pic>
      <p:pic>
        <p:nvPicPr>
          <p:cNvPr id="17" name="Рисунок 16" descr="Без названия.png"/>
          <p:cNvPicPr>
            <a:picLocks noChangeAspect="1"/>
          </p:cNvPicPr>
          <p:nvPr/>
        </p:nvPicPr>
        <p:blipFill>
          <a:blip r:embed="rId16" cstate="print"/>
          <a:stretch>
            <a:fillRect/>
          </a:stretch>
        </p:blipFill>
        <p:spPr>
          <a:xfrm>
            <a:off x="0" y="0"/>
            <a:ext cx="666750" cy="638175"/>
          </a:xfrm>
          <a:prstGeom prst="rect">
            <a:avLst/>
          </a:prstGeom>
        </p:spPr>
      </p:pic>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Неонатальная</a:t>
            </a:r>
            <a:r>
              <a:rPr lang="ru-RU" sz="2400" b="1" dirty="0" smtClean="0">
                <a:latin typeface="Times New Roman" pitchFamily="18" charset="0"/>
                <a:cs typeface="Times New Roman" pitchFamily="18" charset="0"/>
              </a:rPr>
              <a:t> хирургия</a:t>
            </a:r>
            <a:endParaRPr lang="ru-RU" sz="2400" b="1" dirty="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82376" y="6134778"/>
            <a:ext cx="676274" cy="551771"/>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12</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17" name="Прямоугольник 16"/>
          <p:cNvSpPr/>
          <p:nvPr/>
        </p:nvSpPr>
        <p:spPr>
          <a:xfrm>
            <a:off x="216348" y="4953744"/>
            <a:ext cx="3808163" cy="1015663"/>
          </a:xfrm>
          <a:prstGeom prst="rect">
            <a:avLst/>
          </a:prstGeom>
        </p:spPr>
        <p:txBody>
          <a:bodyPr wrap="square">
            <a:spAutoFit/>
          </a:bodyPr>
          <a:lstStyle/>
          <a:p>
            <a:r>
              <a:rPr lang="ru-RU" sz="1200" b="1" dirty="0" smtClean="0">
                <a:latin typeface="Times New Roman" pitchFamily="18" charset="0"/>
                <a:cs typeface="Times New Roman" pitchFamily="18" charset="0"/>
              </a:rPr>
              <a:t>Основные  причины смертности в </a:t>
            </a:r>
            <a:r>
              <a:rPr lang="ru-RU" sz="1200" b="1" dirty="0" err="1" smtClean="0">
                <a:latin typeface="Times New Roman" pitchFamily="18" charset="0"/>
                <a:cs typeface="Times New Roman" pitchFamily="18" charset="0"/>
              </a:rPr>
              <a:t>неонатальном</a:t>
            </a:r>
            <a:r>
              <a:rPr lang="ru-RU" sz="1200" b="1" dirty="0" smtClean="0">
                <a:latin typeface="Times New Roman" pitchFamily="18" charset="0"/>
                <a:cs typeface="Times New Roman" pitchFamily="18" charset="0"/>
              </a:rPr>
              <a:t> периоде: гнойно-воспалительные заболевания новорожденных. Как видно из таблицы, идет </a:t>
            </a:r>
            <a:r>
              <a:rPr lang="kk-KZ" sz="1200" b="1" dirty="0" smtClean="0">
                <a:latin typeface="Times New Roman" pitchFamily="18" charset="0"/>
                <a:cs typeface="Times New Roman" pitchFamily="18" charset="0"/>
              </a:rPr>
              <a:t>снижение </a:t>
            </a:r>
            <a:r>
              <a:rPr lang="ru-RU" sz="1200" b="1" dirty="0" smtClean="0">
                <a:latin typeface="Times New Roman" pitchFamily="18" charset="0"/>
                <a:cs typeface="Times New Roman" pitchFamily="18" charset="0"/>
              </a:rPr>
              <a:t>ВПР: в 2024г - 3, в 2023г -15, 2022г. - 11. Летальности после операции нет.</a:t>
            </a:r>
            <a:endParaRPr lang="ru-RU" sz="1200" b="1" dirty="0">
              <a:latin typeface="Times New Roman" pitchFamily="18" charset="0"/>
              <a:cs typeface="Times New Roman" pitchFamily="18" charset="0"/>
            </a:endParaRPr>
          </a:p>
        </p:txBody>
      </p:sp>
      <p:graphicFrame>
        <p:nvGraphicFramePr>
          <p:cNvPr id="20" name="Таблица 19"/>
          <p:cNvGraphicFramePr>
            <a:graphicFrameLocks noGrp="1"/>
          </p:cNvGraphicFramePr>
          <p:nvPr>
            <p:extLst>
              <p:ext uri="{D42A27DB-BD31-4B8C-83A1-F6EECF244321}">
                <p14:modId xmlns="" xmlns:p14="http://schemas.microsoft.com/office/powerpoint/2010/main" val="4276089292"/>
              </p:ext>
            </p:extLst>
          </p:nvPr>
        </p:nvGraphicFramePr>
        <p:xfrm>
          <a:off x="4467994" y="1304252"/>
          <a:ext cx="7485881" cy="4778413"/>
        </p:xfrm>
        <a:graphic>
          <a:graphicData uri="http://schemas.openxmlformats.org/drawingml/2006/table">
            <a:tbl>
              <a:tblPr/>
              <a:tblGrid>
                <a:gridCol w="2336122"/>
                <a:gridCol w="467224"/>
                <a:gridCol w="467224"/>
                <a:gridCol w="467224"/>
                <a:gridCol w="435905"/>
                <a:gridCol w="630890"/>
                <a:gridCol w="630890"/>
                <a:gridCol w="788612"/>
                <a:gridCol w="630895"/>
                <a:gridCol w="630895"/>
              </a:tblGrid>
              <a:tr h="154334">
                <a:tc rowSpan="2">
                  <a:txBody>
                    <a:bodyPr/>
                    <a:lstStyle/>
                    <a:p>
                      <a:pPr algn="ctr">
                        <a:spcAft>
                          <a:spcPts val="0"/>
                        </a:spcAft>
                      </a:pPr>
                      <a:r>
                        <a:rPr lang="ru-RU" sz="1050" b="1" dirty="0">
                          <a:latin typeface="Times New Roman" pitchFamily="18" charset="0"/>
                          <a:ea typeface="Times New Roman"/>
                          <a:cs typeface="Times New Roman" pitchFamily="18" charset="0"/>
                        </a:rPr>
                        <a:t>Наименование </a:t>
                      </a:r>
                      <a:endParaRPr lang="ru-RU" sz="1050"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ru-RU" sz="1000" b="1" dirty="0">
                          <a:latin typeface="Times New Roman" pitchFamily="18" charset="0"/>
                          <a:ea typeface="Times New Roman"/>
                          <a:cs typeface="Times New Roman" pitchFamily="18" charset="0"/>
                        </a:rPr>
                        <a:t>Всего</a:t>
                      </a:r>
                      <a:endParaRPr lang="ru-RU" sz="1000"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pPr algn="ctr">
                        <a:spcAft>
                          <a:spcPts val="0"/>
                        </a:spcAft>
                      </a:pPr>
                      <a:endParaRPr lang="ru-RU" sz="1000"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ru-RU" sz="1000" b="1" dirty="0">
                          <a:latin typeface="Times New Roman" pitchFamily="18" charset="0"/>
                          <a:ea typeface="Times New Roman"/>
                          <a:cs typeface="Times New Roman" pitchFamily="18" charset="0"/>
                        </a:rPr>
                        <a:t>Оперировано</a:t>
                      </a:r>
                      <a:endParaRPr lang="ru-RU" sz="1000"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pPr algn="ctr">
                        <a:spcAft>
                          <a:spcPts val="0"/>
                        </a:spcAft>
                      </a:pPr>
                      <a:endParaRPr lang="ru-RU" sz="1000"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ru-RU" sz="1000" b="1" dirty="0">
                          <a:latin typeface="Times New Roman" pitchFamily="18" charset="0"/>
                          <a:ea typeface="Times New Roman"/>
                          <a:cs typeface="Times New Roman" pitchFamily="18" charset="0"/>
                        </a:rPr>
                        <a:t>Летальный       исход</a:t>
                      </a:r>
                      <a:endParaRPr lang="ru-RU" sz="1000"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pPr algn="ctr">
                        <a:spcAft>
                          <a:spcPts val="0"/>
                        </a:spcAft>
                      </a:pPr>
                      <a:endParaRPr lang="ru-RU" sz="1000"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7317">
                <a:tc vMerge="1">
                  <a:txBody>
                    <a:bodyPr/>
                    <a:lstStyle/>
                    <a:p>
                      <a:endParaRPr lang="ru-RU"/>
                    </a:p>
                  </a:txBody>
                  <a:tcPr/>
                </a:tc>
                <a:tc>
                  <a:txBody>
                    <a:bodyPr/>
                    <a:lstStyle/>
                    <a:p>
                      <a:pPr algn="ctr">
                        <a:spcAft>
                          <a:spcPts val="0"/>
                        </a:spcAft>
                      </a:pPr>
                      <a:r>
                        <a:rPr lang="ru-RU" sz="1000" b="1" dirty="0" smtClean="0">
                          <a:latin typeface="Times New Roman" pitchFamily="18" charset="0"/>
                          <a:ea typeface="Times New Roman"/>
                          <a:cs typeface="Times New Roman" pitchFamily="18" charset="0"/>
                        </a:rPr>
                        <a:t>2022</a:t>
                      </a:r>
                      <a:endParaRPr lang="ru-RU" sz="1000" b="1"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smtClean="0">
                          <a:latin typeface="Times New Roman" pitchFamily="18" charset="0"/>
                          <a:ea typeface="Times New Roman"/>
                          <a:cs typeface="Times New Roman" pitchFamily="18" charset="0"/>
                        </a:rPr>
                        <a:t>2023</a:t>
                      </a:r>
                      <a:endParaRPr lang="ru-RU" sz="1000" b="1"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00" b="1" dirty="0" smtClean="0">
                          <a:latin typeface="Times New Roman" pitchFamily="18" charset="0"/>
                          <a:ea typeface="Times New Roman"/>
                          <a:cs typeface="Times New Roman" pitchFamily="18" charset="0"/>
                        </a:rPr>
                        <a:t>2024</a:t>
                      </a:r>
                      <a:endParaRPr lang="ru-RU" sz="1000" b="1"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smtClean="0">
                          <a:latin typeface="Times New Roman" pitchFamily="18" charset="0"/>
                          <a:ea typeface="Times New Roman"/>
                          <a:cs typeface="Times New Roman" pitchFamily="18" charset="0"/>
                        </a:rPr>
                        <a:t>2022</a:t>
                      </a:r>
                      <a:endParaRPr lang="ru-RU" sz="1000" b="1"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smtClean="0">
                          <a:latin typeface="Times New Roman" pitchFamily="18" charset="0"/>
                          <a:ea typeface="Times New Roman"/>
                          <a:cs typeface="Times New Roman" pitchFamily="18" charset="0"/>
                        </a:rPr>
                        <a:t>2023</a:t>
                      </a:r>
                      <a:endParaRPr lang="ru-RU" sz="1000" b="1"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00" b="1" dirty="0" smtClean="0">
                          <a:latin typeface="Times New Roman" pitchFamily="18" charset="0"/>
                          <a:ea typeface="Times New Roman"/>
                          <a:cs typeface="Times New Roman" pitchFamily="18" charset="0"/>
                        </a:rPr>
                        <a:t>2024</a:t>
                      </a:r>
                      <a:endParaRPr lang="ru-RU" sz="1000" b="1"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smtClean="0">
                          <a:latin typeface="Times New Roman" pitchFamily="18" charset="0"/>
                          <a:ea typeface="Times New Roman"/>
                          <a:cs typeface="Times New Roman" pitchFamily="18" charset="0"/>
                        </a:rPr>
                        <a:t>2022</a:t>
                      </a:r>
                      <a:endParaRPr lang="ru-RU" sz="1000" b="1"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b="1" dirty="0" smtClean="0">
                          <a:latin typeface="Times New Roman" pitchFamily="18" charset="0"/>
                          <a:ea typeface="Times New Roman"/>
                          <a:cs typeface="Times New Roman" pitchFamily="18" charset="0"/>
                        </a:rPr>
                        <a:t>2023</a:t>
                      </a:r>
                      <a:endParaRPr lang="ru-RU" sz="1000" b="1"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00" b="1" dirty="0" smtClean="0">
                          <a:latin typeface="Times New Roman" pitchFamily="18" charset="0"/>
                          <a:ea typeface="Times New Roman"/>
                          <a:cs typeface="Times New Roman" pitchFamily="18" charset="0"/>
                        </a:rPr>
                        <a:t>2024г</a:t>
                      </a:r>
                      <a:endParaRPr lang="ru-RU" sz="1000" b="1" dirty="0">
                        <a:latin typeface="Times New Roman" pitchFamily="18" charset="0"/>
                        <a:ea typeface="Times New Roman"/>
                        <a:cs typeface="Times New Roman" pitchFamily="18" charset="0"/>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6788">
                <a:tc>
                  <a:txBody>
                    <a:bodyPr/>
                    <a:lstStyle/>
                    <a:p>
                      <a:pPr marL="0" lvl="0" indent="0" algn="l">
                        <a:spcAft>
                          <a:spcPts val="0"/>
                        </a:spcAft>
                      </a:pPr>
                      <a:r>
                        <a:rPr lang="ru-RU" sz="1050" b="0" dirty="0">
                          <a:latin typeface="Times New Roman" pitchFamily="18" charset="0"/>
                          <a:ea typeface="Times New Roman"/>
                          <a:cs typeface="Times New Roman" pitchFamily="18" charset="0"/>
                        </a:rPr>
                        <a:t>1.ВПР ЦНС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1</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1</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1</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1</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671">
                <a:tc>
                  <a:txBody>
                    <a:bodyPr/>
                    <a:lstStyle/>
                    <a:p>
                      <a:pPr algn="l">
                        <a:spcAft>
                          <a:spcPts val="0"/>
                        </a:spcAft>
                      </a:pPr>
                      <a:r>
                        <a:rPr kumimoji="0" lang="kk-KZ" sz="1050" b="0" kern="1200" dirty="0" smtClean="0">
                          <a:solidFill>
                            <a:schemeClr val="tx1"/>
                          </a:solidFill>
                          <a:latin typeface="Times New Roman" pitchFamily="18" charset="0"/>
                          <a:ea typeface="+mn-ea"/>
                          <a:cs typeface="Times New Roman" pitchFamily="18" charset="0"/>
                        </a:rPr>
                        <a:t>2.ВПР ЧЛО</a:t>
                      </a:r>
                      <a:endParaRPr lang="ru-RU" sz="1050" b="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880">
                <a:tc>
                  <a:txBody>
                    <a:bodyPr/>
                    <a:lstStyle/>
                    <a:p>
                      <a:pPr algn="l">
                        <a:spcAft>
                          <a:spcPts val="0"/>
                        </a:spcAft>
                      </a:pPr>
                      <a:r>
                        <a:rPr kumimoji="0" lang="ru-RU" sz="1050" b="0" kern="1200" dirty="0" smtClean="0">
                          <a:solidFill>
                            <a:schemeClr val="tx1"/>
                          </a:solidFill>
                          <a:latin typeface="Times New Roman" pitchFamily="18" charset="0"/>
                          <a:ea typeface="+mn-ea"/>
                          <a:cs typeface="Times New Roman" pitchFamily="18" charset="0"/>
                        </a:rPr>
                        <a:t>3.Врожденная диафрагмальная грыжа</a:t>
                      </a:r>
                      <a:endParaRPr lang="ru-RU" sz="1050" b="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2</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3</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2</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3</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1</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1</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3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dirty="0" smtClean="0">
                          <a:latin typeface="Times New Roman" pitchFamily="18" charset="0"/>
                          <a:ea typeface="Times New Roman"/>
                          <a:cs typeface="Times New Roman" pitchFamily="18" charset="0"/>
                        </a:rPr>
                        <a:t>4.ВПР </a:t>
                      </a:r>
                      <a:r>
                        <a:rPr lang="ru-RU" sz="1050" b="0" dirty="0" err="1" smtClean="0">
                          <a:latin typeface="Times New Roman" pitchFamily="18" charset="0"/>
                          <a:ea typeface="Times New Roman"/>
                          <a:cs typeface="Times New Roman" pitchFamily="18" charset="0"/>
                        </a:rPr>
                        <a:t>бронхо-легочной</a:t>
                      </a:r>
                      <a:r>
                        <a:rPr lang="ru-RU" sz="1050" b="0" dirty="0" smtClean="0">
                          <a:latin typeface="Times New Roman" pitchFamily="18" charset="0"/>
                          <a:ea typeface="Times New Roman"/>
                          <a:cs typeface="Times New Roman" pitchFamily="18" charset="0"/>
                        </a:rPr>
                        <a:t> системы (КАПРЛ, секвестр)</a:t>
                      </a:r>
                      <a:endParaRPr lang="ru-RU" sz="1050" b="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9714">
                <a:tc>
                  <a:txBody>
                    <a:bodyPr/>
                    <a:lstStyle/>
                    <a:p>
                      <a:pPr marL="0" marR="0" indent="0" algn="l" defTabSz="914400" rtl="0" eaLnBrk="1" fontAlgn="auto" latinLnBrk="0" hangingPunct="1">
                        <a:lnSpc>
                          <a:spcPct val="100000"/>
                        </a:lnSpc>
                        <a:spcBef>
                          <a:spcPts val="0"/>
                        </a:spcBef>
                        <a:spcAft>
                          <a:spcPts val="0"/>
                        </a:spcAft>
                        <a:buClrTx/>
                        <a:buSzTx/>
                        <a:buFontTx/>
                        <a:buNone/>
                        <a:tabLst>
                          <a:tab pos="2991485" algn="r"/>
                        </a:tabLst>
                        <a:defRPr/>
                      </a:pPr>
                      <a:r>
                        <a:rPr lang="ru-RU" sz="1050" b="0" dirty="0" smtClean="0">
                          <a:latin typeface="Times New Roman" pitchFamily="18" charset="0"/>
                          <a:ea typeface="Times New Roman"/>
                          <a:cs typeface="Times New Roman" pitchFamily="18" charset="0"/>
                        </a:rPr>
                        <a:t>5.ВПР Атрезия пищевода </a:t>
                      </a:r>
                      <a:endParaRPr lang="ru-RU" sz="1050" b="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3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50" b="0" spc="0" dirty="0" smtClean="0">
                          <a:latin typeface="Times New Roman" pitchFamily="18" charset="0"/>
                          <a:ea typeface="Times New Roman"/>
                          <a:cs typeface="Times New Roman" pitchFamily="18" charset="0"/>
                        </a:rPr>
                        <a:t>6. Врожденная высокая кишечная  непроходимость</a:t>
                      </a:r>
                      <a:endParaRPr lang="ru-RU" sz="1050" b="0" spc="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2</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1</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1</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2</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1</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1</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1</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93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dirty="0" smtClean="0">
                          <a:latin typeface="Times New Roman" pitchFamily="18" charset="0"/>
                          <a:ea typeface="Times New Roman"/>
                          <a:cs typeface="Times New Roman" pitchFamily="18" charset="0"/>
                        </a:rPr>
                        <a:t>7.Врожденная низкая кишечная непроходимость</a:t>
                      </a:r>
                      <a:endParaRPr lang="ru-RU" sz="1050" b="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3</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7</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1</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2</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7</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2</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1</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8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dirty="0" smtClean="0">
                          <a:latin typeface="Times New Roman" pitchFamily="18" charset="0"/>
                          <a:ea typeface="Times New Roman"/>
                          <a:cs typeface="Times New Roman" pitchFamily="18" charset="0"/>
                        </a:rPr>
                        <a:t>8.ВПР</a:t>
                      </a:r>
                      <a:r>
                        <a:rPr lang="ru-RU" sz="1050" b="0" baseline="0" dirty="0" smtClean="0">
                          <a:latin typeface="Times New Roman" pitchFamily="18" charset="0"/>
                          <a:ea typeface="Times New Roman"/>
                          <a:cs typeface="Times New Roman" pitchFamily="18" charset="0"/>
                        </a:rPr>
                        <a:t> </a:t>
                      </a:r>
                      <a:r>
                        <a:rPr lang="ru-RU" sz="1050" b="0" dirty="0" smtClean="0">
                          <a:latin typeface="Times New Roman" pitchFamily="18" charset="0"/>
                          <a:ea typeface="Times New Roman"/>
                          <a:cs typeface="Times New Roman" pitchFamily="18" charset="0"/>
                        </a:rPr>
                        <a:t>мочевыделительной системы</a:t>
                      </a:r>
                      <a:endParaRPr lang="ru-RU" sz="1050" b="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1</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46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dirty="0" smtClean="0">
                          <a:latin typeface="Times New Roman" pitchFamily="18" charset="0"/>
                          <a:ea typeface="Times New Roman"/>
                          <a:cs typeface="Times New Roman" pitchFamily="18" charset="0"/>
                        </a:rPr>
                        <a:t>9. Врожденные пороки развития передней брюшной стенки</a:t>
                      </a:r>
                      <a:endParaRPr lang="ru-RU" sz="1050" b="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1</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1</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1</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1</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1</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60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dirty="0" smtClean="0">
                          <a:latin typeface="Times New Roman" pitchFamily="18" charset="0"/>
                          <a:ea typeface="Times New Roman"/>
                          <a:cs typeface="Times New Roman" pitchFamily="18" charset="0"/>
                        </a:rPr>
                        <a:t>10. ВПР сосудистые </a:t>
                      </a:r>
                      <a:r>
                        <a:rPr lang="ru-RU" sz="1050" b="0" dirty="0" err="1" smtClean="0">
                          <a:latin typeface="Times New Roman" pitchFamily="18" charset="0"/>
                          <a:ea typeface="Times New Roman"/>
                          <a:cs typeface="Times New Roman" pitchFamily="18" charset="0"/>
                        </a:rPr>
                        <a:t>мальформации</a:t>
                      </a:r>
                      <a:r>
                        <a:rPr lang="ru-RU" sz="1050" b="0" dirty="0" smtClean="0">
                          <a:latin typeface="Times New Roman" pitchFamily="18" charset="0"/>
                          <a:ea typeface="Times New Roman"/>
                          <a:cs typeface="Times New Roman" pitchFamily="18" charset="0"/>
                        </a:rPr>
                        <a:t> </a:t>
                      </a:r>
                      <a:endParaRPr lang="ru-RU" sz="1050" b="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95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dirty="0" smtClean="0">
                          <a:latin typeface="Times New Roman" pitchFamily="18" charset="0"/>
                          <a:ea typeface="Times New Roman"/>
                          <a:cs typeface="Times New Roman" pitchFamily="18" charset="0"/>
                        </a:rPr>
                        <a:t>11. Врожденные объемные образования</a:t>
                      </a:r>
                      <a:endParaRPr lang="ru-RU" sz="1050" b="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2</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2</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2</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2</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1</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95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dirty="0" smtClean="0">
                          <a:latin typeface="Times New Roman" pitchFamily="18" charset="0"/>
                          <a:ea typeface="Times New Roman"/>
                          <a:cs typeface="Times New Roman" pitchFamily="18" charset="0"/>
                        </a:rPr>
                        <a:t>12. ВПР желчено выделительной системы.</a:t>
                      </a:r>
                      <a:endParaRPr lang="ru-RU" sz="1050" b="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2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dirty="0" smtClean="0">
                          <a:latin typeface="Times New Roman" pitchFamily="18" charset="0"/>
                          <a:ea typeface="Times New Roman"/>
                          <a:cs typeface="Times New Roman" pitchFamily="18" charset="0"/>
                        </a:rPr>
                        <a:t>13. ВПР костно-суставной системы</a:t>
                      </a:r>
                      <a:endParaRPr lang="ru-RU" sz="1050" b="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95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50" b="0" dirty="0" smtClean="0">
                          <a:latin typeface="Times New Roman" pitchFamily="18" charset="0"/>
                          <a:ea typeface="Times New Roman"/>
                          <a:cs typeface="Times New Roman" pitchFamily="18" charset="0"/>
                        </a:rPr>
                        <a:t>15. Редкие формы ВПР (расшифровать)</a:t>
                      </a:r>
                      <a:endParaRPr lang="ru-RU" sz="1050" b="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74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dirty="0" smtClean="0">
                          <a:latin typeface="Times New Roman" pitchFamily="18" charset="0"/>
                          <a:ea typeface="Times New Roman"/>
                          <a:cs typeface="Times New Roman" pitchFamily="18" charset="0"/>
                        </a:rPr>
                        <a:t>II.</a:t>
                      </a:r>
                      <a:r>
                        <a:rPr lang="ru-RU" sz="1000" b="0" dirty="0" smtClean="0">
                          <a:latin typeface="Times New Roman" pitchFamily="18" charset="0"/>
                          <a:ea typeface="Times New Roman"/>
                          <a:cs typeface="Times New Roman" pitchFamily="18" charset="0"/>
                        </a:rPr>
                        <a:t>Хирургические заболевания периода  новорожденности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4</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2</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4</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4</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2</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4</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1</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1</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36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dirty="0" smtClean="0">
                          <a:latin typeface="Times New Roman" pitchFamily="18" charset="0"/>
                          <a:ea typeface="Times New Roman"/>
                          <a:cs typeface="Times New Roman" pitchFamily="18" charset="0"/>
                        </a:rPr>
                        <a:t>III. </a:t>
                      </a:r>
                      <a:r>
                        <a:rPr lang="ru-RU" sz="1000" b="0" dirty="0" smtClean="0">
                          <a:latin typeface="Times New Roman" pitchFamily="18" charset="0"/>
                          <a:ea typeface="Times New Roman"/>
                          <a:cs typeface="Times New Roman" pitchFamily="18" charset="0"/>
                        </a:rPr>
                        <a:t>Родовые травмы</a:t>
                      </a:r>
                      <a:endParaRPr lang="ru-RU" sz="1000" b="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5924">
                <a:tc>
                  <a:txBody>
                    <a:bodyPr/>
                    <a:lstStyle/>
                    <a:p>
                      <a:pPr algn="l">
                        <a:spcAft>
                          <a:spcPts val="0"/>
                        </a:spcAft>
                      </a:pPr>
                      <a:r>
                        <a:rPr lang="en-US" sz="1050" b="0" dirty="0">
                          <a:latin typeface="Times New Roman" pitchFamily="18" charset="0"/>
                          <a:ea typeface="Times New Roman"/>
                          <a:cs typeface="Times New Roman" pitchFamily="18" charset="0"/>
                        </a:rPr>
                        <a:t>IV</a:t>
                      </a:r>
                      <a:r>
                        <a:rPr lang="ru-RU" sz="1050" b="0" dirty="0">
                          <a:latin typeface="Times New Roman" pitchFamily="18" charset="0"/>
                          <a:ea typeface="Times New Roman"/>
                          <a:cs typeface="Times New Roman" pitchFamily="18" charset="0"/>
                        </a:rPr>
                        <a:t>. Гнойно-воспалительные заболевания новорожденных</a:t>
                      </a:r>
                    </a:p>
                  </a:txBody>
                  <a:tcPr marL="114300" marR="1143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8</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8</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3</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8</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8</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dirty="0" smtClean="0">
                          <a:latin typeface="Times New Roman" pitchFamily="18" charset="0"/>
                          <a:cs typeface="Times New Roman" pitchFamily="18" charset="0"/>
                        </a:rPr>
                        <a:t>2</a:t>
                      </a: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060">
                <a:tc>
                  <a:txBody>
                    <a:bodyPr/>
                    <a:lstStyle/>
                    <a:p>
                      <a:pPr indent="114300" algn="ctr">
                        <a:spcAft>
                          <a:spcPts val="0"/>
                        </a:spcAft>
                      </a:pPr>
                      <a:r>
                        <a:rPr lang="ru-RU" sz="1100" b="1" dirty="0">
                          <a:latin typeface="Times New Roman" pitchFamily="18" charset="0"/>
                          <a:ea typeface="Times New Roman"/>
                          <a:cs typeface="Times New Roman" pitchFamily="18" charset="0"/>
                        </a:rPr>
                        <a:t>ВСЕГО</a:t>
                      </a:r>
                      <a:endParaRPr lang="ru-RU" sz="11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b="1" dirty="0" smtClean="0">
                          <a:latin typeface="Times New Roman" pitchFamily="18" charset="0"/>
                          <a:cs typeface="Times New Roman" pitchFamily="18" charset="0"/>
                        </a:rPr>
                        <a:t>23</a:t>
                      </a:r>
                      <a:endParaRPr lang="ru-RU" sz="10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b="1" dirty="0" smtClean="0">
                          <a:latin typeface="Times New Roman" pitchFamily="18" charset="0"/>
                          <a:cs typeface="Times New Roman" pitchFamily="18" charset="0"/>
                        </a:rPr>
                        <a:t>25</a:t>
                      </a:r>
                      <a:endParaRPr lang="ru-RU" sz="10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b="1" dirty="0" smtClean="0">
                          <a:latin typeface="Times New Roman" pitchFamily="18" charset="0"/>
                          <a:cs typeface="Times New Roman" pitchFamily="18" charset="0"/>
                        </a:rPr>
                        <a:t>10</a:t>
                      </a:r>
                      <a:endParaRPr lang="ru-RU" sz="10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b="1" dirty="0" smtClean="0">
                          <a:latin typeface="Times New Roman" pitchFamily="18" charset="0"/>
                          <a:cs typeface="Times New Roman" pitchFamily="18" charset="0"/>
                        </a:rPr>
                        <a:t>22</a:t>
                      </a:r>
                      <a:endParaRPr lang="ru-RU" sz="10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b="1" dirty="0" smtClean="0">
                          <a:latin typeface="Times New Roman" pitchFamily="18" charset="0"/>
                          <a:cs typeface="Times New Roman" pitchFamily="18" charset="0"/>
                        </a:rPr>
                        <a:t>24</a:t>
                      </a:r>
                      <a:endParaRPr lang="ru-RU" sz="10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b="1" dirty="0" smtClean="0">
                          <a:latin typeface="Times New Roman" pitchFamily="18" charset="0"/>
                          <a:cs typeface="Times New Roman" pitchFamily="18" charset="0"/>
                        </a:rPr>
                        <a:t>8</a:t>
                      </a:r>
                      <a:endParaRPr lang="ru-RU" sz="10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b="1" dirty="0" smtClean="0">
                          <a:latin typeface="Times New Roman" pitchFamily="18" charset="0"/>
                          <a:cs typeface="Times New Roman" pitchFamily="18" charset="0"/>
                        </a:rPr>
                        <a:t>6</a:t>
                      </a:r>
                      <a:endParaRPr lang="ru-RU" sz="10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000" b="1" dirty="0" smtClean="0">
                          <a:latin typeface="Times New Roman" pitchFamily="18" charset="0"/>
                          <a:cs typeface="Times New Roman" pitchFamily="18" charset="0"/>
                        </a:rPr>
                        <a:t>4</a:t>
                      </a:r>
                      <a:endParaRPr lang="ru-RU" sz="10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0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 name="TextBox 20"/>
          <p:cNvSpPr txBox="1"/>
          <p:nvPr/>
        </p:nvSpPr>
        <p:spPr>
          <a:xfrm>
            <a:off x="5276264" y="666576"/>
            <a:ext cx="5417031" cy="441611"/>
          </a:xfrm>
          <a:prstGeom prst="rect">
            <a:avLst/>
          </a:prstGeom>
          <a:solidFill>
            <a:srgbClr val="12A1B3"/>
          </a:solidFill>
        </p:spPr>
        <p:txBody>
          <a:bodyPr wrap="square" lIns="71579" tIns="35790" rIns="71579" bIns="35790" rtlCol="0">
            <a:spAutoFit/>
          </a:bodyPr>
          <a:lstStyle/>
          <a:p>
            <a:pPr algn="ctr"/>
            <a:r>
              <a:rPr lang="ru-RU" sz="2400" b="1" dirty="0" smtClean="0">
                <a:latin typeface="Times New Roman" pitchFamily="18" charset="0"/>
                <a:ea typeface="Times New Roman" pitchFamily="18" charset="0"/>
                <a:cs typeface="Times New Roman" pitchFamily="18" charset="0"/>
              </a:rPr>
              <a:t> </a:t>
            </a:r>
            <a:r>
              <a:rPr lang="ru-RU" b="1" dirty="0" smtClean="0">
                <a:solidFill>
                  <a:schemeClr val="bg1"/>
                </a:solidFill>
                <a:latin typeface="Times New Roman" pitchFamily="18" charset="0"/>
                <a:ea typeface="Times New Roman" pitchFamily="18" charset="0"/>
                <a:cs typeface="Times New Roman" pitchFamily="18" charset="0"/>
              </a:rPr>
              <a:t>Отчет по нозологиям </a:t>
            </a:r>
            <a:r>
              <a:rPr lang="ru-RU" b="1" dirty="0" smtClean="0">
                <a:solidFill>
                  <a:schemeClr val="bg1"/>
                </a:solidFill>
                <a:latin typeface="Times New Roman" pitchFamily="18" charset="0"/>
                <a:cs typeface="Times New Roman" pitchFamily="18" charset="0"/>
              </a:rPr>
              <a:t>за </a:t>
            </a:r>
            <a:r>
              <a:rPr lang="kk-KZ" b="1" dirty="0" smtClean="0">
                <a:solidFill>
                  <a:schemeClr val="bg1"/>
                </a:solidFill>
                <a:latin typeface="Times New Roman" pitchFamily="18" charset="0"/>
                <a:cs typeface="Times New Roman" pitchFamily="18" charset="0"/>
              </a:rPr>
              <a:t>І кв. 2022-2024 гг.</a:t>
            </a:r>
            <a:r>
              <a:rPr lang="ru-RU" b="1" dirty="0" smtClean="0">
                <a:solidFill>
                  <a:schemeClr val="bg1"/>
                </a:solidFill>
                <a:latin typeface="Times New Roman" pitchFamily="18" charset="0"/>
                <a:cs typeface="Times New Roman" pitchFamily="18" charset="0"/>
              </a:rPr>
              <a:t> </a:t>
            </a:r>
            <a:endParaRPr lang="kk-KZ" sz="2400" b="1" dirty="0" smtClean="0">
              <a:solidFill>
                <a:schemeClr val="bg1"/>
              </a:solidFill>
              <a:latin typeface="Times New Roman" pitchFamily="18" charset="0"/>
              <a:cs typeface="Times New Roman" pitchFamily="18" charset="0"/>
            </a:endParaRPr>
          </a:p>
        </p:txBody>
      </p:sp>
      <p:pic>
        <p:nvPicPr>
          <p:cNvPr id="15" name="Рисунок 14" descr="красный черный.jpg"/>
          <p:cNvPicPr>
            <a:picLocks noChangeAspect="1"/>
          </p:cNvPicPr>
          <p:nvPr/>
        </p:nvPicPr>
        <p:blipFill>
          <a:blip r:embed="rId3" cstate="print"/>
          <a:stretch>
            <a:fillRect/>
          </a:stretch>
        </p:blipFill>
        <p:spPr>
          <a:xfrm>
            <a:off x="11430001" y="0"/>
            <a:ext cx="762000" cy="762374"/>
          </a:xfrm>
          <a:prstGeom prst="rect">
            <a:avLst/>
          </a:prstGeom>
        </p:spPr>
      </p:pic>
      <p:pic>
        <p:nvPicPr>
          <p:cNvPr id="18" name="Рисунок 17" descr="Без названия.png"/>
          <p:cNvPicPr>
            <a:picLocks noChangeAspect="1"/>
          </p:cNvPicPr>
          <p:nvPr/>
        </p:nvPicPr>
        <p:blipFill>
          <a:blip r:embed="rId4" cstate="print"/>
          <a:stretch>
            <a:fillRect/>
          </a:stretch>
        </p:blipFill>
        <p:spPr>
          <a:xfrm>
            <a:off x="0" y="0"/>
            <a:ext cx="657225" cy="657225"/>
          </a:xfrm>
          <a:prstGeom prst="rect">
            <a:avLst/>
          </a:prstGeom>
        </p:spPr>
      </p:pic>
      <p:graphicFrame>
        <p:nvGraphicFramePr>
          <p:cNvPr id="19" name="Диаграмма 18"/>
          <p:cNvGraphicFramePr/>
          <p:nvPr/>
        </p:nvGraphicFramePr>
        <p:xfrm>
          <a:off x="0" y="614892"/>
          <a:ext cx="4429125" cy="421428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400" b="1" dirty="0" err="1" smtClean="0">
                <a:solidFill>
                  <a:schemeClr val="bg1"/>
                </a:solidFill>
                <a:latin typeface="Times New Roman" pitchFamily="18" charset="0"/>
                <a:cs typeface="Times New Roman" pitchFamily="18" charset="0"/>
              </a:rPr>
              <a:t>Омфалоцеле</a:t>
            </a:r>
            <a:r>
              <a:rPr lang="ru-RU" sz="2400" b="1" dirty="0" smtClean="0">
                <a:solidFill>
                  <a:schemeClr val="bg1"/>
                </a:solidFill>
                <a:latin typeface="Times New Roman" pitchFamily="18" charset="0"/>
                <a:cs typeface="Times New Roman" pitchFamily="18" charset="0"/>
              </a:rPr>
              <a:t> больших размеров</a:t>
            </a:r>
            <a:endParaRPr lang="ru-RU" sz="24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72851" y="628717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13</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pic>
        <p:nvPicPr>
          <p:cNvPr id="15" name="Содержимое 3" descr="10.jpeg"/>
          <p:cNvPicPr>
            <a:picLocks noGrp="1" noChangeAspect="1"/>
          </p:cNvPicPr>
          <p:nvPr>
            <p:ph idx="1"/>
          </p:nvPr>
        </p:nvPicPr>
        <p:blipFill>
          <a:blip r:embed="rId3" cstate="print"/>
          <a:stretch>
            <a:fillRect/>
          </a:stretch>
        </p:blipFill>
        <p:spPr>
          <a:xfrm>
            <a:off x="4715419" y="1387074"/>
            <a:ext cx="2736304" cy="3096343"/>
          </a:xfrm>
        </p:spPr>
      </p:pic>
      <p:pic>
        <p:nvPicPr>
          <p:cNvPr id="24" name="Рисунок 23" descr="12.jpeg"/>
          <p:cNvPicPr>
            <a:picLocks noChangeAspect="1"/>
          </p:cNvPicPr>
          <p:nvPr/>
        </p:nvPicPr>
        <p:blipFill>
          <a:blip r:embed="rId4" cstate="print"/>
          <a:stretch>
            <a:fillRect/>
          </a:stretch>
        </p:blipFill>
        <p:spPr>
          <a:xfrm>
            <a:off x="7965796" y="1384722"/>
            <a:ext cx="2556792" cy="3151651"/>
          </a:xfrm>
          <a:prstGeom prst="rect">
            <a:avLst/>
          </a:prstGeom>
        </p:spPr>
      </p:pic>
      <p:pic>
        <p:nvPicPr>
          <p:cNvPr id="26" name="Рисунок 25" descr="15.jpeg"/>
          <p:cNvPicPr>
            <a:picLocks noChangeAspect="1"/>
          </p:cNvPicPr>
          <p:nvPr/>
        </p:nvPicPr>
        <p:blipFill>
          <a:blip r:embed="rId5" cstate="print"/>
          <a:stretch>
            <a:fillRect/>
          </a:stretch>
        </p:blipFill>
        <p:spPr>
          <a:xfrm>
            <a:off x="721482" y="1769424"/>
            <a:ext cx="3600400" cy="2386940"/>
          </a:xfrm>
          <a:prstGeom prst="rect">
            <a:avLst/>
          </a:prstGeom>
        </p:spPr>
      </p:pic>
      <p:pic>
        <p:nvPicPr>
          <p:cNvPr id="17" name="Рисунок 16" descr="красный черный.jpg"/>
          <p:cNvPicPr>
            <a:picLocks noChangeAspect="1"/>
          </p:cNvPicPr>
          <p:nvPr/>
        </p:nvPicPr>
        <p:blipFill>
          <a:blip r:embed="rId6" cstate="print"/>
          <a:stretch>
            <a:fillRect/>
          </a:stretch>
        </p:blipFill>
        <p:spPr>
          <a:xfrm>
            <a:off x="11534775" y="0"/>
            <a:ext cx="657225" cy="657548"/>
          </a:xfrm>
          <a:prstGeom prst="rect">
            <a:avLst/>
          </a:prstGeom>
        </p:spPr>
      </p:pic>
      <p:pic>
        <p:nvPicPr>
          <p:cNvPr id="18" name="Рисунок 17" descr="Без названия.png"/>
          <p:cNvPicPr>
            <a:picLocks noChangeAspect="1"/>
          </p:cNvPicPr>
          <p:nvPr/>
        </p:nvPicPr>
        <p:blipFill>
          <a:blip r:embed="rId7" cstate="print"/>
          <a:stretch>
            <a:fillRect/>
          </a:stretch>
        </p:blipFill>
        <p:spPr>
          <a:xfrm>
            <a:off x="0" y="0"/>
            <a:ext cx="628650" cy="628650"/>
          </a:xfrm>
          <a:prstGeom prst="rect">
            <a:avLst/>
          </a:prstGeom>
        </p:spPr>
      </p:pic>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445246" y="6358176"/>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400" b="1" dirty="0" smtClean="0">
                <a:solidFill>
                  <a:schemeClr val="bg1"/>
                </a:solidFill>
                <a:latin typeface="Times New Roman" pitchFamily="18" charset="0"/>
                <a:cs typeface="Times New Roman" pitchFamily="18" charset="0"/>
              </a:rPr>
              <a:t>Тератома крестцово-копчиковой области</a:t>
            </a:r>
            <a:endParaRPr lang="ru-RU" sz="24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06176" y="624907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14</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pic>
        <p:nvPicPr>
          <p:cNvPr id="20" name="Содержимое 3" descr="20.jpeg"/>
          <p:cNvPicPr>
            <a:picLocks noGrp="1" noChangeAspect="1"/>
          </p:cNvPicPr>
          <p:nvPr>
            <p:ph idx="1"/>
          </p:nvPr>
        </p:nvPicPr>
        <p:blipFill>
          <a:blip r:embed="rId3" cstate="print"/>
          <a:stretch>
            <a:fillRect/>
          </a:stretch>
        </p:blipFill>
        <p:spPr>
          <a:xfrm>
            <a:off x="2031925" y="1038647"/>
            <a:ext cx="3711649" cy="2657053"/>
          </a:xfrm>
        </p:spPr>
      </p:pic>
      <p:pic>
        <p:nvPicPr>
          <p:cNvPr id="21" name="Рисунок 20" descr="21.jpeg"/>
          <p:cNvPicPr>
            <a:picLocks noChangeAspect="1"/>
          </p:cNvPicPr>
          <p:nvPr/>
        </p:nvPicPr>
        <p:blipFill>
          <a:blip r:embed="rId4" cstate="print"/>
          <a:stretch>
            <a:fillRect/>
          </a:stretch>
        </p:blipFill>
        <p:spPr>
          <a:xfrm>
            <a:off x="5981700" y="1057697"/>
            <a:ext cx="3609925" cy="2647528"/>
          </a:xfrm>
          <a:prstGeom prst="rect">
            <a:avLst/>
          </a:prstGeom>
        </p:spPr>
      </p:pic>
      <p:pic>
        <p:nvPicPr>
          <p:cNvPr id="27" name="Рисунок 26" descr="22.jpeg"/>
          <p:cNvPicPr>
            <a:picLocks noChangeAspect="1"/>
          </p:cNvPicPr>
          <p:nvPr/>
        </p:nvPicPr>
        <p:blipFill>
          <a:blip r:embed="rId5" cstate="print"/>
          <a:stretch>
            <a:fillRect/>
          </a:stretch>
        </p:blipFill>
        <p:spPr>
          <a:xfrm>
            <a:off x="2030785" y="3920480"/>
            <a:ext cx="3674690" cy="2420888"/>
          </a:xfrm>
          <a:prstGeom prst="rect">
            <a:avLst/>
          </a:prstGeom>
        </p:spPr>
      </p:pic>
      <p:pic>
        <p:nvPicPr>
          <p:cNvPr id="28" name="Рисунок 27" descr="24.jpeg"/>
          <p:cNvPicPr>
            <a:picLocks noChangeAspect="1"/>
          </p:cNvPicPr>
          <p:nvPr/>
        </p:nvPicPr>
        <p:blipFill>
          <a:blip r:embed="rId6" cstate="print"/>
          <a:stretch>
            <a:fillRect/>
          </a:stretch>
        </p:blipFill>
        <p:spPr>
          <a:xfrm>
            <a:off x="6010275" y="3882380"/>
            <a:ext cx="3658691" cy="2448272"/>
          </a:xfrm>
          <a:prstGeom prst="rect">
            <a:avLst/>
          </a:prstGeom>
        </p:spPr>
      </p:pic>
      <p:pic>
        <p:nvPicPr>
          <p:cNvPr id="15" name="Рисунок 14" descr="красный черный.jpg"/>
          <p:cNvPicPr>
            <a:picLocks noChangeAspect="1"/>
          </p:cNvPicPr>
          <p:nvPr/>
        </p:nvPicPr>
        <p:blipFill>
          <a:blip r:embed="rId7" cstate="print"/>
          <a:stretch>
            <a:fillRect/>
          </a:stretch>
        </p:blipFill>
        <p:spPr>
          <a:xfrm>
            <a:off x="11544619" y="0"/>
            <a:ext cx="647381" cy="647700"/>
          </a:xfrm>
          <a:prstGeom prst="rect">
            <a:avLst/>
          </a:prstGeom>
        </p:spPr>
      </p:pic>
      <p:pic>
        <p:nvPicPr>
          <p:cNvPr id="17" name="Рисунок 16" descr="Без названия.png"/>
          <p:cNvPicPr>
            <a:picLocks noChangeAspect="1"/>
          </p:cNvPicPr>
          <p:nvPr/>
        </p:nvPicPr>
        <p:blipFill>
          <a:blip r:embed="rId8" cstate="print"/>
          <a:stretch>
            <a:fillRect/>
          </a:stretch>
        </p:blipFill>
        <p:spPr>
          <a:xfrm>
            <a:off x="0" y="0"/>
            <a:ext cx="714375" cy="714375"/>
          </a:xfrm>
          <a:prstGeom prst="rect">
            <a:avLst/>
          </a:prstGeom>
        </p:spPr>
      </p:pic>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000" b="1" dirty="0" smtClean="0">
                <a:solidFill>
                  <a:schemeClr val="bg1"/>
                </a:solidFill>
                <a:latin typeface="Times New Roman" pitchFamily="18" charset="0"/>
                <a:cs typeface="Times New Roman" pitchFamily="18" charset="0"/>
              </a:rPr>
              <a:t>Образование кишечника с заворотом и некрозом тонкой   кишки</a:t>
            </a:r>
            <a:endParaRPr lang="ru-RU" sz="20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287126" y="6201454"/>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15</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pic>
        <p:nvPicPr>
          <p:cNvPr id="17" name="Содержимое 3" descr="40.jpeg"/>
          <p:cNvPicPr>
            <a:picLocks noGrp="1" noChangeAspect="1"/>
          </p:cNvPicPr>
          <p:nvPr>
            <p:ph idx="1"/>
          </p:nvPr>
        </p:nvPicPr>
        <p:blipFill>
          <a:blip r:embed="rId3" cstate="print"/>
          <a:stretch>
            <a:fillRect/>
          </a:stretch>
        </p:blipFill>
        <p:spPr>
          <a:xfrm>
            <a:off x="1064940" y="2123728"/>
            <a:ext cx="3407115" cy="2232248"/>
          </a:xfrm>
        </p:spPr>
      </p:pic>
      <p:pic>
        <p:nvPicPr>
          <p:cNvPr id="19" name="Рисунок 18" descr="41.jpeg"/>
          <p:cNvPicPr>
            <a:picLocks noChangeAspect="1"/>
          </p:cNvPicPr>
          <p:nvPr/>
        </p:nvPicPr>
        <p:blipFill>
          <a:blip r:embed="rId4" cstate="print"/>
          <a:stretch>
            <a:fillRect/>
          </a:stretch>
        </p:blipFill>
        <p:spPr>
          <a:xfrm>
            <a:off x="7894365" y="2114550"/>
            <a:ext cx="3407115" cy="2232248"/>
          </a:xfrm>
          <a:prstGeom prst="rect">
            <a:avLst/>
          </a:prstGeom>
        </p:spPr>
      </p:pic>
      <p:pic>
        <p:nvPicPr>
          <p:cNvPr id="24" name="Рисунок 23" descr="45.jpeg"/>
          <p:cNvPicPr>
            <a:picLocks noChangeAspect="1"/>
          </p:cNvPicPr>
          <p:nvPr/>
        </p:nvPicPr>
        <p:blipFill>
          <a:blip r:embed="rId5" cstate="print"/>
          <a:stretch>
            <a:fillRect/>
          </a:stretch>
        </p:blipFill>
        <p:spPr>
          <a:xfrm>
            <a:off x="4792588" y="1422301"/>
            <a:ext cx="2733768" cy="3456384"/>
          </a:xfrm>
          <a:prstGeom prst="rect">
            <a:avLst/>
          </a:prstGeom>
        </p:spPr>
      </p:pic>
      <p:sp>
        <p:nvSpPr>
          <p:cNvPr id="26" name="TextBox 25"/>
          <p:cNvSpPr txBox="1"/>
          <p:nvPr/>
        </p:nvSpPr>
        <p:spPr>
          <a:xfrm>
            <a:off x="4352340" y="4952826"/>
            <a:ext cx="3791536" cy="349278"/>
          </a:xfrm>
          <a:prstGeom prst="rect">
            <a:avLst/>
          </a:prstGeom>
          <a:solidFill>
            <a:srgbClr val="12A1B3"/>
          </a:solidFill>
        </p:spPr>
        <p:txBody>
          <a:bodyPr wrap="square" lIns="71579" tIns="35790" rIns="71579" bIns="35790" rtlCol="0">
            <a:spAutoFit/>
          </a:bodyPr>
          <a:lstStyle/>
          <a:p>
            <a:pPr lvl="0" algn="ctr">
              <a:spcBef>
                <a:spcPct val="0"/>
              </a:spcBef>
            </a:pPr>
            <a:r>
              <a:rPr lang="ru-RU" b="1" dirty="0" smtClean="0">
                <a:solidFill>
                  <a:schemeClr val="bg1"/>
                </a:solidFill>
                <a:latin typeface="Times New Roman" pitchFamily="18" charset="0"/>
                <a:cs typeface="Times New Roman" pitchFamily="18" charset="0"/>
              </a:rPr>
              <a:t>некротический энтероколит</a:t>
            </a:r>
            <a:endParaRPr lang="ru-RU" b="1" dirty="0">
              <a:solidFill>
                <a:schemeClr val="bg1"/>
              </a:solidFill>
              <a:latin typeface="Times New Roman" pitchFamily="18" charset="0"/>
              <a:cs typeface="Times New Roman" pitchFamily="18" charset="0"/>
            </a:endParaRPr>
          </a:p>
        </p:txBody>
      </p:sp>
      <p:pic>
        <p:nvPicPr>
          <p:cNvPr id="15" name="Рисунок 14" descr="красный черный.jpg"/>
          <p:cNvPicPr>
            <a:picLocks noChangeAspect="1"/>
          </p:cNvPicPr>
          <p:nvPr/>
        </p:nvPicPr>
        <p:blipFill>
          <a:blip r:embed="rId6" cstate="print"/>
          <a:stretch>
            <a:fillRect/>
          </a:stretch>
        </p:blipFill>
        <p:spPr>
          <a:xfrm>
            <a:off x="11477625" y="-1"/>
            <a:ext cx="714375" cy="714725"/>
          </a:xfrm>
          <a:prstGeom prst="rect">
            <a:avLst/>
          </a:prstGeom>
        </p:spPr>
      </p:pic>
      <p:pic>
        <p:nvPicPr>
          <p:cNvPr id="18" name="Рисунок 17" descr="Без названия.png"/>
          <p:cNvPicPr>
            <a:picLocks noChangeAspect="1"/>
          </p:cNvPicPr>
          <p:nvPr/>
        </p:nvPicPr>
        <p:blipFill>
          <a:blip r:embed="rId7" cstate="print"/>
          <a:stretch>
            <a:fillRect/>
          </a:stretch>
        </p:blipFill>
        <p:spPr>
          <a:xfrm>
            <a:off x="0" y="1"/>
            <a:ext cx="771525" cy="685800"/>
          </a:xfrm>
          <a:prstGeom prst="rect">
            <a:avLst/>
          </a:prstGeom>
        </p:spPr>
      </p:pic>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0"/>
            <a:ext cx="9084774" cy="536897"/>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ru-RU" sz="24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258551" y="6201454"/>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16</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pic>
        <p:nvPicPr>
          <p:cNvPr id="17" name="Рисунок 16" descr="изо6.jpg"/>
          <p:cNvPicPr>
            <a:picLocks noChangeAspect="1"/>
          </p:cNvPicPr>
          <p:nvPr/>
        </p:nvPicPr>
        <p:blipFill>
          <a:blip r:embed="rId3" cstate="print"/>
          <a:stretch>
            <a:fillRect/>
          </a:stretch>
        </p:blipFill>
        <p:spPr>
          <a:xfrm>
            <a:off x="1112074" y="918977"/>
            <a:ext cx="2390775" cy="2409825"/>
          </a:xfrm>
          <a:prstGeom prst="rect">
            <a:avLst/>
          </a:prstGeom>
        </p:spPr>
      </p:pic>
      <p:pic>
        <p:nvPicPr>
          <p:cNvPr id="24" name="Рисунок 23" descr="изо5.jpg"/>
          <p:cNvPicPr>
            <a:picLocks noChangeAspect="1"/>
          </p:cNvPicPr>
          <p:nvPr/>
        </p:nvPicPr>
        <p:blipFill>
          <a:blip r:embed="rId4" cstate="print"/>
          <a:stretch>
            <a:fillRect/>
          </a:stretch>
        </p:blipFill>
        <p:spPr>
          <a:xfrm>
            <a:off x="1104900" y="3390776"/>
            <a:ext cx="2409825" cy="2438399"/>
          </a:xfrm>
          <a:prstGeom prst="rect">
            <a:avLst/>
          </a:prstGeom>
        </p:spPr>
      </p:pic>
      <p:pic>
        <p:nvPicPr>
          <p:cNvPr id="29" name="Рисунок 28" descr="изо2.jpg"/>
          <p:cNvPicPr>
            <a:picLocks noChangeAspect="1"/>
          </p:cNvPicPr>
          <p:nvPr/>
        </p:nvPicPr>
        <p:blipFill>
          <a:blip r:embed="rId5" cstate="print"/>
          <a:stretch>
            <a:fillRect/>
          </a:stretch>
        </p:blipFill>
        <p:spPr>
          <a:xfrm>
            <a:off x="4419566" y="928378"/>
            <a:ext cx="3128070" cy="5000625"/>
          </a:xfrm>
          <a:prstGeom prst="rect">
            <a:avLst/>
          </a:prstGeom>
        </p:spPr>
      </p:pic>
      <p:pic>
        <p:nvPicPr>
          <p:cNvPr id="30" name="Рисунок 29" descr="изо3.jpg"/>
          <p:cNvPicPr>
            <a:picLocks noChangeAspect="1"/>
          </p:cNvPicPr>
          <p:nvPr/>
        </p:nvPicPr>
        <p:blipFill>
          <a:blip r:embed="rId6" cstate="print"/>
          <a:stretch>
            <a:fillRect/>
          </a:stretch>
        </p:blipFill>
        <p:spPr>
          <a:xfrm>
            <a:off x="8531060" y="895101"/>
            <a:ext cx="2916500" cy="5067301"/>
          </a:xfrm>
          <a:prstGeom prst="rect">
            <a:avLst/>
          </a:prstGeom>
        </p:spPr>
      </p:pic>
      <p:pic>
        <p:nvPicPr>
          <p:cNvPr id="15" name="Рисунок 14" descr="красный черный.jpg"/>
          <p:cNvPicPr>
            <a:picLocks noChangeAspect="1"/>
          </p:cNvPicPr>
          <p:nvPr/>
        </p:nvPicPr>
        <p:blipFill>
          <a:blip r:embed="rId7" cstate="print"/>
          <a:stretch>
            <a:fillRect/>
          </a:stretch>
        </p:blipFill>
        <p:spPr>
          <a:xfrm>
            <a:off x="11391901" y="0"/>
            <a:ext cx="800100" cy="800492"/>
          </a:xfrm>
          <a:prstGeom prst="rect">
            <a:avLst/>
          </a:prstGeom>
        </p:spPr>
      </p:pic>
      <p:pic>
        <p:nvPicPr>
          <p:cNvPr id="18" name="Рисунок 17" descr="Без названия.png"/>
          <p:cNvPicPr>
            <a:picLocks noChangeAspect="1"/>
          </p:cNvPicPr>
          <p:nvPr/>
        </p:nvPicPr>
        <p:blipFill>
          <a:blip r:embed="rId8" cstate="print"/>
          <a:stretch>
            <a:fillRect/>
          </a:stretch>
        </p:blipFill>
        <p:spPr>
          <a:xfrm>
            <a:off x="0" y="0"/>
            <a:ext cx="666750" cy="666750"/>
          </a:xfrm>
          <a:prstGeom prst="rect">
            <a:avLst/>
          </a:prstGeom>
        </p:spPr>
      </p:pic>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ru-RU" sz="24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220451" y="62300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17</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pic>
        <p:nvPicPr>
          <p:cNvPr id="15" name="Рисунок 14" descr="череп.jpg"/>
          <p:cNvPicPr>
            <a:picLocks noChangeAspect="1"/>
          </p:cNvPicPr>
          <p:nvPr/>
        </p:nvPicPr>
        <p:blipFill>
          <a:blip r:embed="rId3" cstate="print"/>
          <a:stretch>
            <a:fillRect/>
          </a:stretch>
        </p:blipFill>
        <p:spPr>
          <a:xfrm>
            <a:off x="419099" y="761999"/>
            <a:ext cx="2924175" cy="5248275"/>
          </a:xfrm>
          <a:prstGeom prst="rect">
            <a:avLst/>
          </a:prstGeom>
        </p:spPr>
      </p:pic>
      <p:pic>
        <p:nvPicPr>
          <p:cNvPr id="19" name="Рисунок 18" descr="череп 3.jpg"/>
          <p:cNvPicPr>
            <a:picLocks noChangeAspect="1"/>
          </p:cNvPicPr>
          <p:nvPr/>
        </p:nvPicPr>
        <p:blipFill>
          <a:blip r:embed="rId4" cstate="print"/>
          <a:stretch>
            <a:fillRect/>
          </a:stretch>
        </p:blipFill>
        <p:spPr>
          <a:xfrm>
            <a:off x="3900488" y="771525"/>
            <a:ext cx="3405188" cy="5276850"/>
          </a:xfrm>
          <a:prstGeom prst="rect">
            <a:avLst/>
          </a:prstGeom>
        </p:spPr>
      </p:pic>
      <p:pic>
        <p:nvPicPr>
          <p:cNvPr id="20" name="Рисунок 19" descr="череп 4.jpg"/>
          <p:cNvPicPr>
            <a:picLocks noChangeAspect="1"/>
          </p:cNvPicPr>
          <p:nvPr/>
        </p:nvPicPr>
        <p:blipFill>
          <a:blip r:embed="rId5" cstate="print"/>
          <a:stretch>
            <a:fillRect/>
          </a:stretch>
        </p:blipFill>
        <p:spPr>
          <a:xfrm>
            <a:off x="7843838" y="771525"/>
            <a:ext cx="3557588" cy="5248274"/>
          </a:xfrm>
          <a:prstGeom prst="rect">
            <a:avLst/>
          </a:prstGeom>
        </p:spPr>
      </p:pic>
      <p:pic>
        <p:nvPicPr>
          <p:cNvPr id="13" name="Рисунок 12" descr="красный черный.jpg"/>
          <p:cNvPicPr>
            <a:picLocks noChangeAspect="1"/>
          </p:cNvPicPr>
          <p:nvPr/>
        </p:nvPicPr>
        <p:blipFill>
          <a:blip r:embed="rId6" cstate="print"/>
          <a:stretch>
            <a:fillRect/>
          </a:stretch>
        </p:blipFill>
        <p:spPr>
          <a:xfrm>
            <a:off x="11439525" y="-1"/>
            <a:ext cx="752475" cy="752845"/>
          </a:xfrm>
          <a:prstGeom prst="rect">
            <a:avLst/>
          </a:prstGeom>
        </p:spPr>
      </p:pic>
      <p:pic>
        <p:nvPicPr>
          <p:cNvPr id="17" name="Рисунок 16" descr="Без названия.png"/>
          <p:cNvPicPr>
            <a:picLocks noChangeAspect="1"/>
          </p:cNvPicPr>
          <p:nvPr/>
        </p:nvPicPr>
        <p:blipFill>
          <a:blip r:embed="rId7" cstate="print"/>
          <a:stretch>
            <a:fillRect/>
          </a:stretch>
        </p:blipFill>
        <p:spPr>
          <a:xfrm>
            <a:off x="0" y="0"/>
            <a:ext cx="628650" cy="628650"/>
          </a:xfrm>
          <a:prstGeom prst="rect">
            <a:avLst/>
          </a:prstGeom>
        </p:spPr>
      </p:pic>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ru-RU" sz="24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210926" y="6220504"/>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18</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pic>
        <p:nvPicPr>
          <p:cNvPr id="17" name="Рисунок 16" descr="дтп5.jpg"/>
          <p:cNvPicPr>
            <a:picLocks noChangeAspect="1"/>
          </p:cNvPicPr>
          <p:nvPr/>
        </p:nvPicPr>
        <p:blipFill>
          <a:blip r:embed="rId3" cstate="print"/>
          <a:stretch>
            <a:fillRect/>
          </a:stretch>
        </p:blipFill>
        <p:spPr>
          <a:xfrm>
            <a:off x="1117890" y="975757"/>
            <a:ext cx="2682214" cy="4524374"/>
          </a:xfrm>
          <a:prstGeom prst="rect">
            <a:avLst/>
          </a:prstGeom>
        </p:spPr>
      </p:pic>
      <p:pic>
        <p:nvPicPr>
          <p:cNvPr id="21" name="Рисунок 20" descr="дтп.jpg"/>
          <p:cNvPicPr>
            <a:picLocks noChangeAspect="1"/>
          </p:cNvPicPr>
          <p:nvPr/>
        </p:nvPicPr>
        <p:blipFill>
          <a:blip r:embed="rId4" cstate="print"/>
          <a:stretch>
            <a:fillRect/>
          </a:stretch>
        </p:blipFill>
        <p:spPr>
          <a:xfrm>
            <a:off x="4524500" y="918730"/>
            <a:ext cx="2861952" cy="4533900"/>
          </a:xfrm>
          <a:prstGeom prst="rect">
            <a:avLst/>
          </a:prstGeom>
        </p:spPr>
      </p:pic>
      <p:pic>
        <p:nvPicPr>
          <p:cNvPr id="25" name="Рисунок 24" descr="дтп 8.jpg"/>
          <p:cNvPicPr>
            <a:picLocks noChangeAspect="1"/>
          </p:cNvPicPr>
          <p:nvPr/>
        </p:nvPicPr>
        <p:blipFill>
          <a:blip r:embed="rId5" cstate="print"/>
          <a:stretch>
            <a:fillRect/>
          </a:stretch>
        </p:blipFill>
        <p:spPr>
          <a:xfrm>
            <a:off x="8010400" y="835480"/>
            <a:ext cx="2843647" cy="4571999"/>
          </a:xfrm>
          <a:prstGeom prst="rect">
            <a:avLst/>
          </a:prstGeom>
        </p:spPr>
      </p:pic>
      <p:pic>
        <p:nvPicPr>
          <p:cNvPr id="15" name="Рисунок 14" descr="красный черный.jpg"/>
          <p:cNvPicPr>
            <a:picLocks noChangeAspect="1"/>
          </p:cNvPicPr>
          <p:nvPr/>
        </p:nvPicPr>
        <p:blipFill>
          <a:blip r:embed="rId6" cstate="print"/>
          <a:stretch>
            <a:fillRect/>
          </a:stretch>
        </p:blipFill>
        <p:spPr>
          <a:xfrm>
            <a:off x="11497016" y="0"/>
            <a:ext cx="694984" cy="695325"/>
          </a:xfrm>
          <a:prstGeom prst="rect">
            <a:avLst/>
          </a:prstGeom>
        </p:spPr>
      </p:pic>
      <p:pic>
        <p:nvPicPr>
          <p:cNvPr id="18" name="Рисунок 17" descr="Без названия.png"/>
          <p:cNvPicPr>
            <a:picLocks noChangeAspect="1"/>
          </p:cNvPicPr>
          <p:nvPr/>
        </p:nvPicPr>
        <p:blipFill>
          <a:blip r:embed="rId7" cstate="print"/>
          <a:stretch>
            <a:fillRect/>
          </a:stretch>
        </p:blipFill>
        <p:spPr>
          <a:xfrm>
            <a:off x="0" y="0"/>
            <a:ext cx="733425" cy="733425"/>
          </a:xfrm>
          <a:prstGeom prst="rect">
            <a:avLst/>
          </a:prstGeom>
        </p:spPr>
      </p:pic>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Прямоугольник 10"/>
          <p:cNvSpPr/>
          <p:nvPr/>
        </p:nvSpPr>
        <p:spPr>
          <a:xfrm>
            <a:off x="2038355" y="0"/>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k-KZ" sz="2000" b="1"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 name="Овал 2"/>
          <p:cNvSpPr/>
          <p:nvPr/>
        </p:nvSpPr>
        <p:spPr>
          <a:xfrm>
            <a:off x="11521904" y="6287179"/>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1</a:t>
            </a:r>
            <a:endParaRPr lang="ru-RU" b="1"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endParaRPr>
          </a:p>
        </p:txBody>
      </p:sp>
      <p:sp>
        <p:nvSpPr>
          <p:cNvPr id="52" name="Прямоугольник 51"/>
          <p:cNvSpPr/>
          <p:nvPr/>
        </p:nvSpPr>
        <p:spPr>
          <a:xfrm>
            <a:off x="490968" y="1209621"/>
            <a:ext cx="2901456" cy="27719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3" name="Прямоугольник 52"/>
          <p:cNvSpPr/>
          <p:nvPr/>
        </p:nvSpPr>
        <p:spPr>
          <a:xfrm>
            <a:off x="346748" y="1222256"/>
            <a:ext cx="3045675" cy="35995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6" name="Прямоугольник 65"/>
          <p:cNvSpPr/>
          <p:nvPr/>
        </p:nvSpPr>
        <p:spPr>
          <a:xfrm>
            <a:off x="3867800" y="1211951"/>
            <a:ext cx="8324199" cy="37694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7" name="Прямоугольник 66"/>
          <p:cNvSpPr/>
          <p:nvPr/>
        </p:nvSpPr>
        <p:spPr>
          <a:xfrm>
            <a:off x="3790131" y="1417458"/>
            <a:ext cx="8401869" cy="37718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sz="1600" b="1" dirty="0" smtClean="0">
                <a:solidFill>
                  <a:schemeClr val="tx1"/>
                </a:solidFill>
                <a:latin typeface="Times New Roman" pitchFamily="18" charset="0"/>
                <a:cs typeface="Times New Roman" pitchFamily="18" charset="0"/>
              </a:rPr>
              <a:t>Современная, мобильная, динамично развивающаяся медицинская организация, гарантирующая пациентам доступность,  высокий уровень качества предоставляемых медицинских услуг, точность и надежность результатов исследований.</a:t>
            </a:r>
            <a:endParaRPr lang="ru-RU" sz="1600" b="1" dirty="0" smtClean="0">
              <a:solidFill>
                <a:schemeClr val="tx1"/>
              </a:solidFill>
              <a:latin typeface="Times New Roman" pitchFamily="18" charset="0"/>
              <a:cs typeface="Times New Roman" pitchFamily="18" charset="0"/>
            </a:endParaRPr>
          </a:p>
        </p:txBody>
      </p:sp>
      <p:sp>
        <p:nvSpPr>
          <p:cNvPr id="110" name="TextBox 109"/>
          <p:cNvSpPr txBox="1"/>
          <p:nvPr/>
        </p:nvSpPr>
        <p:spPr>
          <a:xfrm>
            <a:off x="4761914" y="752301"/>
            <a:ext cx="5417031" cy="441611"/>
          </a:xfrm>
          <a:prstGeom prst="rect">
            <a:avLst/>
          </a:prstGeom>
          <a:solidFill>
            <a:srgbClr val="12A1B3"/>
          </a:solidFill>
        </p:spPr>
        <p:txBody>
          <a:bodyPr wrap="square" lIns="71579" tIns="35790" rIns="71579" bIns="35790" rtlCol="0">
            <a:spAutoFit/>
          </a:bodyPr>
          <a:lstStyle/>
          <a:p>
            <a:pPr algn="ctr"/>
            <a:r>
              <a:rPr lang="kk-KZ" sz="2400" b="1" dirty="0" smtClean="0">
                <a:solidFill>
                  <a:schemeClr val="bg1"/>
                </a:solidFill>
                <a:latin typeface="Times New Roman" pitchFamily="18" charset="0"/>
                <a:cs typeface="Times New Roman" pitchFamily="18" charset="0"/>
              </a:rPr>
              <a:t>Миссия: </a:t>
            </a:r>
          </a:p>
        </p:txBody>
      </p:sp>
      <p:sp>
        <p:nvSpPr>
          <p:cNvPr id="48" name="Прямоугольник 47"/>
          <p:cNvSpPr/>
          <p:nvPr/>
        </p:nvSpPr>
        <p:spPr>
          <a:xfrm>
            <a:off x="4114800" y="1425388"/>
            <a:ext cx="6990399" cy="923330"/>
          </a:xfrm>
          <a:prstGeom prst="rect">
            <a:avLst/>
          </a:prstGeom>
        </p:spPr>
        <p:txBody>
          <a:bodyPr wrap="square">
            <a:spAutoFit/>
          </a:bodyPr>
          <a:lstStyle/>
          <a:p>
            <a:r>
              <a:rPr lang="kk-KZ" b="1" dirty="0" smtClean="0">
                <a:latin typeface="Times New Roman" pitchFamily="18" charset="0"/>
                <a:cs typeface="Times New Roman" pitchFamily="18" charset="0"/>
              </a:rPr>
              <a:t>На основе профессионализма сотрудников с применением современного медицинского оборудованя и предоставлением качественных медицинских услуг, улучшаем здоровье детей.</a:t>
            </a:r>
          </a:p>
        </p:txBody>
      </p:sp>
      <p:sp>
        <p:nvSpPr>
          <p:cNvPr id="22" name="Прямоугольник 21"/>
          <p:cNvSpPr/>
          <p:nvPr/>
        </p:nvSpPr>
        <p:spPr>
          <a:xfrm>
            <a:off x="105886" y="5821950"/>
            <a:ext cx="3671619" cy="600164"/>
          </a:xfrm>
          <a:prstGeom prst="rect">
            <a:avLst/>
          </a:prstGeom>
          <a:solidFill>
            <a:srgbClr val="F2F2F2"/>
          </a:solidFill>
        </p:spPr>
        <p:txBody>
          <a:bodyPr wrap="square">
            <a:spAutoFit/>
          </a:bodyPr>
          <a:lstStyle/>
          <a:p>
            <a:pPr algn="ctr"/>
            <a:r>
              <a:rPr lang="ru-RU" sz="1100" dirty="0" smtClean="0">
                <a:solidFill>
                  <a:prstClr val="black"/>
                </a:solidFill>
                <a:latin typeface="Times New Roman" pitchFamily="18" charset="0"/>
                <a:ea typeface="Tahoma" panose="020B0604030504040204" pitchFamily="34" charset="0"/>
                <a:cs typeface="Times New Roman" pitchFamily="18" charset="0"/>
              </a:rPr>
              <a:t>Город Шымкент, </a:t>
            </a:r>
          </a:p>
          <a:p>
            <a:pPr algn="ctr"/>
            <a:r>
              <a:rPr lang="ru-RU" sz="1100" dirty="0" err="1" smtClean="0">
                <a:solidFill>
                  <a:prstClr val="black"/>
                </a:solidFill>
                <a:latin typeface="Times New Roman" pitchFamily="18" charset="0"/>
                <a:ea typeface="Tahoma" panose="020B0604030504040204" pitchFamily="34" charset="0"/>
                <a:cs typeface="Times New Roman" pitchFamily="18" charset="0"/>
              </a:rPr>
              <a:t>Абайский</a:t>
            </a:r>
            <a:r>
              <a:rPr lang="ru-RU" sz="1100" dirty="0" smtClean="0">
                <a:solidFill>
                  <a:prstClr val="black"/>
                </a:solidFill>
                <a:latin typeface="Times New Roman" pitchFamily="18" charset="0"/>
                <a:ea typeface="Tahoma" panose="020B0604030504040204" pitchFamily="34" charset="0"/>
                <a:cs typeface="Times New Roman" pitchFamily="18" charset="0"/>
              </a:rPr>
              <a:t> район, микрорайон </a:t>
            </a:r>
            <a:r>
              <a:rPr lang="ru-RU" sz="1100" dirty="0" err="1" smtClean="0">
                <a:solidFill>
                  <a:prstClr val="black"/>
                </a:solidFill>
                <a:latin typeface="Times New Roman" pitchFamily="18" charset="0"/>
                <a:ea typeface="Tahoma" panose="020B0604030504040204" pitchFamily="34" charset="0"/>
                <a:cs typeface="Times New Roman" pitchFamily="18" charset="0"/>
              </a:rPr>
              <a:t>Асар</a:t>
            </a:r>
            <a:r>
              <a:rPr lang="ru-RU" sz="1100" dirty="0" smtClean="0">
                <a:solidFill>
                  <a:prstClr val="black"/>
                </a:solidFill>
                <a:latin typeface="Times New Roman" pitchFamily="18" charset="0"/>
                <a:ea typeface="Tahoma" panose="020B0604030504040204" pitchFamily="34" charset="0"/>
                <a:cs typeface="Times New Roman" pitchFamily="18" charset="0"/>
              </a:rPr>
              <a:t>, здание 757, </a:t>
            </a:r>
            <a:r>
              <a:rPr lang="ru-RU" sz="1100" dirty="0" smtClean="0"/>
              <a:t> </a:t>
            </a:r>
          </a:p>
          <a:p>
            <a:pPr algn="ctr"/>
            <a:r>
              <a:rPr lang="kk-KZ" sz="1100" dirty="0" smtClean="0"/>
              <a:t>мкр. Акжайык, 844/3</a:t>
            </a:r>
            <a:endParaRPr lang="ru-RU" sz="1100" dirty="0">
              <a:solidFill>
                <a:prstClr val="black"/>
              </a:solidFill>
              <a:latin typeface="Times New Roman" pitchFamily="18" charset="0"/>
              <a:ea typeface="Tahoma" panose="020B0604030504040204" pitchFamily="34" charset="0"/>
              <a:cs typeface="Times New Roman" pitchFamily="18" charset="0"/>
            </a:endParaRPr>
          </a:p>
        </p:txBody>
      </p:sp>
      <p:sp>
        <p:nvSpPr>
          <p:cNvPr id="23" name="Прямоугольник 22"/>
          <p:cNvSpPr/>
          <p:nvPr/>
        </p:nvSpPr>
        <p:spPr>
          <a:xfrm>
            <a:off x="8083296" y="5996226"/>
            <a:ext cx="3531988" cy="307777"/>
          </a:xfrm>
          <a:prstGeom prst="rect">
            <a:avLst/>
          </a:prstGeom>
          <a:solidFill>
            <a:srgbClr val="F2F2F2"/>
          </a:solidFill>
        </p:spPr>
        <p:txBody>
          <a:bodyPr wrap="square">
            <a:spAutoFit/>
          </a:bodyPr>
          <a:lstStyle/>
          <a:p>
            <a:pPr algn="ctr"/>
            <a:endParaRPr lang="kk-KZ" sz="1400" dirty="0" smtClean="0">
              <a:solidFill>
                <a:prstClr val="black"/>
              </a:solidFill>
              <a:latin typeface="Arial" panose="020B0604020202020204" pitchFamily="34" charset="0"/>
              <a:ea typeface="Tahoma" panose="020B0604030504040204" pitchFamily="34" charset="0"/>
              <a:cs typeface="Arial" panose="020B0604020202020204" pitchFamily="34" charset="0"/>
            </a:endParaRPr>
          </a:p>
        </p:txBody>
      </p:sp>
      <p:pic>
        <p:nvPicPr>
          <p:cNvPr id="24" name="Рисунок 23" descr="Изображение WhatsApp 2023-06-08 в 17.25.18.jpg"/>
          <p:cNvPicPr>
            <a:picLocks noChangeAspect="1"/>
          </p:cNvPicPr>
          <p:nvPr/>
        </p:nvPicPr>
        <p:blipFill>
          <a:blip r:embed="rId3" cstate="print"/>
          <a:stretch>
            <a:fillRect/>
          </a:stretch>
        </p:blipFill>
        <p:spPr>
          <a:xfrm>
            <a:off x="7952231" y="3977798"/>
            <a:ext cx="3152968" cy="2130983"/>
          </a:xfrm>
          <a:prstGeom prst="rect">
            <a:avLst/>
          </a:prstGeom>
          <a:ln>
            <a:noFill/>
          </a:ln>
          <a:effectLst>
            <a:softEdge rad="112500"/>
          </a:effectLst>
        </p:spPr>
      </p:pic>
      <p:pic>
        <p:nvPicPr>
          <p:cNvPr id="18" name="Рисунок 17" descr="Снимок экрана (45).png"/>
          <p:cNvPicPr/>
          <p:nvPr/>
        </p:nvPicPr>
        <p:blipFill>
          <a:blip r:embed="rId4" cstate="print"/>
          <a:stretch>
            <a:fillRect/>
          </a:stretch>
        </p:blipFill>
        <p:spPr>
          <a:xfrm>
            <a:off x="336314" y="1515038"/>
            <a:ext cx="3065073" cy="3514163"/>
          </a:xfrm>
          <a:prstGeom prst="rect">
            <a:avLst/>
          </a:prstGeom>
          <a:ln>
            <a:noFill/>
          </a:ln>
          <a:effectLst>
            <a:softEdge rad="112500"/>
          </a:effectLst>
        </p:spPr>
      </p:pic>
      <p:pic>
        <p:nvPicPr>
          <p:cNvPr id="2" name="Рисунок 1"/>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169236" y="3977798"/>
            <a:ext cx="3577455" cy="2130983"/>
          </a:xfrm>
          <a:prstGeom prst="rect">
            <a:avLst/>
          </a:prstGeom>
          <a:ln>
            <a:noFill/>
          </a:ln>
          <a:effectLst>
            <a:softEdge rad="112500"/>
          </a:effectLst>
        </p:spPr>
      </p:pic>
      <p:sp>
        <p:nvSpPr>
          <p:cNvPr id="20" name="TextBox 19"/>
          <p:cNvSpPr txBox="1"/>
          <p:nvPr/>
        </p:nvSpPr>
        <p:spPr>
          <a:xfrm>
            <a:off x="4930589" y="2581100"/>
            <a:ext cx="5414682" cy="441611"/>
          </a:xfrm>
          <a:prstGeom prst="rect">
            <a:avLst/>
          </a:prstGeom>
          <a:solidFill>
            <a:srgbClr val="12A1B3"/>
          </a:solidFill>
        </p:spPr>
        <p:txBody>
          <a:bodyPr wrap="square" lIns="71579" tIns="35790" rIns="71579" bIns="35790" rtlCol="0">
            <a:spAutoFit/>
          </a:bodyPr>
          <a:lstStyle/>
          <a:p>
            <a:pPr algn="ctr"/>
            <a:r>
              <a:rPr lang="kk-KZ" sz="2400" b="1" dirty="0" smtClean="0">
                <a:solidFill>
                  <a:schemeClr val="bg1"/>
                </a:solidFill>
                <a:latin typeface="Times New Roman" pitchFamily="18" charset="0"/>
                <a:cs typeface="Times New Roman" pitchFamily="18" charset="0"/>
              </a:rPr>
              <a:t>Видение:</a:t>
            </a:r>
          </a:p>
        </p:txBody>
      </p:sp>
      <p:pic>
        <p:nvPicPr>
          <p:cNvPr id="25" name="Рисунок 24" descr="красный черный.jpg"/>
          <p:cNvPicPr>
            <a:picLocks noChangeAspect="1"/>
          </p:cNvPicPr>
          <p:nvPr/>
        </p:nvPicPr>
        <p:blipFill>
          <a:blip r:embed="rId6" cstate="print"/>
          <a:stretch>
            <a:fillRect/>
          </a:stretch>
        </p:blipFill>
        <p:spPr>
          <a:xfrm>
            <a:off x="11506200" y="0"/>
            <a:ext cx="685800" cy="686138"/>
          </a:xfrm>
          <a:prstGeom prst="rect">
            <a:avLst/>
          </a:prstGeom>
        </p:spPr>
      </p:pic>
      <p:pic>
        <p:nvPicPr>
          <p:cNvPr id="21" name="Рисунок 20" descr="Без названия.png"/>
          <p:cNvPicPr>
            <a:picLocks noChangeAspect="1"/>
          </p:cNvPicPr>
          <p:nvPr/>
        </p:nvPicPr>
        <p:blipFill>
          <a:blip r:embed="rId7" cstate="print"/>
          <a:stretch>
            <a:fillRect/>
          </a:stretch>
        </p:blipFill>
        <p:spPr>
          <a:xfrm>
            <a:off x="0" y="0"/>
            <a:ext cx="581025" cy="581025"/>
          </a:xfrm>
          <a:prstGeom prst="rect">
            <a:avLst/>
          </a:prstGeom>
        </p:spPr>
      </p:pic>
    </p:spTree>
    <p:extLst>
      <p:ext uri="{BB962C8B-B14F-4D97-AF65-F5344CB8AC3E}">
        <p14:creationId xmlns="" xmlns:p14="http://schemas.microsoft.com/office/powerpoint/2010/main" val="12916595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descr="ожог .jpg"/>
          <p:cNvPicPr>
            <a:picLocks noChangeAspect="1"/>
          </p:cNvPicPr>
          <p:nvPr/>
        </p:nvPicPr>
        <p:blipFill>
          <a:blip r:embed="rId3" cstate="print"/>
          <a:stretch>
            <a:fillRect/>
          </a:stretch>
        </p:blipFill>
        <p:spPr>
          <a:xfrm>
            <a:off x="8760857" y="666750"/>
            <a:ext cx="3090386" cy="5762625"/>
          </a:xfrm>
          <a:prstGeom prst="rect">
            <a:avLst/>
          </a:prstGeom>
        </p:spPr>
      </p:pic>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ru-RU" sz="24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401426" y="6258604"/>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19</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pic>
        <p:nvPicPr>
          <p:cNvPr id="15" name="Рисунок 14" descr="ожог 2.jpg"/>
          <p:cNvPicPr>
            <a:picLocks noChangeAspect="1"/>
          </p:cNvPicPr>
          <p:nvPr/>
        </p:nvPicPr>
        <p:blipFill>
          <a:blip r:embed="rId4" cstate="print"/>
          <a:stretch>
            <a:fillRect/>
          </a:stretch>
        </p:blipFill>
        <p:spPr>
          <a:xfrm>
            <a:off x="302657" y="809624"/>
            <a:ext cx="2935843" cy="5762625"/>
          </a:xfrm>
          <a:prstGeom prst="rect">
            <a:avLst/>
          </a:prstGeom>
        </p:spPr>
      </p:pic>
      <p:pic>
        <p:nvPicPr>
          <p:cNvPr id="20" name="Рисунок 19" descr="ожог 3.jpg"/>
          <p:cNvPicPr>
            <a:picLocks noChangeAspect="1"/>
          </p:cNvPicPr>
          <p:nvPr/>
        </p:nvPicPr>
        <p:blipFill>
          <a:blip r:embed="rId5" cstate="print"/>
          <a:stretch>
            <a:fillRect/>
          </a:stretch>
        </p:blipFill>
        <p:spPr>
          <a:xfrm>
            <a:off x="3286125" y="1472565"/>
            <a:ext cx="5434521" cy="3928110"/>
          </a:xfrm>
          <a:prstGeom prst="rect">
            <a:avLst/>
          </a:prstGeom>
        </p:spPr>
      </p:pic>
      <p:pic>
        <p:nvPicPr>
          <p:cNvPr id="13" name="Рисунок 12" descr="красный черный.jpg"/>
          <p:cNvPicPr>
            <a:picLocks noChangeAspect="1"/>
          </p:cNvPicPr>
          <p:nvPr/>
        </p:nvPicPr>
        <p:blipFill>
          <a:blip r:embed="rId6" cstate="print"/>
          <a:stretch>
            <a:fillRect/>
          </a:stretch>
        </p:blipFill>
        <p:spPr>
          <a:xfrm>
            <a:off x="11410950" y="0"/>
            <a:ext cx="781050" cy="578739"/>
          </a:xfrm>
          <a:prstGeom prst="rect">
            <a:avLst/>
          </a:prstGeom>
        </p:spPr>
      </p:pic>
      <p:pic>
        <p:nvPicPr>
          <p:cNvPr id="17" name="Рисунок 16" descr="Без названия.png"/>
          <p:cNvPicPr>
            <a:picLocks noChangeAspect="1"/>
          </p:cNvPicPr>
          <p:nvPr/>
        </p:nvPicPr>
        <p:blipFill>
          <a:blip r:embed="rId7" cstate="print"/>
          <a:stretch>
            <a:fillRect/>
          </a:stretch>
        </p:blipFill>
        <p:spPr>
          <a:xfrm>
            <a:off x="0" y="0"/>
            <a:ext cx="609600" cy="609600"/>
          </a:xfrm>
          <a:prstGeom prst="rect">
            <a:avLst/>
          </a:prstGeom>
        </p:spPr>
      </p:pic>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a:xfrm>
            <a:off x="238125" y="630927"/>
            <a:ext cx="11258551" cy="27599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kk-KZ" sz="2000" b="1" dirty="0" smtClean="0">
                <a:solidFill>
                  <a:schemeClr val="bg1"/>
                </a:solidFill>
                <a:latin typeface="Times New Roman" pitchFamily="18" charset="0"/>
                <a:cs typeface="Times New Roman" pitchFamily="18" charset="0"/>
              </a:rPr>
              <a:t>Проводимые виды операции</a:t>
            </a:r>
            <a:endParaRPr lang="kk-KZ" sz="2000" b="1" dirty="0" smtClean="0">
              <a:solidFill>
                <a:schemeClr val="bg1"/>
              </a:solidFill>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Прямоугольник 46"/>
          <p:cNvSpPr/>
          <p:nvPr/>
        </p:nvSpPr>
        <p:spPr>
          <a:xfrm>
            <a:off x="3378193" y="1236788"/>
            <a:ext cx="2611499" cy="2800767"/>
          </a:xfrm>
          <a:prstGeom prst="rect">
            <a:avLst/>
          </a:prstGeom>
        </p:spPr>
        <p:txBody>
          <a:bodyPr wrap="square">
            <a:spAutoFit/>
          </a:bodyPr>
          <a:lstStyle/>
          <a:p>
            <a:endParaRPr lang="ru-RU" sz="1600" dirty="0">
              <a:solidFill>
                <a:prstClr val="black"/>
              </a:solidFill>
              <a:latin typeface="Arial" panose="020B0604020202020204" pitchFamily="34" charset="0"/>
              <a:ea typeface="Tahoma" panose="020B0604030504040204" pitchFamily="34" charset="0"/>
              <a:cs typeface="Arial" panose="020B0604020202020204" pitchFamily="34" charset="0"/>
            </a:endParaRPr>
          </a:p>
          <a:p>
            <a:endParaRPr lang="ru-RU" sz="1600" dirty="0" smtClean="0">
              <a:solidFill>
                <a:prstClr val="black"/>
              </a:solidFill>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kk-KZ" sz="1600" dirty="0" smtClean="0">
              <a:latin typeface="Arial" panose="020B0604020202020204" pitchFamily="34" charset="0"/>
              <a:ea typeface="Tahoma" panose="020B0604030504040204" pitchFamily="34" charset="0"/>
              <a:cs typeface="Arial" panose="020B0604020202020204" pitchFamily="34" charset="0"/>
            </a:endParaRPr>
          </a:p>
          <a:p>
            <a:endParaRPr lang="kk-KZ"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p:txBody>
      </p:sp>
      <p:sp>
        <p:nvSpPr>
          <p:cNvPr id="2" name="AutoShape 2" descr="blob:https://web.whatsapp.com/6bc9c7f7-ca03-4caa-bfa1-02209694279f"/>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1" name="Прямоугольник 30"/>
          <p:cNvSpPr/>
          <p:nvPr/>
        </p:nvSpPr>
        <p:spPr>
          <a:xfrm>
            <a:off x="530256" y="1990724"/>
            <a:ext cx="5594319" cy="46767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sz="1000" b="1" u="sng" dirty="0" smtClean="0">
                <a:solidFill>
                  <a:schemeClr val="tx1"/>
                </a:solidFill>
                <a:latin typeface="Times New Roman" pitchFamily="18" charset="0"/>
                <a:cs typeface="Times New Roman" pitchFamily="18" charset="0"/>
              </a:rPr>
              <a:t>В </a:t>
            </a:r>
            <a:r>
              <a:rPr lang="ru-RU" sz="1000" b="1" u="sng" dirty="0" smtClean="0">
                <a:solidFill>
                  <a:schemeClr val="tx1"/>
                </a:solidFill>
                <a:latin typeface="Times New Roman" pitchFamily="18" charset="0"/>
                <a:cs typeface="Times New Roman" pitchFamily="18" charset="0"/>
              </a:rPr>
              <a:t> </a:t>
            </a:r>
            <a:r>
              <a:rPr lang="ru-RU" sz="1000" b="1" u="sng" dirty="0" err="1" smtClean="0">
                <a:solidFill>
                  <a:schemeClr val="tx1"/>
                </a:solidFill>
                <a:latin typeface="Times New Roman" pitchFamily="18" charset="0"/>
                <a:cs typeface="Times New Roman" pitchFamily="18" charset="0"/>
              </a:rPr>
              <a:t>ангиохирургии</a:t>
            </a:r>
            <a:r>
              <a:rPr lang="ru-RU" sz="1000" b="1" u="sng" dirty="0" smtClean="0">
                <a:solidFill>
                  <a:schemeClr val="tx1"/>
                </a:solidFill>
                <a:latin typeface="Times New Roman" pitchFamily="18" charset="0"/>
                <a:cs typeface="Times New Roman" pitchFamily="18" charset="0"/>
              </a:rPr>
              <a:t>:</a:t>
            </a:r>
            <a:endParaRPr lang="ru-RU" sz="1000" b="1" dirty="0" smtClean="0">
              <a:solidFill>
                <a:schemeClr val="tx1"/>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Рентгенэндоваскулярная</a:t>
            </a:r>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эмболизация</a:t>
            </a:r>
            <a:r>
              <a:rPr lang="ru-RU" sz="1000" b="1" dirty="0" smtClean="0">
                <a:solidFill>
                  <a:schemeClr val="tx1"/>
                </a:solidFill>
                <a:latin typeface="Times New Roman" pitchFamily="18" charset="0"/>
                <a:cs typeface="Times New Roman" pitchFamily="18" charset="0"/>
              </a:rPr>
              <a:t>, пункционная </a:t>
            </a:r>
            <a:r>
              <a:rPr lang="ru-RU" sz="1000" b="1" dirty="0" err="1" smtClean="0">
                <a:solidFill>
                  <a:schemeClr val="tx1"/>
                </a:solidFill>
                <a:latin typeface="Times New Roman" pitchFamily="18" charset="0"/>
                <a:cs typeface="Times New Roman" pitchFamily="18" charset="0"/>
              </a:rPr>
              <a:t>склероэмболизация</a:t>
            </a:r>
            <a:r>
              <a:rPr lang="ru-RU" sz="1000" b="1" dirty="0" smtClean="0">
                <a:solidFill>
                  <a:schemeClr val="tx1"/>
                </a:solidFill>
                <a:latin typeface="Times New Roman" pitchFamily="18" charset="0"/>
                <a:cs typeface="Times New Roman" pitchFamily="18" charset="0"/>
              </a:rPr>
              <a:t> под контролем ангиографии</a:t>
            </a:r>
          </a:p>
          <a:p>
            <a:r>
              <a:rPr lang="ru-RU" sz="1000" b="1" dirty="0" smtClean="0">
                <a:solidFill>
                  <a:schemeClr val="tx1"/>
                </a:solidFill>
                <a:latin typeface="Times New Roman" pitchFamily="18" charset="0"/>
                <a:cs typeface="Times New Roman" pitchFamily="18" charset="0"/>
              </a:rPr>
              <a:t>Удаление </a:t>
            </a:r>
            <a:r>
              <a:rPr lang="ru-RU" sz="1000" b="1" dirty="0" err="1" smtClean="0">
                <a:solidFill>
                  <a:schemeClr val="tx1"/>
                </a:solidFill>
                <a:latin typeface="Times New Roman" pitchFamily="18" charset="0"/>
                <a:cs typeface="Times New Roman" pitchFamily="18" charset="0"/>
              </a:rPr>
              <a:t>гемангиомы</a:t>
            </a:r>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ангиофибромы</a:t>
            </a:r>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ангиопапиломы</a:t>
            </a:r>
            <a:endParaRPr lang="ru-RU" sz="1000" b="1" dirty="0" smtClean="0">
              <a:solidFill>
                <a:schemeClr val="tx1"/>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Баллонная </a:t>
            </a:r>
            <a:r>
              <a:rPr lang="ru-RU" sz="1000" b="1" dirty="0" err="1" smtClean="0">
                <a:solidFill>
                  <a:schemeClr val="tx1"/>
                </a:solidFill>
                <a:latin typeface="Times New Roman" pitchFamily="18" charset="0"/>
                <a:cs typeface="Times New Roman" pitchFamily="18" charset="0"/>
              </a:rPr>
              <a:t>вальвулопластика</a:t>
            </a:r>
            <a:endParaRPr lang="ru-RU" sz="1000" b="1" dirty="0" smtClean="0">
              <a:solidFill>
                <a:schemeClr val="tx1"/>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Зондирование полостей сердца.</a:t>
            </a:r>
          </a:p>
          <a:p>
            <a:r>
              <a:rPr lang="kk-KZ" sz="1000" b="1" u="sng" dirty="0" smtClean="0">
                <a:solidFill>
                  <a:schemeClr val="tx1"/>
                </a:solidFill>
                <a:latin typeface="Times New Roman" pitchFamily="18" charset="0"/>
                <a:cs typeface="Times New Roman" pitchFamily="18" charset="0"/>
              </a:rPr>
              <a:t>в</a:t>
            </a:r>
            <a:r>
              <a:rPr lang="ru-RU" sz="1000" b="1" u="sng" dirty="0" smtClean="0">
                <a:solidFill>
                  <a:schemeClr val="tx1"/>
                </a:solidFill>
                <a:latin typeface="Times New Roman" pitchFamily="18" charset="0"/>
                <a:cs typeface="Times New Roman" pitchFamily="18" charset="0"/>
              </a:rPr>
              <a:t> урологии: </a:t>
            </a:r>
            <a:endParaRPr lang="ru-RU" sz="1000" b="1" dirty="0" smtClean="0">
              <a:solidFill>
                <a:schemeClr val="tx1"/>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Операция по Росс</a:t>
            </a:r>
            <a:r>
              <a:rPr lang="kk-KZ" sz="1000" b="1" dirty="0" smtClean="0">
                <a:solidFill>
                  <a:schemeClr val="tx1"/>
                </a:solidFill>
                <a:latin typeface="Times New Roman" pitchFamily="18" charset="0"/>
                <a:cs typeface="Times New Roman" pitchFamily="18" charset="0"/>
              </a:rPr>
              <a:t>е </a:t>
            </a:r>
            <a:r>
              <a:rPr lang="ru-RU" sz="1000" b="1" dirty="0" smtClean="0">
                <a:solidFill>
                  <a:schemeClr val="tx1"/>
                </a:solidFill>
                <a:latin typeface="Times New Roman" pitchFamily="18" charset="0"/>
                <a:cs typeface="Times New Roman" pitchFamily="18" charset="0"/>
              </a:rPr>
              <a:t> при </a:t>
            </a:r>
            <a:r>
              <a:rPr lang="ru-RU" sz="1000" b="1" dirty="0" err="1" smtClean="0">
                <a:solidFill>
                  <a:schemeClr val="tx1"/>
                </a:solidFill>
                <a:latin typeface="Times New Roman" pitchFamily="18" charset="0"/>
                <a:cs typeface="Times New Roman" pitchFamily="18" charset="0"/>
              </a:rPr>
              <a:t>гидроцеле</a:t>
            </a:r>
            <a:r>
              <a:rPr lang="ru-RU" sz="1000" b="1" dirty="0" smtClean="0">
                <a:solidFill>
                  <a:schemeClr val="tx1"/>
                </a:solidFill>
                <a:latin typeface="Times New Roman" pitchFamily="18" charset="0"/>
                <a:cs typeface="Times New Roman" pitchFamily="18" charset="0"/>
              </a:rPr>
              <a:t>.</a:t>
            </a:r>
          </a:p>
          <a:p>
            <a:r>
              <a:rPr lang="ru-RU" sz="1000" b="1" dirty="0" smtClean="0">
                <a:solidFill>
                  <a:schemeClr val="tx1"/>
                </a:solidFill>
                <a:latin typeface="Times New Roman" pitchFamily="18" charset="0"/>
                <a:cs typeface="Times New Roman" pitchFamily="18" charset="0"/>
              </a:rPr>
              <a:t>Устранение </a:t>
            </a:r>
            <a:r>
              <a:rPr lang="ru-RU" sz="1000" b="1" dirty="0" err="1" smtClean="0">
                <a:solidFill>
                  <a:schemeClr val="tx1"/>
                </a:solidFill>
                <a:latin typeface="Times New Roman" pitchFamily="18" charset="0"/>
                <a:cs typeface="Times New Roman" pitchFamily="18" charset="0"/>
              </a:rPr>
              <a:t>варикоцеле</a:t>
            </a:r>
            <a:r>
              <a:rPr lang="kk-KZ"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перекрута</a:t>
            </a:r>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яичк</a:t>
            </a:r>
            <a:r>
              <a:rPr lang="kk-KZ" sz="1000" b="1" dirty="0" smtClean="0">
                <a:solidFill>
                  <a:schemeClr val="tx1"/>
                </a:solidFill>
                <a:latin typeface="Times New Roman" pitchFamily="18" charset="0"/>
                <a:cs typeface="Times New Roman" pitchFamily="18" charset="0"/>
              </a:rPr>
              <a:t>а </a:t>
            </a:r>
            <a:r>
              <a:rPr lang="ru-RU" sz="1000" b="1" dirty="0" smtClean="0">
                <a:solidFill>
                  <a:schemeClr val="tx1"/>
                </a:solidFill>
                <a:latin typeface="Times New Roman" pitchFamily="18" charset="0"/>
                <a:cs typeface="Times New Roman" pitchFamily="18" charset="0"/>
              </a:rPr>
              <a:t>(традиционно, </a:t>
            </a:r>
            <a:r>
              <a:rPr lang="ru-RU" sz="1000" b="1" dirty="0" err="1" smtClean="0">
                <a:solidFill>
                  <a:schemeClr val="tx1"/>
                </a:solidFill>
                <a:latin typeface="Times New Roman" pitchFamily="18" charset="0"/>
                <a:cs typeface="Times New Roman" pitchFamily="18" charset="0"/>
              </a:rPr>
              <a:t>лапароскопическ</a:t>
            </a:r>
            <a:r>
              <a:rPr lang="kk-KZ" sz="1000" b="1" dirty="0" smtClean="0">
                <a:solidFill>
                  <a:schemeClr val="tx1"/>
                </a:solidFill>
                <a:latin typeface="Times New Roman" pitchFamily="18" charset="0"/>
                <a:cs typeface="Times New Roman" pitchFamily="18" charset="0"/>
              </a:rPr>
              <a:t>и</a:t>
            </a:r>
            <a:r>
              <a:rPr lang="ru-RU" sz="1000" b="1" dirty="0" smtClean="0">
                <a:solidFill>
                  <a:schemeClr val="tx1"/>
                </a:solidFill>
                <a:latin typeface="Times New Roman" pitchFamily="18" charset="0"/>
                <a:cs typeface="Times New Roman" pitchFamily="18" charset="0"/>
              </a:rPr>
              <a:t>).</a:t>
            </a:r>
          </a:p>
          <a:p>
            <a:r>
              <a:rPr lang="ru-RU" sz="1000" b="1" dirty="0" err="1" smtClean="0">
                <a:solidFill>
                  <a:schemeClr val="tx1"/>
                </a:solidFill>
                <a:latin typeface="Times New Roman" pitchFamily="18" charset="0"/>
                <a:cs typeface="Times New Roman" pitchFamily="18" charset="0"/>
              </a:rPr>
              <a:t>Орхидопексия</a:t>
            </a:r>
            <a:r>
              <a:rPr lang="ru-RU" sz="1000" b="1" dirty="0" smtClean="0">
                <a:solidFill>
                  <a:schemeClr val="tx1"/>
                </a:solidFill>
                <a:latin typeface="Times New Roman" pitchFamily="18" charset="0"/>
                <a:cs typeface="Times New Roman" pitchFamily="18" charset="0"/>
              </a:rPr>
              <a:t> по </a:t>
            </a:r>
            <a:r>
              <a:rPr lang="ru-RU" sz="1000" b="1" dirty="0" err="1" smtClean="0">
                <a:solidFill>
                  <a:schemeClr val="tx1"/>
                </a:solidFill>
                <a:latin typeface="Times New Roman" pitchFamily="18" charset="0"/>
                <a:cs typeface="Times New Roman" pitchFamily="18" charset="0"/>
              </a:rPr>
              <a:t>Шемахеру</a:t>
            </a:r>
            <a:r>
              <a:rPr lang="ru-RU" sz="1000" b="1" dirty="0" smtClean="0">
                <a:solidFill>
                  <a:schemeClr val="tx1"/>
                </a:solidFill>
                <a:latin typeface="Times New Roman" pitchFamily="18" charset="0"/>
                <a:cs typeface="Times New Roman" pitchFamily="18" charset="0"/>
              </a:rPr>
              <a:t>, Соколову.</a:t>
            </a:r>
          </a:p>
          <a:p>
            <a:r>
              <a:rPr lang="ru-RU" sz="1000" b="1" dirty="0" smtClean="0">
                <a:solidFill>
                  <a:schemeClr val="tx1"/>
                </a:solidFill>
                <a:latin typeface="Times New Roman" pitchFamily="18" charset="0"/>
                <a:cs typeface="Times New Roman" pitchFamily="18" charset="0"/>
              </a:rPr>
              <a:t>Устранение гипоспадии, пластика уретры.</a:t>
            </a:r>
          </a:p>
          <a:p>
            <a:r>
              <a:rPr lang="ru-RU" sz="1000" b="1" dirty="0" err="1" smtClean="0">
                <a:solidFill>
                  <a:schemeClr val="tx1"/>
                </a:solidFill>
                <a:latin typeface="Times New Roman" pitchFamily="18" charset="0"/>
                <a:cs typeface="Times New Roman" pitchFamily="18" charset="0"/>
              </a:rPr>
              <a:t>Реконструктивн</a:t>
            </a:r>
            <a:r>
              <a:rPr lang="kk-KZ" sz="1000" b="1" dirty="0" smtClean="0">
                <a:solidFill>
                  <a:schemeClr val="tx1"/>
                </a:solidFill>
                <a:latin typeface="Times New Roman" pitchFamily="18" charset="0"/>
                <a:cs typeface="Times New Roman" pitchFamily="18" charset="0"/>
              </a:rPr>
              <a:t>ы</a:t>
            </a:r>
            <a:r>
              <a:rPr lang="ru-RU" sz="1000" b="1" dirty="0" smtClean="0">
                <a:solidFill>
                  <a:schemeClr val="tx1"/>
                </a:solidFill>
                <a:latin typeface="Times New Roman" pitchFamily="18" charset="0"/>
                <a:cs typeface="Times New Roman" pitchFamily="18" charset="0"/>
              </a:rPr>
              <a:t>е </a:t>
            </a:r>
            <a:r>
              <a:rPr lang="ru-RU" sz="1000" b="1" dirty="0" err="1" smtClean="0">
                <a:solidFill>
                  <a:schemeClr val="tx1"/>
                </a:solidFill>
                <a:latin typeface="Times New Roman" pitchFamily="18" charset="0"/>
                <a:cs typeface="Times New Roman" pitchFamily="18" charset="0"/>
              </a:rPr>
              <a:t>операци</a:t>
            </a:r>
            <a:r>
              <a:rPr lang="kk-KZ" sz="1000" b="1" dirty="0" smtClean="0">
                <a:solidFill>
                  <a:schemeClr val="tx1"/>
                </a:solidFill>
                <a:latin typeface="Times New Roman" pitchFamily="18" charset="0"/>
                <a:cs typeface="Times New Roman" pitchFamily="18" charset="0"/>
              </a:rPr>
              <a:t>и</a:t>
            </a:r>
            <a:r>
              <a:rPr lang="ru-RU" sz="1000" b="1" dirty="0" smtClean="0">
                <a:solidFill>
                  <a:schemeClr val="tx1"/>
                </a:solidFill>
                <a:latin typeface="Times New Roman" pitchFamily="18" charset="0"/>
                <a:cs typeface="Times New Roman" pitchFamily="18" charset="0"/>
              </a:rPr>
              <a:t> при скрытом половом члене.</a:t>
            </a:r>
          </a:p>
          <a:p>
            <a:r>
              <a:rPr lang="kk-KZ" sz="1000" b="1" u="sng" dirty="0" smtClean="0">
                <a:solidFill>
                  <a:schemeClr val="tx1"/>
                </a:solidFill>
                <a:latin typeface="Times New Roman" pitchFamily="18" charset="0"/>
                <a:cs typeface="Times New Roman" pitchFamily="18" charset="0"/>
              </a:rPr>
              <a:t>в</a:t>
            </a:r>
            <a:r>
              <a:rPr lang="ru-RU" sz="1000" b="1" u="sng" dirty="0" smtClean="0">
                <a:solidFill>
                  <a:schemeClr val="tx1"/>
                </a:solidFill>
                <a:latin typeface="Times New Roman" pitchFamily="18" charset="0"/>
                <a:cs typeface="Times New Roman" pitchFamily="18" charset="0"/>
              </a:rPr>
              <a:t> хирургии: </a:t>
            </a:r>
            <a:endParaRPr lang="ru-RU" sz="1000" b="1" dirty="0" smtClean="0">
              <a:solidFill>
                <a:schemeClr val="tx1"/>
              </a:solidFill>
              <a:latin typeface="Times New Roman" pitchFamily="18" charset="0"/>
              <a:cs typeface="Times New Roman" pitchFamily="18" charset="0"/>
            </a:endParaRPr>
          </a:p>
          <a:p>
            <a:r>
              <a:rPr lang="ru-RU" sz="1000" b="1" dirty="0" err="1" smtClean="0">
                <a:solidFill>
                  <a:schemeClr val="tx1"/>
                </a:solidFill>
                <a:latin typeface="Times New Roman" pitchFamily="18" charset="0"/>
                <a:cs typeface="Times New Roman" pitchFamily="18" charset="0"/>
              </a:rPr>
              <a:t>Аппендэктомия</a:t>
            </a:r>
            <a:r>
              <a:rPr lang="ru-RU" sz="1000" b="1" dirty="0" smtClean="0">
                <a:solidFill>
                  <a:schemeClr val="tx1"/>
                </a:solidFill>
                <a:latin typeface="Times New Roman" pitchFamily="18" charset="0"/>
                <a:cs typeface="Times New Roman" pitchFamily="18" charset="0"/>
              </a:rPr>
              <a:t> (традиционно, </a:t>
            </a:r>
            <a:r>
              <a:rPr lang="ru-RU" sz="1000" b="1" dirty="0" err="1" smtClean="0">
                <a:solidFill>
                  <a:schemeClr val="tx1"/>
                </a:solidFill>
                <a:latin typeface="Times New Roman" pitchFamily="18" charset="0"/>
                <a:cs typeface="Times New Roman" pitchFamily="18" charset="0"/>
              </a:rPr>
              <a:t>лапароскопический</a:t>
            </a:r>
            <a:r>
              <a:rPr lang="ru-RU" sz="1000" b="1" dirty="0" smtClean="0">
                <a:solidFill>
                  <a:schemeClr val="tx1"/>
                </a:solidFill>
                <a:latin typeface="Times New Roman" pitchFamily="18" charset="0"/>
                <a:cs typeface="Times New Roman" pitchFamily="18" charset="0"/>
              </a:rPr>
              <a:t>).</a:t>
            </a:r>
          </a:p>
          <a:p>
            <a:r>
              <a:rPr lang="ru-RU" sz="1000" b="1" dirty="0" smtClean="0">
                <a:solidFill>
                  <a:schemeClr val="tx1"/>
                </a:solidFill>
                <a:latin typeface="Times New Roman" pitchFamily="18" charset="0"/>
                <a:cs typeface="Times New Roman" pitchFamily="18" charset="0"/>
              </a:rPr>
              <a:t>Лапаротомия при кишечной непроходимости, перитоните и травм</a:t>
            </a:r>
            <a:r>
              <a:rPr lang="kk-KZ" sz="1000" b="1" dirty="0" smtClean="0">
                <a:solidFill>
                  <a:schemeClr val="tx1"/>
                </a:solidFill>
                <a:latin typeface="Times New Roman" pitchFamily="18" charset="0"/>
                <a:cs typeface="Times New Roman" pitchFamily="18" charset="0"/>
              </a:rPr>
              <a:t>ах </a:t>
            </a:r>
            <a:r>
              <a:rPr lang="ru-RU" sz="1000" b="1" dirty="0" smtClean="0">
                <a:solidFill>
                  <a:schemeClr val="tx1"/>
                </a:solidFill>
                <a:latin typeface="Times New Roman" pitchFamily="18" charset="0"/>
                <a:cs typeface="Times New Roman" pitchFamily="18" charset="0"/>
              </a:rPr>
              <a:t> органов брюшной полости.</a:t>
            </a:r>
          </a:p>
          <a:p>
            <a:r>
              <a:rPr lang="ru-RU" sz="1000" b="1" dirty="0" err="1" smtClean="0">
                <a:solidFill>
                  <a:schemeClr val="tx1"/>
                </a:solidFill>
                <a:latin typeface="Times New Roman" pitchFamily="18" charset="0"/>
                <a:cs typeface="Times New Roman" pitchFamily="18" charset="0"/>
              </a:rPr>
              <a:t>Лапароскопическ</a:t>
            </a:r>
            <a:r>
              <a:rPr lang="kk-KZ" sz="1000" b="1" dirty="0" smtClean="0">
                <a:solidFill>
                  <a:schemeClr val="tx1"/>
                </a:solidFill>
                <a:latin typeface="Times New Roman" pitchFamily="18" charset="0"/>
                <a:cs typeface="Times New Roman" pitchFamily="18" charset="0"/>
              </a:rPr>
              <a:t>ая </a:t>
            </a:r>
            <a:r>
              <a:rPr lang="ru-RU" sz="1000" b="1" dirty="0" err="1" smtClean="0">
                <a:solidFill>
                  <a:schemeClr val="tx1"/>
                </a:solidFill>
                <a:latin typeface="Times New Roman" pitchFamily="18" charset="0"/>
                <a:cs typeface="Times New Roman" pitchFamily="18" charset="0"/>
              </a:rPr>
              <a:t>дивертикулэктомия</a:t>
            </a:r>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ушивание</a:t>
            </a:r>
            <a:r>
              <a:rPr lang="ru-RU" sz="1000" b="1" dirty="0" smtClean="0">
                <a:solidFill>
                  <a:schemeClr val="tx1"/>
                </a:solidFill>
                <a:latin typeface="Times New Roman" pitchFamily="18" charset="0"/>
                <a:cs typeface="Times New Roman" pitchFamily="18" charset="0"/>
              </a:rPr>
              <a:t> язвы 12 перстной кишки.</a:t>
            </a:r>
          </a:p>
          <a:p>
            <a:r>
              <a:rPr lang="ru-RU" sz="1000" b="1" dirty="0" err="1" smtClean="0">
                <a:solidFill>
                  <a:schemeClr val="tx1"/>
                </a:solidFill>
                <a:latin typeface="Times New Roman" pitchFamily="18" charset="0"/>
                <a:cs typeface="Times New Roman" pitchFamily="18" charset="0"/>
              </a:rPr>
              <a:t>Лапароскопический</a:t>
            </a:r>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адгезиолизис</a:t>
            </a:r>
            <a:r>
              <a:rPr lang="ru-RU" sz="1000" b="1" dirty="0" smtClean="0">
                <a:solidFill>
                  <a:schemeClr val="tx1"/>
                </a:solidFill>
                <a:latin typeface="Times New Roman" pitchFamily="18" charset="0"/>
                <a:cs typeface="Times New Roman" pitchFamily="18" charset="0"/>
              </a:rPr>
              <a:t> при спаечной кишечной непроходимости.</a:t>
            </a:r>
          </a:p>
          <a:p>
            <a:r>
              <a:rPr lang="ru-RU" sz="1000" b="1" dirty="0" err="1" smtClean="0">
                <a:solidFill>
                  <a:schemeClr val="tx1"/>
                </a:solidFill>
                <a:latin typeface="Times New Roman" pitchFamily="18" charset="0"/>
                <a:cs typeface="Times New Roman" pitchFamily="18" charset="0"/>
              </a:rPr>
              <a:t>Грыжесечение</a:t>
            </a:r>
            <a:r>
              <a:rPr lang="ru-RU" sz="1000" b="1" dirty="0" smtClean="0">
                <a:solidFill>
                  <a:schemeClr val="tx1"/>
                </a:solidFill>
                <a:latin typeface="Times New Roman" pitchFamily="18" charset="0"/>
                <a:cs typeface="Times New Roman" pitchFamily="18" charset="0"/>
              </a:rPr>
              <a:t> по Дюамелю, Мартынову и </a:t>
            </a:r>
            <a:r>
              <a:rPr lang="ru-RU" sz="1000" b="1" dirty="0" err="1" smtClean="0">
                <a:solidFill>
                  <a:schemeClr val="tx1"/>
                </a:solidFill>
                <a:latin typeface="Times New Roman" pitchFamily="18" charset="0"/>
                <a:cs typeface="Times New Roman" pitchFamily="18" charset="0"/>
              </a:rPr>
              <a:t>лапароскопическая</a:t>
            </a:r>
            <a:r>
              <a:rPr lang="ru-RU" sz="1000" b="1" dirty="0" smtClean="0">
                <a:solidFill>
                  <a:schemeClr val="tx1"/>
                </a:solidFill>
                <a:latin typeface="Times New Roman" pitchFamily="18" charset="0"/>
                <a:cs typeface="Times New Roman" pitchFamily="18" charset="0"/>
              </a:rPr>
              <a:t> </a:t>
            </a:r>
            <a:r>
              <a:rPr lang="ru-RU" sz="1000" b="1" dirty="0" err="1" smtClean="0">
                <a:solidFill>
                  <a:schemeClr val="tx1"/>
                </a:solidFill>
                <a:latin typeface="Times New Roman" pitchFamily="18" charset="0"/>
                <a:cs typeface="Times New Roman" pitchFamily="18" charset="0"/>
              </a:rPr>
              <a:t>герниография</a:t>
            </a:r>
            <a:r>
              <a:rPr lang="ru-RU" sz="1000" b="1" dirty="0" smtClean="0">
                <a:solidFill>
                  <a:schemeClr val="tx1"/>
                </a:solidFill>
                <a:latin typeface="Times New Roman" pitchFamily="18" charset="0"/>
                <a:cs typeface="Times New Roman" pitchFamily="18" charset="0"/>
              </a:rPr>
              <a:t>.</a:t>
            </a:r>
          </a:p>
          <a:p>
            <a:r>
              <a:rPr lang="ru-RU" sz="1000" b="1" dirty="0" smtClean="0">
                <a:solidFill>
                  <a:schemeClr val="tx1"/>
                </a:solidFill>
                <a:latin typeface="Times New Roman" pitchFamily="18" charset="0"/>
                <a:cs typeface="Times New Roman" pitchFamily="18" charset="0"/>
              </a:rPr>
              <a:t>Лапаротомия. </a:t>
            </a:r>
            <a:r>
              <a:rPr lang="ru-RU" sz="1000" b="1" dirty="0" err="1" smtClean="0">
                <a:solidFill>
                  <a:schemeClr val="tx1"/>
                </a:solidFill>
                <a:latin typeface="Times New Roman" pitchFamily="18" charset="0"/>
                <a:cs typeface="Times New Roman" pitchFamily="18" charset="0"/>
              </a:rPr>
              <a:t>Эхинококкэктомия</a:t>
            </a:r>
            <a:r>
              <a:rPr lang="ru-RU" sz="1000" b="1" dirty="0" smtClean="0">
                <a:solidFill>
                  <a:schemeClr val="tx1"/>
                </a:solidFill>
                <a:latin typeface="Times New Roman" pitchFamily="18" charset="0"/>
                <a:cs typeface="Times New Roman" pitchFamily="18" charset="0"/>
              </a:rPr>
              <a:t> печени.</a:t>
            </a:r>
          </a:p>
          <a:p>
            <a:r>
              <a:rPr lang="ru-RU" sz="1000" b="1" dirty="0" smtClean="0">
                <a:solidFill>
                  <a:schemeClr val="tx1"/>
                </a:solidFill>
                <a:latin typeface="Times New Roman" pitchFamily="18" charset="0"/>
                <a:cs typeface="Times New Roman" pitchFamily="18" charset="0"/>
              </a:rPr>
              <a:t>Удаление доброкачественных </a:t>
            </a:r>
            <a:r>
              <a:rPr lang="ru-RU" sz="1000" b="1" dirty="0" err="1" smtClean="0">
                <a:solidFill>
                  <a:schemeClr val="tx1"/>
                </a:solidFill>
                <a:latin typeface="Times New Roman" pitchFamily="18" charset="0"/>
                <a:cs typeface="Times New Roman" pitchFamily="18" charset="0"/>
              </a:rPr>
              <a:t>образовани</a:t>
            </a:r>
            <a:r>
              <a:rPr lang="kk-KZ" sz="1000" b="1" dirty="0" smtClean="0">
                <a:solidFill>
                  <a:schemeClr val="tx1"/>
                </a:solidFill>
                <a:latin typeface="Times New Roman" pitchFamily="18" charset="0"/>
                <a:cs typeface="Times New Roman" pitchFamily="18" charset="0"/>
              </a:rPr>
              <a:t>й </a:t>
            </a:r>
            <a:r>
              <a:rPr lang="ru-RU" sz="1000" b="1" dirty="0" smtClean="0">
                <a:solidFill>
                  <a:schemeClr val="tx1"/>
                </a:solidFill>
                <a:latin typeface="Times New Roman" pitchFamily="18" charset="0"/>
                <a:cs typeface="Times New Roman" pitchFamily="18" charset="0"/>
              </a:rPr>
              <a:t> кожи и </a:t>
            </a:r>
            <a:r>
              <a:rPr lang="ru-RU" sz="1000" b="1" dirty="0" err="1" smtClean="0">
                <a:solidFill>
                  <a:schemeClr val="tx1"/>
                </a:solidFill>
                <a:latin typeface="Times New Roman" pitchFamily="18" charset="0"/>
                <a:cs typeface="Times New Roman" pitchFamily="18" charset="0"/>
              </a:rPr>
              <a:t>подкожн</a:t>
            </a:r>
            <a:r>
              <a:rPr lang="kk-KZ" sz="1000" b="1" dirty="0" smtClean="0">
                <a:solidFill>
                  <a:schemeClr val="tx1"/>
                </a:solidFill>
                <a:latin typeface="Times New Roman" pitchFamily="18" charset="0"/>
                <a:cs typeface="Times New Roman" pitchFamily="18" charset="0"/>
              </a:rPr>
              <a:t>о</a:t>
            </a:r>
            <a:r>
              <a:rPr lang="ru-RU" sz="1000" b="1" dirty="0" smtClean="0">
                <a:solidFill>
                  <a:schemeClr val="tx1"/>
                </a:solidFill>
                <a:latin typeface="Times New Roman" pitchFamily="18" charset="0"/>
                <a:cs typeface="Times New Roman" pitchFamily="18" charset="0"/>
              </a:rPr>
              <a:t>жировой клетчатки.</a:t>
            </a:r>
          </a:p>
          <a:p>
            <a:r>
              <a:rPr lang="ru-RU" sz="1000" b="1" dirty="0" smtClean="0">
                <a:solidFill>
                  <a:schemeClr val="tx1"/>
                </a:solidFill>
                <a:latin typeface="Times New Roman" pitchFamily="18" charset="0"/>
                <a:cs typeface="Times New Roman" pitchFamily="18" charset="0"/>
              </a:rPr>
              <a:t>Вскрытие гнойничков различных </a:t>
            </a:r>
            <a:r>
              <a:rPr lang="ru-RU" sz="1000" b="1" dirty="0" err="1" smtClean="0">
                <a:solidFill>
                  <a:schemeClr val="tx1"/>
                </a:solidFill>
                <a:latin typeface="Times New Roman" pitchFamily="18" charset="0"/>
                <a:cs typeface="Times New Roman" pitchFamily="18" charset="0"/>
              </a:rPr>
              <a:t>локализаци</a:t>
            </a:r>
            <a:r>
              <a:rPr lang="kk-KZ" sz="1000" b="1" dirty="0" smtClean="0">
                <a:solidFill>
                  <a:schemeClr val="tx1"/>
                </a:solidFill>
                <a:latin typeface="Times New Roman" pitchFamily="18" charset="0"/>
                <a:cs typeface="Times New Roman" pitchFamily="18" charset="0"/>
              </a:rPr>
              <a:t>й.</a:t>
            </a:r>
            <a:endParaRPr lang="ru-RU" sz="1000" b="1" dirty="0" smtClean="0">
              <a:solidFill>
                <a:schemeClr val="tx1"/>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Выведение и закрытие </a:t>
            </a:r>
            <a:r>
              <a:rPr lang="ru-RU" sz="1000" b="1" dirty="0" err="1" smtClean="0">
                <a:solidFill>
                  <a:schemeClr val="tx1"/>
                </a:solidFill>
                <a:latin typeface="Times New Roman" pitchFamily="18" charset="0"/>
                <a:cs typeface="Times New Roman" pitchFamily="18" charset="0"/>
              </a:rPr>
              <a:t>илео</a:t>
            </a:r>
            <a:r>
              <a:rPr lang="kk-KZ" sz="1000" b="1" dirty="0" smtClean="0">
                <a:solidFill>
                  <a:schemeClr val="tx1"/>
                </a:solidFill>
                <a:latin typeface="Times New Roman" pitchFamily="18" charset="0"/>
                <a:cs typeface="Times New Roman" pitchFamily="18" charset="0"/>
              </a:rPr>
              <a:t>-</a:t>
            </a:r>
            <a:r>
              <a:rPr lang="ru-RU" sz="1000" b="1" dirty="0" smtClean="0">
                <a:solidFill>
                  <a:schemeClr val="tx1"/>
                </a:solidFill>
                <a:latin typeface="Times New Roman" pitchFamily="18" charset="0"/>
                <a:cs typeface="Times New Roman" pitchFamily="18" charset="0"/>
              </a:rPr>
              <a:t> и </a:t>
            </a:r>
            <a:r>
              <a:rPr lang="ru-RU" sz="1000" b="1" dirty="0" err="1" smtClean="0">
                <a:solidFill>
                  <a:schemeClr val="tx1"/>
                </a:solidFill>
                <a:latin typeface="Times New Roman" pitchFamily="18" charset="0"/>
                <a:cs typeface="Times New Roman" pitchFamily="18" charset="0"/>
              </a:rPr>
              <a:t>колостом</a:t>
            </a:r>
            <a:r>
              <a:rPr lang="ru-RU" sz="1000" b="1" dirty="0" smtClean="0">
                <a:solidFill>
                  <a:schemeClr val="tx1"/>
                </a:solidFill>
                <a:latin typeface="Times New Roman" pitchFamily="18" charset="0"/>
                <a:cs typeface="Times New Roman" pitchFamily="18" charset="0"/>
              </a:rPr>
              <a:t>.</a:t>
            </a:r>
          </a:p>
          <a:p>
            <a:r>
              <a:rPr lang="ru-RU" sz="1000" b="1" dirty="0" smtClean="0">
                <a:solidFill>
                  <a:schemeClr val="tx1"/>
                </a:solidFill>
                <a:latin typeface="Times New Roman" pitchFamily="18" charset="0"/>
                <a:cs typeface="Times New Roman" pitchFamily="18" charset="0"/>
              </a:rPr>
              <a:t>Наложение </a:t>
            </a:r>
            <a:r>
              <a:rPr lang="ru-RU" sz="1000" b="1" dirty="0" err="1" smtClean="0">
                <a:solidFill>
                  <a:schemeClr val="tx1"/>
                </a:solidFill>
                <a:latin typeface="Times New Roman" pitchFamily="18" charset="0"/>
                <a:cs typeface="Times New Roman" pitchFamily="18" charset="0"/>
              </a:rPr>
              <a:t>гастростомы</a:t>
            </a:r>
            <a:r>
              <a:rPr lang="ru-RU" sz="1000" b="1" dirty="0" smtClean="0">
                <a:solidFill>
                  <a:schemeClr val="tx1"/>
                </a:solidFill>
                <a:latin typeface="Times New Roman" pitchFamily="18" charset="0"/>
                <a:cs typeface="Times New Roman" pitchFamily="18" charset="0"/>
              </a:rPr>
              <a:t> по </a:t>
            </a:r>
            <a:r>
              <a:rPr lang="ru-RU" sz="1000" b="1" dirty="0" err="1" smtClean="0">
                <a:solidFill>
                  <a:schemeClr val="tx1"/>
                </a:solidFill>
                <a:latin typeface="Times New Roman" pitchFamily="18" charset="0"/>
                <a:cs typeface="Times New Roman" pitchFamily="18" charset="0"/>
              </a:rPr>
              <a:t>Кадеру</a:t>
            </a:r>
            <a:r>
              <a:rPr lang="ru-RU" sz="1000" b="1" dirty="0" smtClean="0">
                <a:solidFill>
                  <a:schemeClr val="tx1"/>
                </a:solidFill>
                <a:latin typeface="Times New Roman" pitchFamily="18" charset="0"/>
                <a:cs typeface="Times New Roman" pitchFamily="18" charset="0"/>
              </a:rPr>
              <a:t>.</a:t>
            </a:r>
          </a:p>
          <a:p>
            <a:r>
              <a:rPr lang="kk-KZ" sz="1000" b="1" u="sng" dirty="0" smtClean="0">
                <a:solidFill>
                  <a:schemeClr val="tx1"/>
                </a:solidFill>
                <a:latin typeface="Times New Roman" pitchFamily="18" charset="0"/>
                <a:cs typeface="Times New Roman" pitchFamily="18" charset="0"/>
              </a:rPr>
              <a:t>в</a:t>
            </a:r>
            <a:r>
              <a:rPr lang="ru-RU" sz="1000" b="1" u="sng" dirty="0" smtClean="0">
                <a:solidFill>
                  <a:schemeClr val="tx1"/>
                </a:solidFill>
                <a:latin typeface="Times New Roman" pitchFamily="18" charset="0"/>
                <a:cs typeface="Times New Roman" pitchFamily="18" charset="0"/>
              </a:rPr>
              <a:t> торакальной хирургии:</a:t>
            </a:r>
            <a:endParaRPr lang="ru-RU" sz="1000" b="1" dirty="0" smtClean="0">
              <a:solidFill>
                <a:schemeClr val="tx1"/>
              </a:solidFill>
              <a:latin typeface="Times New Roman" pitchFamily="18" charset="0"/>
              <a:cs typeface="Times New Roman" pitchFamily="18" charset="0"/>
            </a:endParaRPr>
          </a:p>
          <a:p>
            <a:r>
              <a:rPr lang="ru-RU" sz="1000" b="1" dirty="0" smtClean="0">
                <a:solidFill>
                  <a:schemeClr val="tx1"/>
                </a:solidFill>
                <a:latin typeface="Times New Roman" pitchFamily="18" charset="0"/>
                <a:cs typeface="Times New Roman" pitchFamily="18" charset="0"/>
              </a:rPr>
              <a:t>Торакотомия при абсцессе легкого, эхинококка легкого.</a:t>
            </a:r>
          </a:p>
          <a:p>
            <a:r>
              <a:rPr lang="ru-RU" sz="1000" b="1" dirty="0" err="1" smtClean="0">
                <a:solidFill>
                  <a:schemeClr val="tx1"/>
                </a:solidFill>
                <a:latin typeface="Times New Roman" pitchFamily="18" charset="0"/>
                <a:cs typeface="Times New Roman" pitchFamily="18" charset="0"/>
              </a:rPr>
              <a:t>Торакоцентез</a:t>
            </a:r>
            <a:r>
              <a:rPr lang="ru-RU" sz="1000" b="1" dirty="0" smtClean="0">
                <a:solidFill>
                  <a:schemeClr val="tx1"/>
                </a:solidFill>
                <a:latin typeface="Times New Roman" pitchFamily="18" charset="0"/>
                <a:cs typeface="Times New Roman" pitchFamily="18" charset="0"/>
              </a:rPr>
              <a:t> и дренирование плевральной полости.</a:t>
            </a:r>
          </a:p>
          <a:p>
            <a:r>
              <a:rPr lang="ru-RU" sz="1000" b="1" dirty="0" err="1" smtClean="0">
                <a:solidFill>
                  <a:schemeClr val="tx1"/>
                </a:solidFill>
                <a:latin typeface="Times New Roman" pitchFamily="18" charset="0"/>
                <a:cs typeface="Times New Roman" pitchFamily="18" charset="0"/>
              </a:rPr>
              <a:t>Торакоскопическая</a:t>
            </a:r>
            <a:r>
              <a:rPr lang="ru-RU" sz="1000" b="1" dirty="0" smtClean="0">
                <a:solidFill>
                  <a:schemeClr val="tx1"/>
                </a:solidFill>
                <a:latin typeface="Times New Roman" pitchFamily="18" charset="0"/>
                <a:cs typeface="Times New Roman" pitchFamily="18" charset="0"/>
              </a:rPr>
              <a:t> санация плевральной полости.</a:t>
            </a:r>
          </a:p>
          <a:p>
            <a:r>
              <a:rPr lang="ru-RU" sz="1000" b="1" dirty="0" err="1" smtClean="0">
                <a:solidFill>
                  <a:schemeClr val="tx1"/>
                </a:solidFill>
                <a:latin typeface="Times New Roman" pitchFamily="18" charset="0"/>
                <a:cs typeface="Times New Roman" pitchFamily="18" charset="0"/>
              </a:rPr>
              <a:t>Бужирование</a:t>
            </a:r>
            <a:r>
              <a:rPr lang="ru-RU" sz="1000" b="1" dirty="0" smtClean="0">
                <a:solidFill>
                  <a:schemeClr val="tx1"/>
                </a:solidFill>
                <a:latin typeface="Times New Roman" pitchFamily="18" charset="0"/>
                <a:cs typeface="Times New Roman" pitchFamily="18" charset="0"/>
              </a:rPr>
              <a:t> пищевода по </a:t>
            </a:r>
            <a:r>
              <a:rPr lang="kk-KZ" sz="1000" b="1" dirty="0" smtClean="0">
                <a:solidFill>
                  <a:schemeClr val="tx1"/>
                </a:solidFill>
                <a:latin typeface="Times New Roman" pitchFamily="18" charset="0"/>
                <a:cs typeface="Times New Roman" pitchFamily="18" charset="0"/>
              </a:rPr>
              <a:t>С</a:t>
            </a:r>
            <a:r>
              <a:rPr lang="ru-RU" sz="1000" b="1" dirty="0" err="1" smtClean="0">
                <a:solidFill>
                  <a:schemeClr val="tx1"/>
                </a:solidFill>
                <a:latin typeface="Times New Roman" pitchFamily="18" charset="0"/>
                <a:cs typeface="Times New Roman" pitchFamily="18" charset="0"/>
              </a:rPr>
              <a:t>труне</a:t>
            </a:r>
            <a:r>
              <a:rPr lang="ru-RU" sz="1000" b="1" dirty="0" smtClean="0">
                <a:solidFill>
                  <a:schemeClr val="tx1"/>
                </a:solidFill>
                <a:latin typeface="Times New Roman" pitchFamily="18" charset="0"/>
                <a:cs typeface="Times New Roman" pitchFamily="18" charset="0"/>
              </a:rPr>
              <a:t>.</a:t>
            </a:r>
          </a:p>
          <a:p>
            <a:r>
              <a:rPr lang="ru-RU" sz="1000" b="1" dirty="0" err="1" smtClean="0">
                <a:solidFill>
                  <a:schemeClr val="tx1"/>
                </a:solidFill>
                <a:latin typeface="Times New Roman" pitchFamily="18" charset="0"/>
                <a:cs typeface="Times New Roman" pitchFamily="18" charset="0"/>
              </a:rPr>
              <a:t>Фибробронхоскопия</a:t>
            </a:r>
            <a:r>
              <a:rPr lang="ru-RU" sz="1000" b="1" dirty="0" smtClean="0">
                <a:solidFill>
                  <a:schemeClr val="tx1"/>
                </a:solidFill>
                <a:latin typeface="Times New Roman" pitchFamily="18" charset="0"/>
                <a:cs typeface="Times New Roman" pitchFamily="18" charset="0"/>
              </a:rPr>
              <a:t> и удаление инородных тел из дыхательных путей</a:t>
            </a:r>
            <a:r>
              <a:rPr lang="ru-RU" sz="1400" b="1" dirty="0" smtClean="0">
                <a:solidFill>
                  <a:schemeClr val="tx1"/>
                </a:solidFill>
                <a:latin typeface="Times New Roman" pitchFamily="18" charset="0"/>
                <a:cs typeface="Times New Roman" pitchFamily="18" charset="0"/>
              </a:rPr>
              <a:t>.</a:t>
            </a:r>
            <a:endParaRPr lang="ru-RU" sz="1100" b="1" dirty="0">
              <a:solidFill>
                <a:schemeClr val="tx1"/>
              </a:solidFill>
              <a:latin typeface="Times New Roman" pitchFamily="18" charset="0"/>
              <a:cs typeface="Times New Roman" pitchFamily="18" charset="0"/>
            </a:endParaRPr>
          </a:p>
        </p:txBody>
      </p:sp>
      <p:sp>
        <p:nvSpPr>
          <p:cNvPr id="20" name="Прямоугольник 19"/>
          <p:cNvSpPr/>
          <p:nvPr/>
        </p:nvSpPr>
        <p:spPr>
          <a:xfrm>
            <a:off x="6384234" y="1971674"/>
            <a:ext cx="5141015" cy="4714875"/>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sz="900" b="1" u="sng" dirty="0" smtClean="0">
                <a:solidFill>
                  <a:schemeClr val="tx1"/>
                </a:solidFill>
                <a:latin typeface="Times New Roman" pitchFamily="18" charset="0"/>
                <a:cs typeface="Times New Roman" pitchFamily="18" charset="0"/>
              </a:rPr>
              <a:t>В</a:t>
            </a:r>
            <a:r>
              <a:rPr lang="ru-RU" sz="900" b="1" u="sng" dirty="0" smtClean="0">
                <a:solidFill>
                  <a:schemeClr val="tx1"/>
                </a:solidFill>
                <a:latin typeface="Times New Roman" pitchFamily="18" charset="0"/>
                <a:cs typeface="Times New Roman" pitchFamily="18" charset="0"/>
              </a:rPr>
              <a:t> </a:t>
            </a:r>
            <a:r>
              <a:rPr lang="ru-RU" sz="900" b="1" u="sng" dirty="0" err="1" smtClean="0">
                <a:solidFill>
                  <a:schemeClr val="tx1"/>
                </a:solidFill>
                <a:latin typeface="Times New Roman" pitchFamily="18" charset="0"/>
                <a:cs typeface="Times New Roman" pitchFamily="18" charset="0"/>
              </a:rPr>
              <a:t>неонатальной</a:t>
            </a:r>
            <a:r>
              <a:rPr lang="ru-RU" sz="900" b="1" u="sng" dirty="0" smtClean="0">
                <a:solidFill>
                  <a:schemeClr val="tx1"/>
                </a:solidFill>
                <a:latin typeface="Times New Roman" pitchFamily="18" charset="0"/>
                <a:cs typeface="Times New Roman" pitchFamily="18" charset="0"/>
              </a:rPr>
              <a:t> хирургии: </a:t>
            </a:r>
            <a:endParaRPr lang="ru-RU" sz="900" b="1" dirty="0" smtClean="0">
              <a:solidFill>
                <a:schemeClr val="tx1"/>
              </a:solidFill>
              <a:latin typeface="Times New Roman" pitchFamily="18" charset="0"/>
              <a:cs typeface="Times New Roman" pitchFamily="18" charset="0"/>
            </a:endParaRPr>
          </a:p>
          <a:p>
            <a:r>
              <a:rPr lang="ru-RU" sz="900" b="1" dirty="0" smtClean="0">
                <a:solidFill>
                  <a:schemeClr val="tx1"/>
                </a:solidFill>
                <a:latin typeface="Times New Roman" pitchFamily="18" charset="0"/>
                <a:cs typeface="Times New Roman" pitchFamily="18" charset="0"/>
              </a:rPr>
              <a:t>Атрезия желудочно-кишечного тракта ( атрезия пищевода, атрезия 12 п.кишки, атрезия тонкого и толстого кишечника, атрезия </a:t>
            </a:r>
            <a:r>
              <a:rPr lang="ru-RU" sz="900" b="1" dirty="0" err="1" smtClean="0">
                <a:solidFill>
                  <a:schemeClr val="tx1"/>
                </a:solidFill>
                <a:latin typeface="Times New Roman" pitchFamily="18" charset="0"/>
                <a:cs typeface="Times New Roman" pitchFamily="18" charset="0"/>
              </a:rPr>
              <a:t>ануса</a:t>
            </a:r>
            <a:r>
              <a:rPr lang="ru-RU" sz="900" b="1" dirty="0" smtClean="0">
                <a:solidFill>
                  <a:schemeClr val="tx1"/>
                </a:solidFill>
                <a:latin typeface="Times New Roman" pitchFamily="18" charset="0"/>
                <a:cs typeface="Times New Roman" pitchFamily="18" charset="0"/>
              </a:rPr>
              <a:t>).</a:t>
            </a:r>
          </a:p>
          <a:p>
            <a:r>
              <a:rPr lang="ru-RU" sz="900" b="1" dirty="0" smtClean="0">
                <a:solidFill>
                  <a:schemeClr val="tx1"/>
                </a:solidFill>
                <a:latin typeface="Times New Roman" pitchFamily="18" charset="0"/>
                <a:cs typeface="Times New Roman" pitchFamily="18" charset="0"/>
              </a:rPr>
              <a:t>Устранение диафрагмальной грыжи.</a:t>
            </a:r>
          </a:p>
          <a:p>
            <a:r>
              <a:rPr lang="ru-RU" sz="900" b="1" dirty="0" smtClean="0">
                <a:solidFill>
                  <a:schemeClr val="tx1"/>
                </a:solidFill>
                <a:latin typeface="Times New Roman" pitchFamily="18" charset="0"/>
                <a:cs typeface="Times New Roman" pitchFamily="18" charset="0"/>
              </a:rPr>
              <a:t>Устранение и пластика дефекта передней брюшной стенки (</a:t>
            </a:r>
            <a:r>
              <a:rPr lang="ru-RU" sz="900" b="1" dirty="0" err="1" smtClean="0">
                <a:solidFill>
                  <a:schemeClr val="tx1"/>
                </a:solidFill>
                <a:latin typeface="Times New Roman" pitchFamily="18" charset="0"/>
                <a:cs typeface="Times New Roman" pitchFamily="18" charset="0"/>
              </a:rPr>
              <a:t>омфалоцеле</a:t>
            </a:r>
            <a:r>
              <a:rPr lang="ru-RU" sz="900" b="1" dirty="0" smtClean="0">
                <a:solidFill>
                  <a:schemeClr val="tx1"/>
                </a:solidFill>
                <a:latin typeface="Times New Roman" pitchFamily="18" charset="0"/>
                <a:cs typeface="Times New Roman" pitchFamily="18" charset="0"/>
              </a:rPr>
              <a:t>, </a:t>
            </a:r>
            <a:r>
              <a:rPr lang="ru-RU" sz="900" b="1" dirty="0" err="1" smtClean="0">
                <a:solidFill>
                  <a:schemeClr val="tx1"/>
                </a:solidFill>
                <a:latin typeface="Times New Roman" pitchFamily="18" charset="0"/>
                <a:cs typeface="Times New Roman" pitchFamily="18" charset="0"/>
              </a:rPr>
              <a:t>гастрошизис</a:t>
            </a:r>
            <a:r>
              <a:rPr lang="ru-RU" sz="900" b="1" dirty="0" smtClean="0">
                <a:solidFill>
                  <a:schemeClr val="tx1"/>
                </a:solidFill>
                <a:latin typeface="Times New Roman" pitchFamily="18" charset="0"/>
                <a:cs typeface="Times New Roman" pitchFamily="18" charset="0"/>
              </a:rPr>
              <a:t>)</a:t>
            </a:r>
          </a:p>
          <a:p>
            <a:r>
              <a:rPr lang="ru-RU" sz="900" b="1" dirty="0" err="1" smtClean="0">
                <a:solidFill>
                  <a:schemeClr val="tx1"/>
                </a:solidFill>
                <a:latin typeface="Times New Roman" pitchFamily="18" charset="0"/>
                <a:cs typeface="Times New Roman" pitchFamily="18" charset="0"/>
              </a:rPr>
              <a:t>Пилоромиотомия</a:t>
            </a:r>
            <a:r>
              <a:rPr lang="ru-RU" sz="900" b="1" dirty="0" smtClean="0">
                <a:solidFill>
                  <a:schemeClr val="tx1"/>
                </a:solidFill>
                <a:latin typeface="Times New Roman" pitchFamily="18" charset="0"/>
                <a:cs typeface="Times New Roman" pitchFamily="18" charset="0"/>
              </a:rPr>
              <a:t> по </a:t>
            </a:r>
            <a:r>
              <a:rPr lang="ru-RU" sz="900" b="1" dirty="0" err="1" smtClean="0">
                <a:solidFill>
                  <a:schemeClr val="tx1"/>
                </a:solidFill>
                <a:latin typeface="Times New Roman" pitchFamily="18" charset="0"/>
                <a:cs typeface="Times New Roman" pitchFamily="18" charset="0"/>
              </a:rPr>
              <a:t>Фредде-Рамштедту</a:t>
            </a:r>
            <a:r>
              <a:rPr lang="ru-RU" sz="900" b="1" dirty="0" smtClean="0">
                <a:solidFill>
                  <a:schemeClr val="tx1"/>
                </a:solidFill>
                <a:latin typeface="Times New Roman" pitchFamily="18" charset="0"/>
                <a:cs typeface="Times New Roman" pitchFamily="18" charset="0"/>
              </a:rPr>
              <a:t>. </a:t>
            </a:r>
          </a:p>
          <a:p>
            <a:r>
              <a:rPr lang="kk-KZ" sz="900" b="1" dirty="0" smtClean="0">
                <a:solidFill>
                  <a:schemeClr val="tx1"/>
                </a:solidFill>
                <a:latin typeface="Times New Roman" pitchFamily="18" charset="0"/>
                <a:cs typeface="Times New Roman" pitchFamily="18" charset="0"/>
              </a:rPr>
              <a:t>В 2022году  внедрены следующие виды операций  в неонатальной хирургии</a:t>
            </a:r>
            <a:endParaRPr lang="ru-RU" sz="900" b="1" dirty="0" smtClean="0">
              <a:solidFill>
                <a:schemeClr val="tx1"/>
              </a:solidFill>
              <a:latin typeface="Times New Roman" pitchFamily="18" charset="0"/>
              <a:cs typeface="Times New Roman" pitchFamily="18" charset="0"/>
            </a:endParaRPr>
          </a:p>
          <a:p>
            <a:r>
              <a:rPr lang="kk-KZ" sz="900" b="1" dirty="0" smtClean="0">
                <a:solidFill>
                  <a:schemeClr val="tx1"/>
                </a:solidFill>
                <a:latin typeface="Times New Roman" pitchFamily="18" charset="0"/>
                <a:cs typeface="Times New Roman" pitchFamily="18" charset="0"/>
              </a:rPr>
              <a:t>Торакоскопическое устранение нижнего трахеопищеводного свища при атрезии пищевода </a:t>
            </a:r>
            <a:endParaRPr lang="ru-RU" sz="900" b="1" dirty="0" smtClean="0">
              <a:solidFill>
                <a:schemeClr val="tx1"/>
              </a:solidFill>
              <a:latin typeface="Times New Roman" pitchFamily="18" charset="0"/>
              <a:cs typeface="Times New Roman" pitchFamily="18" charset="0"/>
            </a:endParaRPr>
          </a:p>
          <a:p>
            <a:r>
              <a:rPr lang="kk-KZ" sz="900" b="1" u="sng" dirty="0" smtClean="0">
                <a:solidFill>
                  <a:schemeClr val="tx1"/>
                </a:solidFill>
                <a:latin typeface="Times New Roman" pitchFamily="18" charset="0"/>
                <a:cs typeface="Times New Roman" pitchFamily="18" charset="0"/>
              </a:rPr>
              <a:t>в</a:t>
            </a:r>
            <a:r>
              <a:rPr lang="ru-RU" sz="900" b="1" u="sng" dirty="0" smtClean="0">
                <a:solidFill>
                  <a:schemeClr val="tx1"/>
                </a:solidFill>
                <a:latin typeface="Times New Roman" pitchFamily="18" charset="0"/>
                <a:cs typeface="Times New Roman" pitchFamily="18" charset="0"/>
              </a:rPr>
              <a:t> онкологии: </a:t>
            </a:r>
            <a:endParaRPr lang="ru-RU" sz="900" b="1" dirty="0" smtClean="0">
              <a:solidFill>
                <a:schemeClr val="tx1"/>
              </a:solidFill>
              <a:latin typeface="Times New Roman" pitchFamily="18" charset="0"/>
              <a:cs typeface="Times New Roman" pitchFamily="18" charset="0"/>
            </a:endParaRPr>
          </a:p>
          <a:p>
            <a:r>
              <a:rPr lang="ru-RU" sz="900" b="1" dirty="0" smtClean="0">
                <a:solidFill>
                  <a:schemeClr val="tx1"/>
                </a:solidFill>
                <a:latin typeface="Times New Roman" pitchFamily="18" charset="0"/>
                <a:cs typeface="Times New Roman" pitchFamily="18" charset="0"/>
              </a:rPr>
              <a:t>Удаление доброкачественных новообразований различных локализации. </a:t>
            </a:r>
          </a:p>
          <a:p>
            <a:r>
              <a:rPr lang="ru-RU" sz="900" b="1" dirty="0" err="1" smtClean="0">
                <a:solidFill>
                  <a:schemeClr val="tx1"/>
                </a:solidFill>
                <a:latin typeface="Times New Roman" pitchFamily="18" charset="0"/>
                <a:cs typeface="Times New Roman" pitchFamily="18" charset="0"/>
              </a:rPr>
              <a:t>Туморовариоэктомия</a:t>
            </a:r>
            <a:r>
              <a:rPr lang="ru-RU" sz="900" b="1" dirty="0" smtClean="0">
                <a:solidFill>
                  <a:schemeClr val="tx1"/>
                </a:solidFill>
                <a:latin typeface="Times New Roman" pitchFamily="18" charset="0"/>
                <a:cs typeface="Times New Roman" pitchFamily="18" charset="0"/>
              </a:rPr>
              <a:t>. </a:t>
            </a:r>
          </a:p>
          <a:p>
            <a:r>
              <a:rPr lang="ru-RU" sz="900" b="1" dirty="0" smtClean="0">
                <a:solidFill>
                  <a:schemeClr val="tx1"/>
                </a:solidFill>
                <a:latin typeface="Times New Roman" pitchFamily="18" charset="0"/>
                <a:cs typeface="Times New Roman" pitchFamily="18" charset="0"/>
              </a:rPr>
              <a:t>Биопсия </a:t>
            </a:r>
            <a:r>
              <a:rPr lang="ru-RU" sz="900" b="1" dirty="0" err="1" smtClean="0">
                <a:solidFill>
                  <a:schemeClr val="tx1"/>
                </a:solidFill>
                <a:latin typeface="Times New Roman" pitchFamily="18" charset="0"/>
                <a:cs typeface="Times New Roman" pitchFamily="18" charset="0"/>
              </a:rPr>
              <a:t>образовани</a:t>
            </a:r>
            <a:r>
              <a:rPr lang="kk-KZ" sz="900" b="1" dirty="0" smtClean="0">
                <a:solidFill>
                  <a:schemeClr val="tx1"/>
                </a:solidFill>
                <a:latin typeface="Times New Roman" pitchFamily="18" charset="0"/>
                <a:cs typeface="Times New Roman" pitchFamily="18" charset="0"/>
              </a:rPr>
              <a:t>й</a:t>
            </a:r>
            <a:r>
              <a:rPr lang="ru-RU" sz="900" b="1" dirty="0" smtClean="0">
                <a:solidFill>
                  <a:schemeClr val="tx1"/>
                </a:solidFill>
                <a:latin typeface="Times New Roman" pitchFamily="18" charset="0"/>
                <a:cs typeface="Times New Roman" pitchFamily="18" charset="0"/>
              </a:rPr>
              <a:t>. </a:t>
            </a:r>
          </a:p>
          <a:p>
            <a:r>
              <a:rPr lang="ru-RU" sz="900" b="1" dirty="0" err="1" smtClean="0">
                <a:solidFill>
                  <a:schemeClr val="tx1"/>
                </a:solidFill>
                <a:latin typeface="Times New Roman" pitchFamily="18" charset="0"/>
                <a:cs typeface="Times New Roman" pitchFamily="18" charset="0"/>
              </a:rPr>
              <a:t>Лимфаденэктомия</a:t>
            </a:r>
            <a:r>
              <a:rPr lang="ru-RU" sz="900" b="1" dirty="0" smtClean="0">
                <a:solidFill>
                  <a:schemeClr val="tx1"/>
                </a:solidFill>
                <a:latin typeface="Times New Roman" pitchFamily="18" charset="0"/>
                <a:cs typeface="Times New Roman" pitchFamily="18" charset="0"/>
              </a:rPr>
              <a:t>. </a:t>
            </a:r>
          </a:p>
          <a:p>
            <a:r>
              <a:rPr lang="kk-KZ" sz="900" b="1" u="sng" dirty="0" smtClean="0">
                <a:solidFill>
                  <a:schemeClr val="tx1"/>
                </a:solidFill>
                <a:latin typeface="Times New Roman" pitchFamily="18" charset="0"/>
                <a:cs typeface="Times New Roman" pitchFamily="18" charset="0"/>
              </a:rPr>
              <a:t>в</a:t>
            </a:r>
            <a:r>
              <a:rPr lang="ru-RU" sz="900" b="1" u="sng" dirty="0" smtClean="0">
                <a:solidFill>
                  <a:schemeClr val="tx1"/>
                </a:solidFill>
                <a:latin typeface="Times New Roman" pitchFamily="18" charset="0"/>
                <a:cs typeface="Times New Roman" pitchFamily="18" charset="0"/>
              </a:rPr>
              <a:t> гематологии: </a:t>
            </a:r>
            <a:endParaRPr lang="ru-RU" sz="900" b="1" dirty="0" smtClean="0">
              <a:solidFill>
                <a:schemeClr val="tx1"/>
              </a:solidFill>
              <a:latin typeface="Times New Roman" pitchFamily="18" charset="0"/>
              <a:cs typeface="Times New Roman" pitchFamily="18" charset="0"/>
            </a:endParaRPr>
          </a:p>
          <a:p>
            <a:r>
              <a:rPr lang="ru-RU" sz="900" b="1" dirty="0" smtClean="0">
                <a:solidFill>
                  <a:schemeClr val="tx1"/>
                </a:solidFill>
                <a:latin typeface="Times New Roman" pitchFamily="18" charset="0"/>
                <a:cs typeface="Times New Roman" pitchFamily="18" charset="0"/>
              </a:rPr>
              <a:t>пункционная аспирация костного мозга.</a:t>
            </a:r>
          </a:p>
          <a:p>
            <a:r>
              <a:rPr lang="kk-KZ" sz="900" b="1" u="sng" dirty="0" smtClean="0">
                <a:solidFill>
                  <a:schemeClr val="tx1"/>
                </a:solidFill>
                <a:latin typeface="Times New Roman" pitchFamily="18" charset="0"/>
                <a:cs typeface="Times New Roman" pitchFamily="18" charset="0"/>
              </a:rPr>
              <a:t> в н</a:t>
            </a:r>
            <a:r>
              <a:rPr lang="ru-RU" sz="900" b="1" u="sng" dirty="0" err="1" smtClean="0">
                <a:solidFill>
                  <a:schemeClr val="tx1"/>
                </a:solidFill>
                <a:latin typeface="Times New Roman" pitchFamily="18" charset="0"/>
                <a:cs typeface="Times New Roman" pitchFamily="18" charset="0"/>
              </a:rPr>
              <a:t>ейрохирурги</a:t>
            </a:r>
            <a:r>
              <a:rPr lang="kk-KZ" sz="900" b="1" u="sng" dirty="0" smtClean="0">
                <a:solidFill>
                  <a:schemeClr val="tx1"/>
                </a:solidFill>
                <a:latin typeface="Times New Roman" pitchFamily="18" charset="0"/>
                <a:cs typeface="Times New Roman" pitchFamily="18" charset="0"/>
              </a:rPr>
              <a:t>и:</a:t>
            </a:r>
            <a:endParaRPr lang="ru-RU" sz="900" b="1" dirty="0" smtClean="0">
              <a:solidFill>
                <a:schemeClr val="tx1"/>
              </a:solidFill>
              <a:latin typeface="Times New Roman" pitchFamily="18" charset="0"/>
              <a:cs typeface="Times New Roman" pitchFamily="18" charset="0"/>
            </a:endParaRPr>
          </a:p>
          <a:p>
            <a:r>
              <a:rPr lang="ru-RU" sz="900" b="1" dirty="0" smtClean="0">
                <a:solidFill>
                  <a:schemeClr val="tx1"/>
                </a:solidFill>
                <a:latin typeface="Times New Roman" pitchFamily="18" charset="0"/>
                <a:cs typeface="Times New Roman" pitchFamily="18" charset="0"/>
              </a:rPr>
              <a:t>Все виды </a:t>
            </a:r>
            <a:r>
              <a:rPr lang="ru-RU" sz="900" b="1" dirty="0" err="1" smtClean="0">
                <a:solidFill>
                  <a:schemeClr val="tx1"/>
                </a:solidFill>
                <a:latin typeface="Times New Roman" pitchFamily="18" charset="0"/>
                <a:cs typeface="Times New Roman" pitchFamily="18" charset="0"/>
              </a:rPr>
              <a:t>экстренн</a:t>
            </a:r>
            <a:r>
              <a:rPr lang="kk-KZ" sz="900" b="1" dirty="0" smtClean="0">
                <a:solidFill>
                  <a:schemeClr val="tx1"/>
                </a:solidFill>
                <a:latin typeface="Times New Roman" pitchFamily="18" charset="0"/>
                <a:cs typeface="Times New Roman" pitchFamily="18" charset="0"/>
              </a:rPr>
              <a:t>ых </a:t>
            </a:r>
            <a:r>
              <a:rPr lang="ru-RU" sz="900" b="1" dirty="0" err="1" smtClean="0">
                <a:solidFill>
                  <a:schemeClr val="tx1"/>
                </a:solidFill>
                <a:latin typeface="Times New Roman" pitchFamily="18" charset="0"/>
                <a:cs typeface="Times New Roman" pitchFamily="18" charset="0"/>
              </a:rPr>
              <a:t>операци</a:t>
            </a:r>
            <a:r>
              <a:rPr lang="kk-KZ" sz="900" b="1" dirty="0" smtClean="0">
                <a:solidFill>
                  <a:schemeClr val="tx1"/>
                </a:solidFill>
                <a:latin typeface="Times New Roman" pitchFamily="18" charset="0"/>
                <a:cs typeface="Times New Roman" pitchFamily="18" charset="0"/>
              </a:rPr>
              <a:t>й ,</a:t>
            </a:r>
            <a:r>
              <a:rPr lang="ru-RU" sz="900" b="1" dirty="0" smtClean="0">
                <a:solidFill>
                  <a:schemeClr val="tx1"/>
                </a:solidFill>
                <a:latin typeface="Times New Roman" pitchFamily="18" charset="0"/>
                <a:cs typeface="Times New Roman" pitchFamily="18" charset="0"/>
              </a:rPr>
              <a:t> трепанации черепа, </a:t>
            </a:r>
          </a:p>
          <a:p>
            <a:pPr lvl="0"/>
            <a:r>
              <a:rPr lang="kk-KZ" sz="900" b="1" dirty="0" smtClean="0">
                <a:solidFill>
                  <a:schemeClr val="tx1"/>
                </a:solidFill>
                <a:latin typeface="Times New Roman" pitchFamily="18" charset="0"/>
                <a:cs typeface="Times New Roman" pitchFamily="18" charset="0"/>
              </a:rPr>
              <a:t>При врожденных пороках  развития ЦНС:  Краниостеноз. Синостоз. </a:t>
            </a:r>
            <a:endParaRPr lang="ru-RU" sz="900" b="1" dirty="0" smtClean="0">
              <a:solidFill>
                <a:schemeClr val="tx1"/>
              </a:solidFill>
              <a:latin typeface="Times New Roman" pitchFamily="18" charset="0"/>
              <a:cs typeface="Times New Roman" pitchFamily="18" charset="0"/>
            </a:endParaRPr>
          </a:p>
          <a:p>
            <a:pPr lvl="0"/>
            <a:r>
              <a:rPr lang="kk-KZ" sz="900" b="1" dirty="0" smtClean="0">
                <a:solidFill>
                  <a:schemeClr val="tx1"/>
                </a:solidFill>
                <a:latin typeface="Times New Roman" pitchFamily="18" charset="0"/>
                <a:cs typeface="Times New Roman" pitchFamily="18" charset="0"/>
              </a:rPr>
              <a:t>Дорзальная ризотомия при ДЦП. </a:t>
            </a:r>
            <a:endParaRPr lang="ru-RU" sz="900" b="1" dirty="0" smtClean="0">
              <a:solidFill>
                <a:schemeClr val="tx1"/>
              </a:solidFill>
              <a:latin typeface="Times New Roman" pitchFamily="18" charset="0"/>
              <a:cs typeface="Times New Roman" pitchFamily="18" charset="0"/>
            </a:endParaRPr>
          </a:p>
          <a:p>
            <a:pPr lvl="0"/>
            <a:r>
              <a:rPr lang="kk-KZ" sz="900" b="1" dirty="0" smtClean="0">
                <a:solidFill>
                  <a:schemeClr val="tx1"/>
                </a:solidFill>
                <a:latin typeface="Times New Roman" pitchFamily="18" charset="0"/>
                <a:cs typeface="Times New Roman" pitchFamily="18" charset="0"/>
              </a:rPr>
              <a:t>Болезнь Мойя-Мойя. </a:t>
            </a:r>
            <a:endParaRPr lang="ru-RU" sz="900" b="1" dirty="0" smtClean="0">
              <a:solidFill>
                <a:schemeClr val="tx1"/>
              </a:solidFill>
              <a:latin typeface="Times New Roman" pitchFamily="18" charset="0"/>
              <a:cs typeface="Times New Roman" pitchFamily="18" charset="0"/>
            </a:endParaRPr>
          </a:p>
          <a:p>
            <a:pPr lvl="0"/>
            <a:r>
              <a:rPr lang="kk-KZ" sz="900" b="1" dirty="0" smtClean="0">
                <a:solidFill>
                  <a:schemeClr val="tx1"/>
                </a:solidFill>
                <a:latin typeface="Times New Roman" pitchFamily="18" charset="0"/>
                <a:cs typeface="Times New Roman" pitchFamily="18" charset="0"/>
              </a:rPr>
              <a:t>При о</a:t>
            </a:r>
            <a:r>
              <a:rPr lang="ru-RU" sz="900" b="1" dirty="0" err="1" smtClean="0">
                <a:solidFill>
                  <a:schemeClr val="tx1"/>
                </a:solidFill>
                <a:latin typeface="Times New Roman" pitchFamily="18" charset="0"/>
                <a:cs typeface="Times New Roman" pitchFamily="18" charset="0"/>
              </a:rPr>
              <a:t>пухол</a:t>
            </a:r>
            <a:r>
              <a:rPr lang="kk-KZ" sz="900" b="1" dirty="0" smtClean="0">
                <a:solidFill>
                  <a:schemeClr val="tx1"/>
                </a:solidFill>
                <a:latin typeface="Times New Roman" pitchFamily="18" charset="0"/>
                <a:cs typeface="Times New Roman" pitchFamily="18" charset="0"/>
              </a:rPr>
              <a:t>ях  </a:t>
            </a:r>
            <a:r>
              <a:rPr lang="ru-RU" sz="900" b="1" dirty="0" smtClean="0">
                <a:solidFill>
                  <a:schemeClr val="tx1"/>
                </a:solidFill>
                <a:latin typeface="Times New Roman" pitchFamily="18" charset="0"/>
                <a:cs typeface="Times New Roman" pitchFamily="18" charset="0"/>
              </a:rPr>
              <a:t> головного </a:t>
            </a:r>
            <a:r>
              <a:rPr lang="kk-KZ" sz="900" b="1" dirty="0" smtClean="0">
                <a:solidFill>
                  <a:schemeClr val="tx1"/>
                </a:solidFill>
                <a:latin typeface="Times New Roman" pitchFamily="18" charset="0"/>
                <a:cs typeface="Times New Roman" pitchFamily="18" charset="0"/>
              </a:rPr>
              <a:t>и </a:t>
            </a:r>
            <a:r>
              <a:rPr lang="ru-RU" sz="900" b="1" dirty="0" smtClean="0">
                <a:solidFill>
                  <a:schemeClr val="tx1"/>
                </a:solidFill>
                <a:latin typeface="Times New Roman" pitchFamily="18" charset="0"/>
                <a:cs typeface="Times New Roman" pitchFamily="18" charset="0"/>
              </a:rPr>
              <a:t>спинного мозга</a:t>
            </a:r>
          </a:p>
          <a:p>
            <a:pPr lvl="0"/>
            <a:r>
              <a:rPr lang="kk-KZ" sz="900" b="1" dirty="0" smtClean="0">
                <a:solidFill>
                  <a:schemeClr val="tx1"/>
                </a:solidFill>
                <a:latin typeface="Times New Roman" pitchFamily="18" charset="0"/>
                <a:cs typeface="Times New Roman" pitchFamily="18" charset="0"/>
              </a:rPr>
              <a:t>При заболеваниях п</a:t>
            </a:r>
            <a:r>
              <a:rPr lang="ru-RU" sz="900" b="1" dirty="0" err="1" smtClean="0">
                <a:solidFill>
                  <a:schemeClr val="tx1"/>
                </a:solidFill>
                <a:latin typeface="Times New Roman" pitchFamily="18" charset="0"/>
                <a:cs typeface="Times New Roman" pitchFamily="18" charset="0"/>
              </a:rPr>
              <a:t>ериферическ</a:t>
            </a:r>
            <a:r>
              <a:rPr lang="kk-KZ" sz="900" b="1" dirty="0" smtClean="0">
                <a:solidFill>
                  <a:schemeClr val="tx1"/>
                </a:solidFill>
                <a:latin typeface="Times New Roman" pitchFamily="18" charset="0"/>
                <a:cs typeface="Times New Roman" pitchFamily="18" charset="0"/>
              </a:rPr>
              <a:t>ой </a:t>
            </a:r>
            <a:r>
              <a:rPr lang="ru-RU" sz="900" b="1" dirty="0" smtClean="0">
                <a:solidFill>
                  <a:schemeClr val="tx1"/>
                </a:solidFill>
                <a:latin typeface="Times New Roman" pitchFamily="18" charset="0"/>
                <a:cs typeface="Times New Roman" pitchFamily="18" charset="0"/>
              </a:rPr>
              <a:t> нерв</a:t>
            </a:r>
            <a:r>
              <a:rPr lang="kk-KZ" sz="900" b="1" dirty="0" smtClean="0">
                <a:solidFill>
                  <a:schemeClr val="tx1"/>
                </a:solidFill>
                <a:latin typeface="Times New Roman" pitchFamily="18" charset="0"/>
                <a:cs typeface="Times New Roman" pitchFamily="18" charset="0"/>
              </a:rPr>
              <a:t>ной </a:t>
            </a:r>
            <a:r>
              <a:rPr lang="ru-RU" sz="900" b="1" dirty="0" smtClean="0">
                <a:solidFill>
                  <a:schemeClr val="tx1"/>
                </a:solidFill>
                <a:latin typeface="Times New Roman" pitchFamily="18" charset="0"/>
                <a:cs typeface="Times New Roman" pitchFamily="18" charset="0"/>
              </a:rPr>
              <a:t> систем</a:t>
            </a:r>
            <a:r>
              <a:rPr lang="kk-KZ" sz="900" b="1" dirty="0" smtClean="0">
                <a:solidFill>
                  <a:schemeClr val="tx1"/>
                </a:solidFill>
                <a:latin typeface="Times New Roman" pitchFamily="18" charset="0"/>
                <a:cs typeface="Times New Roman" pitchFamily="18" charset="0"/>
              </a:rPr>
              <a:t>ы,  г</a:t>
            </a:r>
            <a:r>
              <a:rPr lang="ru-RU" sz="900" b="1" dirty="0" err="1" smtClean="0">
                <a:solidFill>
                  <a:schemeClr val="tx1"/>
                </a:solidFill>
                <a:latin typeface="Times New Roman" pitchFamily="18" charset="0"/>
                <a:cs typeface="Times New Roman" pitchFamily="18" charset="0"/>
              </a:rPr>
              <a:t>идроцефалии</a:t>
            </a:r>
            <a:r>
              <a:rPr lang="ru-RU" sz="900" b="1" dirty="0" smtClean="0">
                <a:solidFill>
                  <a:schemeClr val="tx1"/>
                </a:solidFill>
                <a:latin typeface="Times New Roman" pitchFamily="18" charset="0"/>
                <a:cs typeface="Times New Roman" pitchFamily="18" charset="0"/>
              </a:rPr>
              <a:t> </a:t>
            </a:r>
          </a:p>
          <a:p>
            <a:r>
              <a:rPr lang="kk-KZ" sz="900" b="1" u="sng" dirty="0" smtClean="0">
                <a:solidFill>
                  <a:schemeClr val="tx1"/>
                </a:solidFill>
                <a:latin typeface="Times New Roman" pitchFamily="18" charset="0"/>
                <a:cs typeface="Times New Roman" pitchFamily="18" charset="0"/>
              </a:rPr>
              <a:t>В  </a:t>
            </a:r>
            <a:r>
              <a:rPr lang="ru-RU" sz="900" b="1" u="sng" dirty="0" smtClean="0">
                <a:solidFill>
                  <a:schemeClr val="tx1"/>
                </a:solidFill>
                <a:latin typeface="Times New Roman" pitchFamily="18" charset="0"/>
                <a:cs typeface="Times New Roman" pitchFamily="18" charset="0"/>
              </a:rPr>
              <a:t>травматологии-ортопедии:</a:t>
            </a:r>
            <a:endParaRPr lang="ru-RU" sz="900" b="1" dirty="0" smtClean="0">
              <a:solidFill>
                <a:schemeClr val="tx1"/>
              </a:solidFill>
              <a:latin typeface="Times New Roman" pitchFamily="18" charset="0"/>
              <a:cs typeface="Times New Roman" pitchFamily="18" charset="0"/>
            </a:endParaRPr>
          </a:p>
          <a:p>
            <a:r>
              <a:rPr lang="ru-RU" sz="900" b="1" dirty="0" smtClean="0">
                <a:solidFill>
                  <a:schemeClr val="tx1"/>
                </a:solidFill>
                <a:latin typeface="Times New Roman" pitchFamily="18" charset="0"/>
                <a:cs typeface="Times New Roman" pitchFamily="18" charset="0"/>
              </a:rPr>
              <a:t>Все виды </a:t>
            </a:r>
            <a:r>
              <a:rPr lang="ru-RU" sz="900" b="1" dirty="0" err="1" smtClean="0">
                <a:solidFill>
                  <a:schemeClr val="tx1"/>
                </a:solidFill>
                <a:latin typeface="Times New Roman" pitchFamily="18" charset="0"/>
                <a:cs typeface="Times New Roman" pitchFamily="18" charset="0"/>
              </a:rPr>
              <a:t>экстренн</a:t>
            </a:r>
            <a:r>
              <a:rPr lang="kk-KZ" sz="900" b="1" dirty="0" smtClean="0">
                <a:solidFill>
                  <a:schemeClr val="tx1"/>
                </a:solidFill>
                <a:latin typeface="Times New Roman" pitchFamily="18" charset="0"/>
                <a:cs typeface="Times New Roman" pitchFamily="18" charset="0"/>
              </a:rPr>
              <a:t>ых </a:t>
            </a:r>
            <a:r>
              <a:rPr lang="ru-RU" sz="900" b="1" dirty="0" smtClean="0">
                <a:solidFill>
                  <a:schemeClr val="tx1"/>
                </a:solidFill>
                <a:latin typeface="Times New Roman" pitchFamily="18" charset="0"/>
                <a:cs typeface="Times New Roman" pitchFamily="18" charset="0"/>
              </a:rPr>
              <a:t> </a:t>
            </a:r>
            <a:r>
              <a:rPr lang="ru-RU" sz="900" b="1" dirty="0" err="1" smtClean="0">
                <a:solidFill>
                  <a:schemeClr val="tx1"/>
                </a:solidFill>
                <a:latin typeface="Times New Roman" pitchFamily="18" charset="0"/>
                <a:cs typeface="Times New Roman" pitchFamily="18" charset="0"/>
              </a:rPr>
              <a:t>операци</a:t>
            </a:r>
            <a:r>
              <a:rPr lang="kk-KZ" sz="900" b="1" dirty="0" smtClean="0">
                <a:solidFill>
                  <a:schemeClr val="tx1"/>
                </a:solidFill>
                <a:latin typeface="Times New Roman" pitchFamily="18" charset="0"/>
                <a:cs typeface="Times New Roman" pitchFamily="18" charset="0"/>
              </a:rPr>
              <a:t>й </a:t>
            </a:r>
            <a:r>
              <a:rPr lang="ru-RU" sz="900" b="1" dirty="0" smtClean="0">
                <a:solidFill>
                  <a:schemeClr val="tx1"/>
                </a:solidFill>
                <a:latin typeface="Times New Roman" pitchFamily="18" charset="0"/>
                <a:cs typeface="Times New Roman" pitchFamily="18" charset="0"/>
              </a:rPr>
              <a:t> при  травм</a:t>
            </a:r>
            <a:r>
              <a:rPr lang="kk-KZ" sz="900" b="1" dirty="0" smtClean="0">
                <a:solidFill>
                  <a:schemeClr val="tx1"/>
                </a:solidFill>
                <a:latin typeface="Times New Roman" pitchFamily="18" charset="0"/>
                <a:cs typeface="Times New Roman" pitchFamily="18" charset="0"/>
              </a:rPr>
              <a:t>ах у </a:t>
            </a:r>
            <a:r>
              <a:rPr lang="ru-RU" sz="900" b="1" dirty="0" smtClean="0">
                <a:solidFill>
                  <a:schemeClr val="tx1"/>
                </a:solidFill>
                <a:latin typeface="Times New Roman" pitchFamily="18" charset="0"/>
                <a:cs typeface="Times New Roman" pitchFamily="18" charset="0"/>
              </a:rPr>
              <a:t> детей.</a:t>
            </a:r>
          </a:p>
          <a:p>
            <a:r>
              <a:rPr lang="ru-RU" sz="900" b="1" dirty="0" smtClean="0">
                <a:solidFill>
                  <a:schemeClr val="tx1"/>
                </a:solidFill>
                <a:latin typeface="Times New Roman" pitchFamily="18" charset="0"/>
                <a:cs typeface="Times New Roman" pitchFamily="18" charset="0"/>
              </a:rPr>
              <a:t>Все виды </a:t>
            </a:r>
            <a:r>
              <a:rPr lang="ru-RU" sz="900" b="1" dirty="0" err="1" smtClean="0">
                <a:solidFill>
                  <a:schemeClr val="tx1"/>
                </a:solidFill>
                <a:latin typeface="Times New Roman" pitchFamily="18" charset="0"/>
                <a:cs typeface="Times New Roman" pitchFamily="18" charset="0"/>
              </a:rPr>
              <a:t>операци</a:t>
            </a:r>
            <a:r>
              <a:rPr lang="kk-KZ" sz="900" b="1" dirty="0" smtClean="0">
                <a:solidFill>
                  <a:schemeClr val="tx1"/>
                </a:solidFill>
                <a:latin typeface="Times New Roman" pitchFamily="18" charset="0"/>
                <a:cs typeface="Times New Roman" pitchFamily="18" charset="0"/>
              </a:rPr>
              <a:t>й  </a:t>
            </a:r>
            <a:r>
              <a:rPr lang="ru-RU" sz="900" b="1" dirty="0" smtClean="0">
                <a:solidFill>
                  <a:schemeClr val="tx1"/>
                </a:solidFill>
                <a:latin typeface="Times New Roman" pitchFamily="18" charset="0"/>
                <a:cs typeface="Times New Roman" pitchFamily="18" charset="0"/>
              </a:rPr>
              <a:t>при врожденной патологии </a:t>
            </a:r>
            <a:r>
              <a:rPr lang="ru-RU" sz="900" b="1" dirty="0" err="1" smtClean="0">
                <a:solidFill>
                  <a:schemeClr val="tx1"/>
                </a:solidFill>
                <a:latin typeface="Times New Roman" pitchFamily="18" charset="0"/>
                <a:cs typeface="Times New Roman" pitchFamily="18" charset="0"/>
              </a:rPr>
              <a:t>опорно</a:t>
            </a:r>
            <a:r>
              <a:rPr lang="ru-RU" sz="900" b="1" dirty="0" smtClean="0">
                <a:solidFill>
                  <a:schemeClr val="tx1"/>
                </a:solidFill>
                <a:latin typeface="Times New Roman" pitchFamily="18" charset="0"/>
                <a:cs typeface="Times New Roman" pitchFamily="18" charset="0"/>
              </a:rPr>
              <a:t> </a:t>
            </a:r>
            <a:r>
              <a:rPr lang="kk-KZ" sz="900" b="1" dirty="0" smtClean="0">
                <a:solidFill>
                  <a:schemeClr val="tx1"/>
                </a:solidFill>
                <a:latin typeface="Times New Roman" pitchFamily="18" charset="0"/>
                <a:cs typeface="Times New Roman" pitchFamily="18" charset="0"/>
              </a:rPr>
              <a:t>- </a:t>
            </a:r>
            <a:r>
              <a:rPr lang="ru-RU" sz="900" b="1" dirty="0" smtClean="0">
                <a:solidFill>
                  <a:schemeClr val="tx1"/>
                </a:solidFill>
                <a:latin typeface="Times New Roman" pitchFamily="18" charset="0"/>
                <a:cs typeface="Times New Roman" pitchFamily="18" charset="0"/>
              </a:rPr>
              <a:t>двигательного аппарата</a:t>
            </a:r>
          </a:p>
          <a:p>
            <a:r>
              <a:rPr lang="kk-KZ" sz="900" b="1" dirty="0" smtClean="0">
                <a:solidFill>
                  <a:schemeClr val="tx1"/>
                </a:solidFill>
                <a:latin typeface="Times New Roman" pitchFamily="18" charset="0"/>
                <a:cs typeface="Times New Roman" pitchFamily="18" charset="0"/>
              </a:rPr>
              <a:t>В 2021-2022г  внедрены следующие виды операций  в ортопедии:</a:t>
            </a:r>
            <a:endParaRPr lang="ru-RU" sz="900" b="1" dirty="0" smtClean="0">
              <a:solidFill>
                <a:schemeClr val="tx1"/>
              </a:solidFill>
              <a:latin typeface="Times New Roman" pitchFamily="18" charset="0"/>
              <a:cs typeface="Times New Roman" pitchFamily="18" charset="0"/>
            </a:endParaRPr>
          </a:p>
          <a:p>
            <a:pPr lvl="0"/>
            <a:r>
              <a:rPr lang="kk-KZ" sz="900" b="1" dirty="0" smtClean="0">
                <a:solidFill>
                  <a:schemeClr val="tx1"/>
                </a:solidFill>
                <a:latin typeface="Times New Roman" pitchFamily="18" charset="0"/>
                <a:cs typeface="Times New Roman" pitchFamily="18" charset="0"/>
              </a:rPr>
              <a:t>Оперативное лечение  при идиопатических сколиозах</a:t>
            </a:r>
            <a:endParaRPr lang="ru-RU" sz="900" b="1" dirty="0" smtClean="0">
              <a:solidFill>
                <a:schemeClr val="tx1"/>
              </a:solidFill>
              <a:latin typeface="Times New Roman" pitchFamily="18" charset="0"/>
              <a:cs typeface="Times New Roman" pitchFamily="18" charset="0"/>
            </a:endParaRPr>
          </a:p>
          <a:p>
            <a:pPr lvl="0"/>
            <a:r>
              <a:rPr lang="kk-KZ" sz="900" b="1" dirty="0" smtClean="0">
                <a:solidFill>
                  <a:schemeClr val="tx1"/>
                </a:solidFill>
                <a:latin typeface="Times New Roman" pitchFamily="18" charset="0"/>
                <a:cs typeface="Times New Roman" pitchFamily="18" charset="0"/>
              </a:rPr>
              <a:t>Операция Ямомота – при травматическом  вывихе  надколенника</a:t>
            </a:r>
          </a:p>
          <a:p>
            <a:pPr lvl="0"/>
            <a:r>
              <a:rPr lang="kk-KZ" sz="900" b="1" dirty="0" smtClean="0">
                <a:solidFill>
                  <a:schemeClr val="tx1"/>
                </a:solidFill>
                <a:latin typeface="Times New Roman" pitchFamily="18" charset="0"/>
                <a:cs typeface="Times New Roman" pitchFamily="18" charset="0"/>
              </a:rPr>
              <a:t>Установка нейростимулятора для больных эпилепсиией</a:t>
            </a:r>
            <a:endParaRPr lang="ru-RU" sz="900" b="1" dirty="0" smtClean="0">
              <a:solidFill>
                <a:schemeClr val="tx1"/>
              </a:solidFill>
              <a:latin typeface="Times New Roman" pitchFamily="18" charset="0"/>
              <a:cs typeface="Times New Roman" pitchFamily="18" charset="0"/>
            </a:endParaRPr>
          </a:p>
          <a:p>
            <a:r>
              <a:rPr lang="kk-KZ" sz="900" b="1" u="sng" dirty="0" smtClean="0">
                <a:solidFill>
                  <a:schemeClr val="tx1"/>
                </a:solidFill>
                <a:latin typeface="Times New Roman" pitchFamily="18" charset="0"/>
                <a:cs typeface="Times New Roman" pitchFamily="18" charset="0"/>
              </a:rPr>
              <a:t>В комбустиологии: </a:t>
            </a:r>
            <a:endParaRPr lang="ru-RU" sz="900" b="1" dirty="0" smtClean="0">
              <a:solidFill>
                <a:schemeClr val="tx1"/>
              </a:solidFill>
              <a:latin typeface="Times New Roman" pitchFamily="18" charset="0"/>
              <a:cs typeface="Times New Roman" pitchFamily="18" charset="0"/>
            </a:endParaRPr>
          </a:p>
          <a:p>
            <a:pPr lvl="0"/>
            <a:r>
              <a:rPr lang="ru-RU" sz="900" b="1" dirty="0" smtClean="0">
                <a:solidFill>
                  <a:schemeClr val="tx1"/>
                </a:solidFill>
                <a:latin typeface="Times New Roman" pitchFamily="18" charset="0"/>
                <a:cs typeface="Times New Roman" pitchFamily="18" charset="0"/>
              </a:rPr>
              <a:t>Все виды </a:t>
            </a:r>
            <a:r>
              <a:rPr lang="ru-RU" sz="900" b="1" dirty="0" err="1" smtClean="0">
                <a:solidFill>
                  <a:schemeClr val="tx1"/>
                </a:solidFill>
                <a:latin typeface="Times New Roman" pitchFamily="18" charset="0"/>
                <a:cs typeface="Times New Roman" pitchFamily="18" charset="0"/>
              </a:rPr>
              <a:t>операци</a:t>
            </a:r>
            <a:r>
              <a:rPr lang="kk-KZ" sz="900" b="1" dirty="0" smtClean="0">
                <a:solidFill>
                  <a:schemeClr val="tx1"/>
                </a:solidFill>
                <a:latin typeface="Times New Roman" pitchFamily="18" charset="0"/>
                <a:cs typeface="Times New Roman" pitchFamily="18" charset="0"/>
              </a:rPr>
              <a:t>й при ожогах  </a:t>
            </a:r>
            <a:r>
              <a:rPr lang="ru-RU" sz="900" b="1" dirty="0" smtClean="0">
                <a:solidFill>
                  <a:schemeClr val="tx1"/>
                </a:solidFill>
                <a:latin typeface="Times New Roman" pitchFamily="18" charset="0"/>
                <a:cs typeface="Times New Roman" pitchFamily="18" charset="0"/>
              </a:rPr>
              <a:t>(</a:t>
            </a:r>
            <a:r>
              <a:rPr lang="ru-RU" sz="900" b="1" dirty="0" err="1" smtClean="0">
                <a:solidFill>
                  <a:schemeClr val="tx1"/>
                </a:solidFill>
                <a:latin typeface="Times New Roman" pitchFamily="18" charset="0"/>
                <a:cs typeface="Times New Roman" pitchFamily="18" charset="0"/>
              </a:rPr>
              <a:t>аутодермопластика</a:t>
            </a:r>
            <a:r>
              <a:rPr lang="kk-KZ" sz="900" b="1" dirty="0" smtClean="0">
                <a:solidFill>
                  <a:schemeClr val="tx1"/>
                </a:solidFill>
                <a:latin typeface="Times New Roman" pitchFamily="18" charset="0"/>
                <a:cs typeface="Times New Roman" pitchFamily="18" charset="0"/>
              </a:rPr>
              <a:t>, некрэктомия</a:t>
            </a:r>
            <a:r>
              <a:rPr lang="ru-RU" sz="900" b="1" dirty="0" smtClean="0">
                <a:solidFill>
                  <a:schemeClr val="tx1"/>
                </a:solidFill>
                <a:latin typeface="Times New Roman" pitchFamily="18" charset="0"/>
                <a:cs typeface="Times New Roman" pitchFamily="18" charset="0"/>
              </a:rPr>
              <a:t>).</a:t>
            </a:r>
          </a:p>
          <a:p>
            <a:pPr lvl="0"/>
            <a:r>
              <a:rPr lang="ru-RU" sz="900" b="1" dirty="0" smtClean="0">
                <a:solidFill>
                  <a:schemeClr val="tx1"/>
                </a:solidFill>
                <a:latin typeface="Times New Roman" pitchFamily="18" charset="0"/>
                <a:cs typeface="Times New Roman" pitchFamily="18" charset="0"/>
              </a:rPr>
              <a:t>Пластика кожи при рубцовых контрактурах.</a:t>
            </a:r>
          </a:p>
        </p:txBody>
      </p:sp>
      <p:pic>
        <p:nvPicPr>
          <p:cNvPr id="17" name="Picture 5" descr="C:\Users\20\Desktop\5807f84d-1b6d-4125-90fe-587afda30311.jpg"/>
          <p:cNvPicPr>
            <a:picLocks noChangeAspect="1" noChangeArrowheads="1"/>
          </p:cNvPicPr>
          <p:nvPr/>
        </p:nvPicPr>
        <p:blipFill>
          <a:blip r:embed="rId3" cstate="print"/>
          <a:srcRect/>
          <a:stretch>
            <a:fillRect/>
          </a:stretch>
        </p:blipFill>
        <p:spPr bwMode="auto">
          <a:xfrm>
            <a:off x="285750" y="592882"/>
            <a:ext cx="2261270" cy="1224136"/>
          </a:xfrm>
          <a:prstGeom prst="rect">
            <a:avLst/>
          </a:prstGeom>
          <a:noFill/>
        </p:spPr>
      </p:pic>
      <p:pic>
        <p:nvPicPr>
          <p:cNvPr id="18" name="Picture 2" descr="C:\Users\20\Desktop\1a8d39b9-5259-446e-b5d4-6d2473fad4ed.jpg"/>
          <p:cNvPicPr>
            <a:picLocks noChangeAspect="1" noChangeArrowheads="1"/>
          </p:cNvPicPr>
          <p:nvPr/>
        </p:nvPicPr>
        <p:blipFill>
          <a:blip r:embed="rId4" cstate="print"/>
          <a:srcRect/>
          <a:stretch>
            <a:fillRect/>
          </a:stretch>
        </p:blipFill>
        <p:spPr bwMode="auto">
          <a:xfrm>
            <a:off x="5143501" y="781049"/>
            <a:ext cx="2228849" cy="1231801"/>
          </a:xfrm>
          <a:prstGeom prst="rect">
            <a:avLst/>
          </a:prstGeom>
          <a:noFill/>
        </p:spPr>
      </p:pic>
      <p:pic>
        <p:nvPicPr>
          <p:cNvPr id="19" name="Picture 3" descr="C:\Users\20\Desktop\ea4ae123-a78e-4513-b002-477570415d64.jpg"/>
          <p:cNvPicPr>
            <a:picLocks noChangeAspect="1" noChangeArrowheads="1"/>
          </p:cNvPicPr>
          <p:nvPr/>
        </p:nvPicPr>
        <p:blipFill>
          <a:blip r:embed="rId5" cstate="print"/>
          <a:srcRect/>
          <a:stretch>
            <a:fillRect/>
          </a:stretch>
        </p:blipFill>
        <p:spPr bwMode="auto">
          <a:xfrm>
            <a:off x="7623819" y="885106"/>
            <a:ext cx="2101205" cy="1219919"/>
          </a:xfrm>
          <a:prstGeom prst="rect">
            <a:avLst/>
          </a:prstGeom>
          <a:noFill/>
        </p:spPr>
      </p:pic>
      <p:pic>
        <p:nvPicPr>
          <p:cNvPr id="21" name="Picture 4" descr="C:\Users\20\Desktop\f5586516-a78a-4e7e-a0e9-6bdc141604fd.jpg"/>
          <p:cNvPicPr>
            <a:picLocks noChangeAspect="1" noChangeArrowheads="1"/>
          </p:cNvPicPr>
          <p:nvPr/>
        </p:nvPicPr>
        <p:blipFill>
          <a:blip r:embed="rId6" cstate="print"/>
          <a:srcRect/>
          <a:stretch>
            <a:fillRect/>
          </a:stretch>
        </p:blipFill>
        <p:spPr bwMode="auto">
          <a:xfrm>
            <a:off x="2855962" y="675556"/>
            <a:ext cx="2039888" cy="1210394"/>
          </a:xfrm>
          <a:prstGeom prst="rect">
            <a:avLst/>
          </a:prstGeom>
          <a:noFill/>
        </p:spPr>
      </p:pic>
      <p:pic>
        <p:nvPicPr>
          <p:cNvPr id="24" name="Рисунок 23" descr="WhatsApp Image 2022-12-06 at 10.57.44.jpeg"/>
          <p:cNvPicPr>
            <a:picLocks noChangeAspect="1"/>
          </p:cNvPicPr>
          <p:nvPr/>
        </p:nvPicPr>
        <p:blipFill>
          <a:blip r:embed="rId7" cstate="print"/>
          <a:stretch>
            <a:fillRect/>
          </a:stretch>
        </p:blipFill>
        <p:spPr>
          <a:xfrm>
            <a:off x="9885386" y="1083991"/>
            <a:ext cx="2001813" cy="1202009"/>
          </a:xfrm>
          <a:prstGeom prst="rect">
            <a:avLst/>
          </a:prstGeom>
        </p:spPr>
      </p:pic>
      <p:pic>
        <p:nvPicPr>
          <p:cNvPr id="22" name="Рисунок 21" descr="красный черный.jpg"/>
          <p:cNvPicPr>
            <a:picLocks noChangeAspect="1"/>
          </p:cNvPicPr>
          <p:nvPr/>
        </p:nvPicPr>
        <p:blipFill>
          <a:blip r:embed="rId8" cstate="print"/>
          <a:stretch>
            <a:fillRect/>
          </a:stretch>
        </p:blipFill>
        <p:spPr>
          <a:xfrm>
            <a:off x="11497016" y="0"/>
            <a:ext cx="694984" cy="695325"/>
          </a:xfrm>
          <a:prstGeom prst="rect">
            <a:avLst/>
          </a:prstGeom>
        </p:spPr>
      </p:pic>
      <p:pic>
        <p:nvPicPr>
          <p:cNvPr id="23" name="Рисунок 22" descr="Без названия.png"/>
          <p:cNvPicPr>
            <a:picLocks noChangeAspect="1"/>
          </p:cNvPicPr>
          <p:nvPr/>
        </p:nvPicPr>
        <p:blipFill>
          <a:blip r:embed="rId9" cstate="print"/>
          <a:stretch>
            <a:fillRect/>
          </a:stretch>
        </p:blipFill>
        <p:spPr>
          <a:xfrm>
            <a:off x="1" y="1"/>
            <a:ext cx="609600" cy="609600"/>
          </a:xfrm>
          <a:prstGeom prst="rect">
            <a:avLst/>
          </a:prstGeom>
        </p:spPr>
      </p:pic>
      <p:sp>
        <p:nvSpPr>
          <p:cNvPr id="3" name="Овал 2"/>
          <p:cNvSpPr/>
          <p:nvPr/>
        </p:nvSpPr>
        <p:spPr>
          <a:xfrm>
            <a:off x="11468100" y="6162675"/>
            <a:ext cx="723900" cy="499939"/>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20</a:t>
            </a:r>
          </a:p>
          <a:p>
            <a:pPr algn="ct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 xmlns:p14="http://schemas.microsoft.com/office/powerpoint/2010/main" val="23427375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1"/>
            <a:ext cx="9084775"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ru-RU" b="1" dirty="0" smtClean="0">
                <a:latin typeface="Times New Roman" panose="02020603050405020304" pitchFamily="18" charset="0"/>
                <a:cs typeface="Times New Roman" panose="02020603050405020304" pitchFamily="18" charset="0"/>
              </a:rPr>
              <a:t>Развитие системы кадровых ресурсов и повышение квалификации  </a:t>
            </a:r>
            <a:r>
              <a:rPr lang="ru-RU" b="1" dirty="0" err="1" smtClean="0">
                <a:latin typeface="Times New Roman" panose="02020603050405020304" pitchFamily="18" charset="0"/>
                <a:cs typeface="Times New Roman" panose="02020603050405020304" pitchFamily="18" charset="0"/>
              </a:rPr>
              <a:t>квалификации</a:t>
            </a:r>
            <a:r>
              <a:rPr lang="ru-RU" b="1" dirty="0" smtClean="0">
                <a:latin typeface="Times New Roman" panose="02020603050405020304" pitchFamily="18" charset="0"/>
                <a:cs typeface="Times New Roman" panose="02020603050405020304" pitchFamily="18" charset="0"/>
              </a:rPr>
              <a:t> </a:t>
            </a:r>
            <a:endParaRPr lang="ru-RU" sz="2400" b="1" dirty="0" smtClean="0">
              <a:latin typeface="Times New Roman" panose="02020603050405020304" pitchFamily="18" charset="0"/>
              <a:cs typeface="Times New Roman" panose="02020603050405020304" pitchFamily="18" charset="0"/>
            </a:endParaRPr>
          </a:p>
        </p:txBody>
      </p:sp>
      <p:sp>
        <p:nvSpPr>
          <p:cNvPr id="14" name="Прямоугольный треугольник 13"/>
          <p:cNvSpPr/>
          <p:nvPr/>
        </p:nvSpPr>
        <p:spPr>
          <a:xfrm>
            <a:off x="1642169"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388097" y="6291503"/>
            <a:ext cx="3531988" cy="307777"/>
          </a:xfrm>
          <a:prstGeom prst="rect">
            <a:avLst/>
          </a:prstGeom>
          <a:solidFill>
            <a:srgbClr val="F2F2F2"/>
          </a:solidFill>
        </p:spPr>
        <p:txBody>
          <a:bodyPr wrap="square">
            <a:spAutoFit/>
          </a:bodyPr>
          <a:lstStyle/>
          <a:p>
            <a:pPr algn="ctr"/>
            <a:endParaRPr lang="en-US" sz="1400" dirty="0" smtClean="0">
              <a:latin typeface="Arial" panose="020B0604020202020204" pitchFamily="34" charset="0"/>
              <a:ea typeface="Tahoma" panose="020B0604030504040204" pitchFamily="34" charset="0"/>
              <a:cs typeface="Arial" panose="020B0604020202020204" pitchFamily="34" charset="0"/>
            </a:endParaRPr>
          </a:p>
        </p:txBody>
      </p:sp>
      <p:graphicFrame>
        <p:nvGraphicFramePr>
          <p:cNvPr id="15" name="Таблица 14"/>
          <p:cNvGraphicFramePr>
            <a:graphicFrameLocks noGrp="1"/>
          </p:cNvGraphicFramePr>
          <p:nvPr>
            <p:extLst>
              <p:ext uri="{D42A27DB-BD31-4B8C-83A1-F6EECF244321}">
                <p14:modId xmlns="" xmlns:p14="http://schemas.microsoft.com/office/powerpoint/2010/main" val="1708347787"/>
              </p:ext>
            </p:extLst>
          </p:nvPr>
        </p:nvGraphicFramePr>
        <p:xfrm>
          <a:off x="114300" y="771521"/>
          <a:ext cx="4983039" cy="5476878"/>
        </p:xfrm>
        <a:graphic>
          <a:graphicData uri="http://schemas.openxmlformats.org/drawingml/2006/table">
            <a:tbl>
              <a:tblPr/>
              <a:tblGrid>
                <a:gridCol w="929225"/>
                <a:gridCol w="506164"/>
                <a:gridCol w="605242"/>
                <a:gridCol w="540062"/>
                <a:gridCol w="874215"/>
                <a:gridCol w="664405"/>
                <a:gridCol w="863726"/>
              </a:tblGrid>
              <a:tr h="220921">
                <a:tc rowSpan="2">
                  <a:txBody>
                    <a:bodyPr/>
                    <a:lstStyle/>
                    <a:p>
                      <a:pPr algn="ctr">
                        <a:lnSpc>
                          <a:spcPct val="115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Наименование</a:t>
                      </a:r>
                      <a:endParaRPr lang="ru-RU" sz="900"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solidFill>
                      <a:schemeClr val="bg2"/>
                    </a:solidFill>
                  </a:tcPr>
                </a:tc>
                <a:tc gridSpan="3">
                  <a:txBody>
                    <a:bodyPr/>
                    <a:lstStyle/>
                    <a:p>
                      <a:pPr algn="ctr">
                        <a:lnSpc>
                          <a:spcPct val="115000"/>
                        </a:lnSpc>
                        <a:spcAft>
                          <a:spcPts val="0"/>
                        </a:spcAft>
                      </a:pPr>
                      <a:r>
                        <a:rPr lang="ru-RU" sz="1050" b="1" dirty="0">
                          <a:solidFill>
                            <a:srgbClr val="000000"/>
                          </a:solidFill>
                          <a:latin typeface="Times New Roman" panose="02020603050405020304" pitchFamily="18" charset="0"/>
                          <a:ea typeface="Calibri" panose="020F0502020204030204"/>
                          <a:cs typeface="Times New Roman" panose="02020603050405020304" pitchFamily="18" charset="0"/>
                        </a:rPr>
                        <a:t>Врачи </a:t>
                      </a:r>
                      <a:endParaRPr lang="ru-RU" sz="900" dirty="0">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endParaRPr lang="ru-RU"/>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endParaRPr lang="ru-RU"/>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gridSpan="3">
                  <a:txBody>
                    <a:bodyPr/>
                    <a:lstStyle/>
                    <a:p>
                      <a:pPr algn="ctr">
                        <a:lnSpc>
                          <a:spcPct val="115000"/>
                        </a:lnSpc>
                        <a:spcAft>
                          <a:spcPts val="0"/>
                        </a:spcAft>
                      </a:pPr>
                      <a:r>
                        <a:rPr lang="ru-RU" sz="1050" b="1" dirty="0">
                          <a:solidFill>
                            <a:srgbClr val="000000"/>
                          </a:solidFill>
                          <a:latin typeface="Times New Roman" panose="02020603050405020304" pitchFamily="18" charset="0"/>
                          <a:ea typeface="Calibri" panose="020F0502020204030204"/>
                          <a:cs typeface="Times New Roman" panose="02020603050405020304" pitchFamily="18" charset="0"/>
                        </a:rPr>
                        <a:t>Средний медперсонал</a:t>
                      </a:r>
                      <a:endParaRPr lang="ru-RU" sz="900" dirty="0">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endParaRPr lang="ru-RU"/>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endParaRPr lang="ru-RU"/>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214853">
                <a:tc vMerge="1">
                  <a:txBody>
                    <a:bodyPr/>
                    <a:lstStyle/>
                    <a:p>
                      <a:endParaRPr lang="ru-RU"/>
                    </a:p>
                  </a:txBody>
                  <a:tcP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2022</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г</a:t>
                      </a:r>
                      <a:endParaRPr lang="ru-RU" sz="900"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202</a:t>
                      </a:r>
                      <a:r>
                        <a:rPr lang="kk-KZ"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 г</a:t>
                      </a:r>
                      <a:endParaRPr lang="ru-RU" sz="900"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202</a:t>
                      </a:r>
                      <a:r>
                        <a:rPr lang="kk-KZ"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4</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 г</a:t>
                      </a:r>
                      <a:endParaRPr lang="ru-RU" sz="900"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2022 г</a:t>
                      </a:r>
                      <a:endParaRPr lang="ru-RU" sz="900"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202</a:t>
                      </a:r>
                      <a:r>
                        <a:rPr lang="kk-KZ"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 г</a:t>
                      </a:r>
                      <a:endParaRPr lang="ru-RU" sz="900"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202</a:t>
                      </a:r>
                      <a:r>
                        <a:rPr lang="kk-KZ"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4</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 г</a:t>
                      </a:r>
                      <a:endParaRPr lang="ru-RU" sz="900"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r>
              <a:tr h="893521">
                <a:tc>
                  <a:txBody>
                    <a:bodyPr/>
                    <a:lstStyle/>
                    <a:p>
                      <a:pPr algn="ctr">
                        <a:lnSpc>
                          <a:spcPct val="115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Всего</a:t>
                      </a:r>
                    </a:p>
                  </a:txBody>
                  <a:tcPr marL="47330" marR="47330"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rPr>
                        <a:t>97 </a:t>
                      </a:r>
                    </a:p>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(д/о </a:t>
                      </a: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6)</a:t>
                      </a:r>
                    </a:p>
                  </a:txBody>
                  <a:tcPr marL="47330" marR="47330"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rPr>
                        <a:t>103</a:t>
                      </a:r>
                      <a:r>
                        <a:rPr lang="en-US"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rPr>
                        <a:t> </a:t>
                      </a:r>
                      <a:endParaRPr lang="kk-KZ"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endParaRPr>
                    </a:p>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ru-RU" sz="900" b="1" dirty="0" err="1" smtClean="0">
                          <a:solidFill>
                            <a:schemeClr val="tx1"/>
                          </a:solidFill>
                          <a:latin typeface="Times New Roman" panose="02020603050405020304" pitchFamily="18" charset="0"/>
                          <a:ea typeface="Calibri" panose="020F0502020204030204"/>
                          <a:cs typeface="Times New Roman" panose="02020603050405020304" pitchFamily="18" charset="0"/>
                        </a:rPr>
                        <a:t>д</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/о </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5</a:t>
                      </a: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a:t>
                      </a:r>
                    </a:p>
                  </a:txBody>
                  <a:tcPr marL="47330" marR="47330"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1</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0</a:t>
                      </a:r>
                      <a:r>
                        <a:rPr lang="kk-KZ"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6</a:t>
                      </a:r>
                      <a:r>
                        <a:rPr lang="en-US"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rPr>
                        <a:t> </a:t>
                      </a:r>
                      <a:endParaRPr lang="kk-KZ"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endParaRPr>
                    </a:p>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ru-RU" sz="900" b="1" dirty="0" err="1" smtClean="0">
                          <a:solidFill>
                            <a:schemeClr val="tx1"/>
                          </a:solidFill>
                          <a:latin typeface="Times New Roman" panose="02020603050405020304" pitchFamily="18" charset="0"/>
                          <a:ea typeface="Calibri" panose="020F0502020204030204"/>
                          <a:cs typeface="Times New Roman" panose="02020603050405020304" pitchFamily="18" charset="0"/>
                        </a:rPr>
                        <a:t>д</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/о </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5</a:t>
                      </a: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a:t>
                      </a:r>
                    </a:p>
                  </a:txBody>
                  <a:tcPr marL="47330" marR="47330"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293  </a:t>
                      </a: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(д/о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30</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из них</a:t>
                      </a: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30 </a:t>
                      </a: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не имеют стаж до 3х лет)</a:t>
                      </a:r>
                    </a:p>
                  </a:txBody>
                  <a:tcPr marL="47330" marR="47330"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342  </a:t>
                      </a: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(д/о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30</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из них</a:t>
                      </a: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30 </a:t>
                      </a: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не имеют стаж до 3х лет)</a:t>
                      </a:r>
                    </a:p>
                  </a:txBody>
                  <a:tcPr marL="47330" marR="47330"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343  </a:t>
                      </a: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(д/о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30</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из них</a:t>
                      </a: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30 </a:t>
                      </a: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не имеют стаж до 3х лет)</a:t>
                      </a:r>
                    </a:p>
                  </a:txBody>
                  <a:tcPr marL="47330" marR="47330"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r>
              <a:tr h="418621">
                <a:tc>
                  <a:txBody>
                    <a:bodyPr/>
                    <a:lstStyle/>
                    <a:p>
                      <a:pPr algn="ctr">
                        <a:lnSpc>
                          <a:spcPct val="115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По штату</a:t>
                      </a:r>
                    </a:p>
                  </a:txBody>
                  <a:tcPr marL="47330" marR="47330"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147,25</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191,25</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1</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95</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,25</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303,5</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418,75</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41</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9</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,75</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r>
              <a:tr h="396130">
                <a:tc>
                  <a:txBody>
                    <a:bodyPr/>
                    <a:lstStyle/>
                    <a:p>
                      <a:pPr algn="ctr">
                        <a:lnSpc>
                          <a:spcPct val="115000"/>
                        </a:lnSpc>
                        <a:spcAft>
                          <a:spcPts val="0"/>
                        </a:spcAft>
                      </a:pPr>
                      <a:r>
                        <a:rPr lang="ru-RU" sz="900" b="1" dirty="0" err="1">
                          <a:solidFill>
                            <a:schemeClr val="tx1"/>
                          </a:solidFill>
                          <a:latin typeface="Times New Roman" panose="02020603050405020304" pitchFamily="18" charset="0"/>
                          <a:ea typeface="Calibri" panose="020F0502020204030204"/>
                          <a:cs typeface="Times New Roman" panose="02020603050405020304" pitchFamily="18" charset="0"/>
                        </a:rPr>
                        <a:t>Укомплектованно</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с</a:t>
                      </a:r>
                      <a:r>
                        <a:rPr lang="ru-RU" sz="900" b="1" dirty="0" err="1">
                          <a:solidFill>
                            <a:schemeClr val="tx1"/>
                          </a:solidFill>
                          <a:latin typeface="Times New Roman" panose="02020603050405020304" pitchFamily="18" charset="0"/>
                          <a:ea typeface="Calibri" panose="020F0502020204030204"/>
                          <a:cs typeface="Times New Roman" panose="02020603050405020304" pitchFamily="18" charset="0"/>
                        </a:rPr>
                        <a:t>ть</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89,5</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90,3</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90,3</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96</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7</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100</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100</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623897">
                <a:tc>
                  <a:txBody>
                    <a:bodyPr/>
                    <a:lstStyle/>
                    <a:p>
                      <a:pPr algn="ctr">
                        <a:lnSpc>
                          <a:spcPct val="100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С категориями, из них</a:t>
                      </a: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54(60,2%)</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55 (52,9%)</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5</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5</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 (52,9%</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73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26,4</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72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24,2</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72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24,2</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415932">
                <a:tc>
                  <a:txBody>
                    <a:bodyPr/>
                    <a:lstStyle/>
                    <a:p>
                      <a:pPr algn="ctr">
                        <a:lnSpc>
                          <a:spcPct val="115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Высшая</a:t>
                      </a: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20(21,7</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20 (19,7</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20 (19,7</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57 (19,5</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55 (18,5</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5</a:t>
                      </a:r>
                      <a:r>
                        <a:rPr lang="kk-KZ"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6</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 (1</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6</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kk-KZ"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33</a:t>
                      </a:r>
                    </a:p>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415932">
                <a:tc>
                  <a:txBody>
                    <a:bodyPr/>
                    <a:lstStyle/>
                    <a:p>
                      <a:pPr algn="ctr">
                        <a:lnSpc>
                          <a:spcPct val="115000"/>
                        </a:lnSpc>
                        <a:spcAft>
                          <a:spcPts val="0"/>
                        </a:spcAft>
                      </a:pPr>
                      <a:r>
                        <a:rPr lang="ru-RU" sz="900" b="1">
                          <a:solidFill>
                            <a:schemeClr val="tx1"/>
                          </a:solidFill>
                          <a:latin typeface="Times New Roman" panose="02020603050405020304" pitchFamily="18" charset="0"/>
                          <a:ea typeface="Calibri" panose="020F0502020204030204"/>
                          <a:cs typeface="Times New Roman" panose="02020603050405020304" pitchFamily="18" charset="0"/>
                        </a:rPr>
                        <a:t>Первая</a:t>
                      </a: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28(30,4</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29 (27,4</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29 (27,4</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13 (4,1</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13 (4,4</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13 (4,4</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418621">
                <a:tc>
                  <a:txBody>
                    <a:bodyPr/>
                    <a:lstStyle/>
                    <a:p>
                      <a:pPr algn="ctr">
                        <a:lnSpc>
                          <a:spcPct val="115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Вторая</a:t>
                      </a: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6</a:t>
                      </a:r>
                      <a:r>
                        <a:rPr lang="ru-RU"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(6,5</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rPr>
                        <a:t>6</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(6,9</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rPr>
                        <a:t>6</a:t>
                      </a:r>
                      <a:r>
                        <a:rPr lang="ru-RU" sz="900" b="1" baseline="0" dirty="0"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(6,9</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4 (1,3</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4 (1,3</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4 (1,3</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418621">
                <a:tc>
                  <a:txBody>
                    <a:bodyPr/>
                    <a:lstStyle/>
                    <a:p>
                      <a:pPr algn="ctr">
                        <a:lnSpc>
                          <a:spcPct val="115000"/>
                        </a:lnSpc>
                        <a:spcAft>
                          <a:spcPts val="0"/>
                        </a:spcAft>
                      </a:pPr>
                      <a:r>
                        <a:rPr lang="ru-RU" sz="900" b="1">
                          <a:solidFill>
                            <a:schemeClr val="tx1"/>
                          </a:solidFill>
                          <a:latin typeface="Times New Roman" panose="02020603050405020304" pitchFamily="18" charset="0"/>
                          <a:ea typeface="Calibri" panose="020F0502020204030204"/>
                          <a:cs typeface="Times New Roman" panose="02020603050405020304" pitchFamily="18" charset="0"/>
                        </a:rPr>
                        <a:t>Без категории</a:t>
                      </a: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37(</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9</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5</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0</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4</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6</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5</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3</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50%)</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218 (74,9</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270 (75,7</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27</a:t>
                      </a:r>
                      <a:r>
                        <a:rPr lang="kk-KZ"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6</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 (</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80</a:t>
                      </a: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47%</a:t>
                      </a:r>
                      <a:r>
                        <a:rPr lang="en-US" sz="900" b="1" dirty="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415932">
                <a:tc>
                  <a:txBody>
                    <a:bodyPr/>
                    <a:lstStyle/>
                    <a:p>
                      <a:pPr algn="ctr">
                        <a:lnSpc>
                          <a:spcPct val="115000"/>
                        </a:lnSpc>
                        <a:spcAft>
                          <a:spcPts val="0"/>
                        </a:spcAft>
                      </a:pPr>
                      <a:r>
                        <a:rPr lang="ru-RU" sz="900" b="1">
                          <a:solidFill>
                            <a:schemeClr val="tx1"/>
                          </a:solidFill>
                          <a:latin typeface="Times New Roman" panose="02020603050405020304" pitchFamily="18" charset="0"/>
                          <a:ea typeface="Calibri" panose="020F0502020204030204"/>
                          <a:cs typeface="Times New Roman" panose="02020603050405020304" pitchFamily="18" charset="0"/>
                        </a:rPr>
                        <a:t>Подтвердили категорию</a:t>
                      </a: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a:t>
                      </a: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a:t>
                      </a: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623897">
                <a:tc>
                  <a:txBody>
                    <a:bodyPr/>
                    <a:lstStyle/>
                    <a:p>
                      <a:pPr algn="ctr">
                        <a:lnSpc>
                          <a:spcPct val="115000"/>
                        </a:lnSpc>
                        <a:spcAft>
                          <a:spcPts val="0"/>
                        </a:spcAft>
                      </a:pPr>
                      <a:r>
                        <a:rPr lang="ru-RU" sz="900" b="1">
                          <a:solidFill>
                            <a:schemeClr val="tx1"/>
                          </a:solidFill>
                          <a:latin typeface="Times New Roman" panose="02020603050405020304" pitchFamily="18" charset="0"/>
                          <a:ea typeface="Calibri" panose="020F0502020204030204"/>
                          <a:cs typeface="Times New Roman" panose="02020603050405020304" pitchFamily="18" charset="0"/>
                        </a:rPr>
                        <a:t>Переподготовка</a:t>
                      </a: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a:t>
                      </a: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a:solidFill>
                            <a:schemeClr val="tx1"/>
                          </a:solidFill>
                          <a:latin typeface="Times New Roman" panose="02020603050405020304" pitchFamily="18" charset="0"/>
                          <a:ea typeface="Calibri" panose="020F0502020204030204"/>
                          <a:cs typeface="Times New Roman" panose="02020603050405020304" pitchFamily="18" charset="0"/>
                        </a:rPr>
                        <a:t>-</a:t>
                      </a: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0</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0</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en-US" sz="900" b="1" dirty="0" smtClean="0">
                          <a:solidFill>
                            <a:schemeClr val="tx1"/>
                          </a:solidFill>
                          <a:latin typeface="Times New Roman" panose="02020603050405020304" pitchFamily="18" charset="0"/>
                          <a:ea typeface="Calibri" panose="020F0502020204030204"/>
                          <a:cs typeface="Times New Roman" panose="02020603050405020304" pitchFamily="18" charset="0"/>
                        </a:rPr>
                        <a:t>0</a:t>
                      </a:r>
                      <a:endParaRPr lang="ru-RU" sz="900" b="1" dirty="0">
                        <a:solidFill>
                          <a:schemeClr val="tx1"/>
                        </a:solidFill>
                        <a:latin typeface="Times New Roman" panose="02020603050405020304" pitchFamily="18" charset="0"/>
                        <a:ea typeface="Calibri" panose="020F0502020204030204"/>
                        <a:cs typeface="Times New Roman" panose="02020603050405020304" pitchFamily="18" charset="0"/>
                      </a:endParaRPr>
                    </a:p>
                  </a:txBody>
                  <a:tcPr marL="47330" marR="473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bl>
          </a:graphicData>
        </a:graphic>
      </p:graphicFrame>
      <p:sp>
        <p:nvSpPr>
          <p:cNvPr id="17" name="Прямоугольник 16"/>
          <p:cNvSpPr/>
          <p:nvPr/>
        </p:nvSpPr>
        <p:spPr>
          <a:xfrm>
            <a:off x="9553574" y="888192"/>
            <a:ext cx="2524125" cy="6255559"/>
          </a:xfrm>
          <a:prstGeom prst="rect">
            <a:avLst/>
          </a:prstGeom>
        </p:spPr>
        <p:txBody>
          <a:bodyPr wrap="square">
            <a:spAutoFit/>
          </a:bodyPr>
          <a:lstStyle/>
          <a:p>
            <a:pPr lvl="0" eaLnBrk="0" fontAlgn="base" hangingPunct="0">
              <a:spcBef>
                <a:spcPct val="0"/>
              </a:spcBef>
              <a:spcAft>
                <a:spcPct val="0"/>
              </a:spcAft>
            </a:pPr>
            <a:endParaRPr lang="kk-KZ" sz="1050"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b="1" dirty="0" err="1" smtClean="0">
                <a:latin typeface="Times New Roman" panose="02020603050405020304" pitchFamily="18" charset="0"/>
                <a:ea typeface="Times New Roman" panose="02020603050405020304" pitchFamily="18" charset="0"/>
                <a:cs typeface="Times New Roman" panose="02020603050405020304" pitchFamily="18" charset="0"/>
              </a:rPr>
              <a:t>Вакансия</a:t>
            </a:r>
            <a:r>
              <a:rPr lang="en-US" sz="1050" b="1" dirty="0" smtClean="0">
                <a:latin typeface="Times New Roman" panose="02020603050405020304" pitchFamily="18" charset="0"/>
                <a:ea typeface="Times New Roman" panose="02020603050405020304" pitchFamily="18" charset="0"/>
                <a:cs typeface="Times New Roman" panose="02020603050405020304" pitchFamily="18" charset="0"/>
              </a:rPr>
              <a:t> 202</a:t>
            </a:r>
            <a:r>
              <a:rPr lang="kk-KZ" sz="1050" b="1" dirty="0" smtClean="0">
                <a:latin typeface="Times New Roman" panose="02020603050405020304" pitchFamily="18" charset="0"/>
                <a:ea typeface="Times New Roman" panose="02020603050405020304" pitchFamily="18" charset="0"/>
                <a:cs typeface="Times New Roman" panose="02020603050405020304" pitchFamily="18" charset="0"/>
              </a:rPr>
              <a:t>4</a:t>
            </a:r>
            <a:r>
              <a:rPr lang="en-US" sz="105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050" b="1" dirty="0" err="1" smtClean="0">
                <a:latin typeface="Times New Roman" panose="02020603050405020304" pitchFamily="18" charset="0"/>
                <a:ea typeface="Times New Roman" panose="02020603050405020304" pitchFamily="18" charset="0"/>
                <a:cs typeface="Times New Roman" panose="02020603050405020304" pitchFamily="18" charset="0"/>
              </a:rPr>
              <a:t>год</a:t>
            </a:r>
            <a:r>
              <a:rPr lang="en-US" sz="1050" b="1" dirty="0" smtClean="0">
                <a:latin typeface="Times New Roman" panose="02020603050405020304" pitchFamily="18" charset="0"/>
                <a:ea typeface="Times New Roman" panose="02020603050405020304" pitchFamily="18" charset="0"/>
                <a:cs typeface="Times New Roman" panose="02020603050405020304" pitchFamily="18" charset="0"/>
              </a:rPr>
              <a:t> – </a:t>
            </a:r>
            <a:r>
              <a:rPr lang="kk-KZ" sz="1050" b="1" dirty="0" smtClean="0">
                <a:latin typeface="Times New Roman" panose="02020603050405020304" pitchFamily="18" charset="0"/>
                <a:ea typeface="Times New Roman" panose="02020603050405020304" pitchFamily="18" charset="0"/>
                <a:cs typeface="Times New Roman" panose="02020603050405020304" pitchFamily="18" charset="0"/>
              </a:rPr>
              <a:t>40,25</a:t>
            </a:r>
            <a:r>
              <a:rPr lang="en-US" sz="1050" b="1"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lvl="0"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latin typeface="Times New Roman" panose="02020603050405020304" pitchFamily="18" charset="0"/>
                <a:ea typeface="Times New Roman" panose="02020603050405020304" pitchFamily="18" charset="0"/>
                <a:cs typeface="Times New Roman" panose="02020603050405020304" pitchFamily="18" charset="0"/>
              </a:rPr>
              <a:t>педиатр-неонатолог</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-1,</a:t>
            </a:r>
            <a:r>
              <a:rPr lang="kk-KZ"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5</a:t>
            </a:r>
          </a:p>
          <a:p>
            <a:pPr lvl="0" eaLnBrk="0" fontAlgn="base" hangingPunct="0">
              <a:spcBef>
                <a:spcPct val="0"/>
              </a:spcBef>
              <a:spcAft>
                <a:spcPct val="0"/>
              </a:spcAft>
            </a:pPr>
            <a:r>
              <a:rPr lang="kk-KZ"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Врач ангиохирург -1,0</a:t>
            </a:r>
          </a:p>
          <a:p>
            <a:pPr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latin typeface="Times New Roman" panose="02020603050405020304" pitchFamily="18" charset="0"/>
                <a:ea typeface="Times New Roman" panose="02020603050405020304" pitchFamily="18" charset="0"/>
                <a:cs typeface="Times New Roman" panose="02020603050405020304" pitchFamily="18" charset="0"/>
              </a:rPr>
              <a:t>анестезиолог-реаниматолог</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- 9,5</a:t>
            </a:r>
          </a:p>
          <a:p>
            <a:pPr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err="1" smtClean="0">
                <a:latin typeface="Times New Roman" panose="02020603050405020304" pitchFamily="18" charset="0"/>
                <a:ea typeface="Times New Roman" panose="02020603050405020304" pitchFamily="18" charset="0"/>
                <a:cs typeface="Times New Roman" panose="02020603050405020304" pitchFamily="18" charset="0"/>
              </a:rPr>
              <a:t>перфузиолог</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 - 0,75</a:t>
            </a:r>
          </a:p>
          <a:p>
            <a:pPr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latin typeface="Times New Roman" panose="02020603050405020304" pitchFamily="18" charset="0"/>
                <a:ea typeface="Times New Roman" panose="02020603050405020304" pitchFamily="18" charset="0"/>
                <a:cs typeface="Times New Roman" panose="02020603050405020304" pitchFamily="18" charset="0"/>
              </a:rPr>
              <a:t>психотерапевт</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 - 1,0</a:t>
            </a:r>
          </a:p>
          <a:p>
            <a:pPr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err="1" smtClean="0">
                <a:latin typeface="Times New Roman" panose="02020603050405020304" pitchFamily="18" charset="0"/>
                <a:ea typeface="Times New Roman" panose="02020603050405020304" pitchFamily="18" charset="0"/>
                <a:cs typeface="Times New Roman" panose="02020603050405020304" pitchFamily="18" charset="0"/>
              </a:rPr>
              <a:t>клин</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latin typeface="Times New Roman" panose="02020603050405020304" pitchFamily="18" charset="0"/>
                <a:ea typeface="Times New Roman" panose="02020603050405020304" pitchFamily="18" charset="0"/>
                <a:cs typeface="Times New Roman" panose="02020603050405020304" pitchFamily="18" charset="0"/>
              </a:rPr>
              <a:t>фармаколог</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-1,</a:t>
            </a:r>
            <a:r>
              <a:rPr lang="kk-KZ"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75</a:t>
            </a:r>
            <a:endPar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latin typeface="Times New Roman" panose="02020603050405020304" pitchFamily="18" charset="0"/>
                <a:ea typeface="Times New Roman" panose="02020603050405020304" pitchFamily="18" charset="0"/>
                <a:cs typeface="Times New Roman" panose="02020603050405020304" pitchFamily="18" charset="0"/>
              </a:rPr>
              <a:t>лаборант</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kk-KZ"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1</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,0</a:t>
            </a:r>
          </a:p>
          <a:p>
            <a:pPr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latin typeface="Times New Roman" panose="02020603050405020304" pitchFamily="18" charset="0"/>
                <a:ea typeface="Times New Roman" panose="02020603050405020304" pitchFamily="18" charset="0"/>
                <a:cs typeface="Times New Roman" panose="02020603050405020304" pitchFamily="18" charset="0"/>
              </a:rPr>
              <a:t>оториноларинголог</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kk-KZ"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kk-KZ"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5</a:t>
            </a:r>
            <a:endPar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У</a:t>
            </a: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ЗИ </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 - </a:t>
            </a:r>
            <a:r>
              <a:rPr lang="kk-KZ"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4,0</a:t>
            </a:r>
          </a:p>
          <a:p>
            <a:pPr lvl="0"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latin typeface="Times New Roman" panose="02020603050405020304" pitchFamily="18" charset="0"/>
                <a:ea typeface="Times New Roman" panose="02020603050405020304" pitchFamily="18" charset="0"/>
                <a:cs typeface="Times New Roman" panose="02020603050405020304" pitchFamily="18" charset="0"/>
              </a:rPr>
              <a:t>физиотерапевт</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 - 2,5</a:t>
            </a:r>
          </a:p>
          <a:p>
            <a:pPr lvl="0"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latin typeface="Times New Roman" panose="02020603050405020304" pitchFamily="18" charset="0"/>
                <a:ea typeface="Times New Roman" panose="02020603050405020304" pitchFamily="18" charset="0"/>
                <a:cs typeface="Times New Roman" panose="02020603050405020304" pitchFamily="18" charset="0"/>
              </a:rPr>
              <a:t>эндоскопист</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 - 0,5</a:t>
            </a:r>
            <a:endParaRPr lang="kk-KZ" altLang="en-US" sz="1050"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kk-KZ"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Врач травматолог-ортопед – 1,0</a:t>
            </a:r>
            <a:endPar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err="1" smtClean="0">
                <a:latin typeface="Times New Roman" panose="02020603050405020304" pitchFamily="18" charset="0"/>
                <a:ea typeface="Times New Roman" panose="02020603050405020304" pitchFamily="18" charset="0"/>
                <a:cs typeface="Times New Roman" panose="02020603050405020304" pitchFamily="18" charset="0"/>
              </a:rPr>
              <a:t>нейрохирург</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 - 1,5</a:t>
            </a:r>
          </a:p>
          <a:p>
            <a:pPr lvl="0"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Врач </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latin typeface="Times New Roman" panose="02020603050405020304" pitchFamily="18" charset="0"/>
                <a:ea typeface="Times New Roman" panose="02020603050405020304" pitchFamily="18" charset="0"/>
                <a:cs typeface="Times New Roman" panose="02020603050405020304" pitchFamily="18" charset="0"/>
              </a:rPr>
              <a:t>эксперт</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 - 1,0</a:t>
            </a:r>
            <a:endParaRPr lang="kk-KZ" altLang="en-US" sz="1050"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kk-KZ"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Врач кардохирург -1,0</a:t>
            </a:r>
          </a:p>
          <a:p>
            <a:pPr lvl="0" eaLnBrk="0" fontAlgn="base" hangingPunct="0">
              <a:spcBef>
                <a:spcPct val="0"/>
              </a:spcBef>
              <a:spcAft>
                <a:spcPct val="0"/>
              </a:spcAft>
            </a:pPr>
            <a:r>
              <a:rPr lang="kk-KZ"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Врач гематолог – 0,5</a:t>
            </a:r>
          </a:p>
          <a:p>
            <a:pPr lvl="0" eaLnBrk="0" fontAlgn="base" hangingPunct="0">
              <a:spcBef>
                <a:spcPct val="0"/>
              </a:spcBef>
              <a:spcAft>
                <a:spcPct val="0"/>
              </a:spcAft>
            </a:pPr>
            <a:r>
              <a:rPr lang="kk-KZ"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ВОП – 0,25</a:t>
            </a:r>
          </a:p>
          <a:p>
            <a:pPr lvl="0" eaLnBrk="0" fontAlgn="base" hangingPunct="0">
              <a:spcBef>
                <a:spcPct val="0"/>
              </a:spcBef>
              <a:spcAft>
                <a:spcPct val="0"/>
              </a:spcAft>
            </a:pPr>
            <a:r>
              <a:rPr lang="kk-KZ"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Врач камбустиолог – 0,25</a:t>
            </a:r>
          </a:p>
          <a:p>
            <a:pPr lvl="0" eaLnBrk="0" fontAlgn="base" hangingPunct="0">
              <a:spcBef>
                <a:spcPct val="0"/>
              </a:spcBef>
              <a:spcAft>
                <a:spcPct val="0"/>
              </a:spcAft>
            </a:pPr>
            <a:r>
              <a:rPr lang="kk-KZ"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Врач сосудистый хирург – 0,75</a:t>
            </a:r>
          </a:p>
          <a:p>
            <a:pPr lvl="0" eaLnBrk="0" fontAlgn="base" hangingPunct="0">
              <a:spcBef>
                <a:spcPct val="0"/>
              </a:spcBef>
              <a:spcAft>
                <a:spcPct val="0"/>
              </a:spcAft>
            </a:pPr>
            <a:r>
              <a:rPr lang="kk-KZ"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Врач диетолог -1,0</a:t>
            </a:r>
            <a:endPar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kk-KZ" sz="1050" dirty="0" smtClean="0">
                <a:latin typeface="Times New Roman" panose="02020603050405020304" pitchFamily="18" charset="0"/>
                <a:ea typeface="Times New Roman" panose="02020603050405020304" pitchFamily="18" charset="0"/>
                <a:cs typeface="Times New Roman" panose="02020603050405020304" pitchFamily="18" charset="0"/>
              </a:rPr>
              <a:t>Специалист</a:t>
            </a: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latin typeface="Times New Roman" panose="02020603050405020304" pitchFamily="18" charset="0"/>
                <a:ea typeface="Times New Roman" panose="02020603050405020304" pitchFamily="18" charset="0"/>
                <a:cs typeface="Times New Roman" panose="02020603050405020304" pitchFamily="18" charset="0"/>
              </a:rPr>
              <a:t>бактериолог</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kk-KZ"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2</a:t>
            </a:r>
            <a:r>
              <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,0</a:t>
            </a:r>
            <a:endParaRPr lang="kk-KZ" altLang="en-US" sz="1050"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kk-KZ"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Специалист лаборант -3,0</a:t>
            </a:r>
          </a:p>
          <a:p>
            <a:pPr lvl="0" eaLnBrk="0" fontAlgn="base" hangingPunct="0">
              <a:spcBef>
                <a:spcPct val="0"/>
              </a:spcBef>
              <a:spcAft>
                <a:spcPct val="0"/>
              </a:spcAft>
            </a:pPr>
            <a:r>
              <a:rPr lang="kk-KZ" altLang="en-US" sz="1050" dirty="0" smtClean="0">
                <a:latin typeface="Times New Roman" panose="02020603050405020304" pitchFamily="18" charset="0"/>
                <a:ea typeface="Times New Roman" panose="02020603050405020304" pitchFamily="18" charset="0"/>
                <a:cs typeface="Times New Roman" panose="02020603050405020304" pitchFamily="18" charset="0"/>
              </a:rPr>
              <a:t>Провизор -3,5</a:t>
            </a:r>
          </a:p>
          <a:p>
            <a:pPr lvl="0" eaLnBrk="0" fontAlgn="base" hangingPunct="0">
              <a:spcBef>
                <a:spcPct val="0"/>
              </a:spcBef>
              <a:spcAft>
                <a:spcPct val="0"/>
              </a:spcAft>
            </a:pPr>
            <a:endPar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pPr>
            <a:endParaRPr lang="" altLang="en-US" sz="1050"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sz="1050"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sz="1050" dirty="0">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sz="1050"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sz="1050" dirty="0">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sz="1050"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ru-RU" sz="3600" dirty="0" smtClean="0">
                <a:latin typeface="Times New Roman" panose="02020603050405020304" pitchFamily="18" charset="0"/>
                <a:ea typeface="Calibri" panose="020F0502020204030204" pitchFamily="34" charset="0"/>
                <a:cs typeface="Times New Roman" panose="02020603050405020304" pitchFamily="18" charset="0"/>
              </a:rPr>
              <a:t/>
            </a:r>
            <a:br>
              <a:rPr lang="ru-RU" sz="3600" dirty="0" smtClean="0">
                <a:latin typeface="Times New Roman" panose="02020603050405020304" pitchFamily="18" charset="0"/>
                <a:ea typeface="Calibri" panose="020F0502020204030204" pitchFamily="34" charset="0"/>
                <a:cs typeface="Times New Roman" panose="02020603050405020304" pitchFamily="18" charset="0"/>
              </a:rPr>
            </a:br>
            <a:endParaRPr lang="ru-RU" dirty="0"/>
          </a:p>
        </p:txBody>
      </p:sp>
      <p:sp>
        <p:nvSpPr>
          <p:cNvPr id="19" name="Прямоугольник 18"/>
          <p:cNvSpPr/>
          <p:nvPr/>
        </p:nvSpPr>
        <p:spPr>
          <a:xfrm>
            <a:off x="5448300" y="485775"/>
            <a:ext cx="4029074" cy="2000548"/>
          </a:xfrm>
          <a:prstGeom prst="rect">
            <a:avLst/>
          </a:prstGeom>
        </p:spPr>
        <p:txBody>
          <a:bodyPr wrap="square">
            <a:spAutoFit/>
          </a:bodyPr>
          <a:lstStyle/>
          <a:p>
            <a:r>
              <a:rPr lang="ru-RU" sz="2400" dirty="0" smtClean="0">
                <a:latin typeface="Times New Roman" panose="02020603050405020304" pitchFamily="18" charset="0"/>
                <a:cs typeface="Times New Roman" panose="02020603050405020304" pitchFamily="18" charset="0"/>
              </a:rPr>
              <a:t> </a:t>
            </a:r>
            <a:r>
              <a:rPr lang="ru-RU" sz="1000" b="1" i="1" dirty="0" smtClean="0">
                <a:latin typeface="Times New Roman" pitchFamily="18" charset="0"/>
                <a:cs typeface="Times New Roman" pitchFamily="18" charset="0"/>
              </a:rPr>
              <a:t>За </a:t>
            </a:r>
            <a:r>
              <a:rPr lang="en-US" sz="1000" b="1" i="1" dirty="0" smtClean="0">
                <a:latin typeface="Times New Roman" pitchFamily="18" charset="0"/>
                <a:cs typeface="Times New Roman" pitchFamily="18" charset="0"/>
              </a:rPr>
              <a:t>I </a:t>
            </a:r>
            <a:r>
              <a:rPr lang="kk-KZ" sz="1000" b="1" i="1" dirty="0" smtClean="0">
                <a:latin typeface="Times New Roman" pitchFamily="18" charset="0"/>
                <a:cs typeface="Times New Roman" pitchFamily="18" charset="0"/>
              </a:rPr>
              <a:t>квартал </a:t>
            </a:r>
            <a:r>
              <a:rPr lang="ru-RU" sz="1000" b="1" i="1" dirty="0" smtClean="0">
                <a:latin typeface="Times New Roman" pitchFamily="18" charset="0"/>
                <a:cs typeface="Times New Roman" pitchFamily="18" charset="0"/>
              </a:rPr>
              <a:t>202</a:t>
            </a:r>
            <a:r>
              <a:rPr lang="kk-KZ" sz="1000" b="1" i="1" dirty="0" smtClean="0">
                <a:latin typeface="Times New Roman" pitchFamily="18" charset="0"/>
                <a:cs typeface="Times New Roman" pitchFamily="18" charset="0"/>
              </a:rPr>
              <a:t>4</a:t>
            </a:r>
            <a:r>
              <a:rPr lang="ru-RU" sz="1000" b="1" i="1" dirty="0" smtClean="0">
                <a:latin typeface="Times New Roman" pitchFamily="18" charset="0"/>
                <a:cs typeface="Times New Roman" pitchFamily="18" charset="0"/>
              </a:rPr>
              <a:t> года курсы усовершенствования и целевое обучение получили 12 сотрудников в разрезе профилей:</a:t>
            </a:r>
            <a:r>
              <a:rPr lang="ru-RU" sz="1000" b="1" dirty="0" smtClean="0">
                <a:latin typeface="Times New Roman" pitchFamily="18" charset="0"/>
                <a:cs typeface="Times New Roman" pitchFamily="18" charset="0"/>
              </a:rPr>
              <a:t> </a:t>
            </a:r>
            <a:r>
              <a:rPr lang="ru-RU" sz="1000" dirty="0" smtClean="0">
                <a:latin typeface="Times New Roman" pitchFamily="18" charset="0"/>
                <a:cs typeface="Times New Roman" pitchFamily="18" charset="0"/>
              </a:rPr>
              <a:t>из средних медицинских персоналов: Высший медицинский колледж УЗ г.Шымкент "Компетентность медицинской сестры в педиатрии» , Высший медицинский колледж УЗ г.Шымкент «Избранные вопросы физиотерапии», Высший медицинский колледж УЗ г.Шымкент. "</a:t>
            </a:r>
            <a:r>
              <a:rPr lang="ru-RU" sz="1000" dirty="0" err="1" smtClean="0">
                <a:latin typeface="Times New Roman" pitchFamily="18" charset="0"/>
                <a:cs typeface="Times New Roman" pitchFamily="18" charset="0"/>
              </a:rPr>
              <a:t>Иммунопрофилатика</a:t>
            </a:r>
            <a:r>
              <a:rPr lang="ru-RU" sz="1000" dirty="0" smtClean="0">
                <a:latin typeface="Times New Roman" pitchFamily="18" charset="0"/>
                <a:cs typeface="Times New Roman" pitchFamily="18" charset="0"/>
              </a:rPr>
              <a:t> .Работа медицинской сестры в прививочном кабинете “, Высший медицинский колледж УЗ г.Шымкент "Сестринское дело в реабилитации“, Высший медицинский колледж УЗ г.Шымкент «Программа менторской подготовки»</a:t>
            </a:r>
            <a:endParaRPr lang="kk-KZ" sz="1000" dirty="0" smtClean="0">
              <a:latin typeface="Times New Roman" panose="02020603050405020304" pitchFamily="18" charset="0"/>
              <a:cs typeface="Times New Roman" panose="02020603050405020304" pitchFamily="18" charset="0"/>
            </a:endParaRPr>
          </a:p>
          <a:p>
            <a:endParaRPr lang="ru-RU" sz="1000" dirty="0"/>
          </a:p>
        </p:txBody>
      </p:sp>
      <p:pic>
        <p:nvPicPr>
          <p:cNvPr id="20" name="Рисунок 19" descr="красный черный.jpg"/>
          <p:cNvPicPr>
            <a:picLocks noChangeAspect="1"/>
          </p:cNvPicPr>
          <p:nvPr/>
        </p:nvPicPr>
        <p:blipFill>
          <a:blip r:embed="rId3" cstate="print"/>
          <a:stretch>
            <a:fillRect/>
          </a:stretch>
        </p:blipFill>
        <p:spPr>
          <a:xfrm>
            <a:off x="11458575" y="0"/>
            <a:ext cx="733425" cy="597789"/>
          </a:xfrm>
          <a:prstGeom prst="rect">
            <a:avLst/>
          </a:prstGeom>
        </p:spPr>
      </p:pic>
      <p:sp>
        <p:nvSpPr>
          <p:cNvPr id="3" name="Овал 2"/>
          <p:cNvSpPr/>
          <p:nvPr/>
        </p:nvSpPr>
        <p:spPr>
          <a:xfrm>
            <a:off x="11344276" y="6239554"/>
            <a:ext cx="676275"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21</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8" name="Рисунок 17" descr="Без названия.png"/>
          <p:cNvPicPr>
            <a:picLocks noChangeAspect="1"/>
          </p:cNvPicPr>
          <p:nvPr/>
        </p:nvPicPr>
        <p:blipFill>
          <a:blip r:embed="rId4" cstate="print"/>
          <a:stretch>
            <a:fillRect/>
          </a:stretch>
        </p:blipFill>
        <p:spPr>
          <a:xfrm>
            <a:off x="0" y="0"/>
            <a:ext cx="619125" cy="619125"/>
          </a:xfrm>
          <a:prstGeom prst="rect">
            <a:avLst/>
          </a:prstGeom>
        </p:spPr>
      </p:pic>
      <p:sp>
        <p:nvSpPr>
          <p:cNvPr id="21" name="Прямоугольник 20"/>
          <p:cNvSpPr/>
          <p:nvPr/>
        </p:nvSpPr>
        <p:spPr>
          <a:xfrm>
            <a:off x="5410200" y="2322195"/>
            <a:ext cx="4057650" cy="3323987"/>
          </a:xfrm>
          <a:prstGeom prst="rect">
            <a:avLst/>
          </a:prstGeom>
        </p:spPr>
        <p:txBody>
          <a:bodyPr wrap="square">
            <a:spAutoFit/>
          </a:bodyPr>
          <a:lstStyle/>
          <a:p>
            <a:pPr lvl="0" fontAlgn="base">
              <a:spcBef>
                <a:spcPct val="0"/>
              </a:spcBef>
              <a:spcAft>
                <a:spcPct val="0"/>
              </a:spcAft>
            </a:pPr>
            <a:r>
              <a:rPr lang="en-US" sz="1050" b="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Всего</a:t>
            </a:r>
            <a:r>
              <a:rPr lang="en-US" sz="105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b="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штатных</a:t>
            </a:r>
            <a:r>
              <a:rPr lang="en-US" sz="105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b="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единиц</a:t>
            </a:r>
            <a:r>
              <a:rPr lang="en-US" sz="105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kk-KZ" sz="105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fontAlgn="base">
              <a:spcBef>
                <a:spcPct val="0"/>
              </a:spcBef>
              <a:spcAft>
                <a:spcPct val="0"/>
              </a:spcAft>
            </a:pP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- 2022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год</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762,75</a:t>
            </a:r>
            <a:endParaRPr lang="ru-RU" sz="1050" dirty="0" smtClean="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- 202</a:t>
            </a:r>
            <a:r>
              <a:rPr lang="kk-KZ"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год</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1068,5</a:t>
            </a:r>
            <a:endParaRPr lang="ru-RU" sz="1050" dirty="0" smtClean="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- 202</a:t>
            </a:r>
            <a:r>
              <a:rPr lang="kk-KZ"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год</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1068,5</a:t>
            </a:r>
            <a:endParaRPr lang="ru-RU" sz="1050" dirty="0" smtClean="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в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том</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числе</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фактическое</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количество</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врачей</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050" b="1" dirty="0" smtClean="0">
                <a:solidFill>
                  <a:prstClr val="black"/>
                </a:solidFill>
                <a:latin typeface="Times New Roman" panose="02020603050405020304" pitchFamily="18" charset="0"/>
                <a:cs typeface="Times New Roman" panose="02020603050405020304" pitchFamily="18" charset="0"/>
              </a:rPr>
              <a:t> </a:t>
            </a:r>
            <a:r>
              <a:rPr lang="en-US" sz="1050" b="1" dirty="0" err="1" smtClean="0">
                <a:solidFill>
                  <a:prstClr val="black"/>
                </a:solidFill>
                <a:latin typeface="Times New Roman" panose="02020603050405020304" pitchFamily="18" charset="0"/>
                <a:cs typeface="Times New Roman" panose="02020603050405020304" pitchFamily="18" charset="0"/>
              </a:rPr>
              <a:t>совместителей</a:t>
            </a:r>
            <a:r>
              <a:rPr lang="en-US" sz="1050" b="1" dirty="0" smtClean="0">
                <a:solidFill>
                  <a:prstClr val="black"/>
                </a:solidFill>
                <a:latin typeface="Times New Roman" panose="02020603050405020304" pitchFamily="18" charset="0"/>
                <a:cs typeface="Times New Roman" panose="02020603050405020304" pitchFamily="18" charset="0"/>
              </a:rPr>
              <a:t> – </a:t>
            </a:r>
            <a:r>
              <a:rPr lang="kk-KZ" sz="1050" b="1" dirty="0" smtClean="0">
                <a:solidFill>
                  <a:prstClr val="black"/>
                </a:solidFill>
                <a:latin typeface="Times New Roman" panose="02020603050405020304" pitchFamily="18" charset="0"/>
                <a:cs typeface="Times New Roman" panose="02020603050405020304" pitchFamily="18" charset="0"/>
              </a:rPr>
              <a:t>41</a:t>
            </a:r>
          </a:p>
          <a:p>
            <a:pPr lvl="0" eaLnBrk="0" fontAlgn="base" hangingPunct="0">
              <a:spcBef>
                <a:spcPct val="0"/>
              </a:spcBef>
              <a:spcAft>
                <a:spcPct val="0"/>
              </a:spcAft>
            </a:pP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- 2022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год</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97 (д/о +5);</a:t>
            </a:r>
            <a:endParaRPr lang="ru-RU" sz="1050" dirty="0" smtClean="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- 202</a:t>
            </a:r>
            <a:r>
              <a:rPr lang="kk-KZ"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год</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10</a:t>
            </a:r>
            <a:r>
              <a:rPr lang="" alt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(д/о +5)</a:t>
            </a:r>
            <a:endParaRPr lang="ru-RU" sz="1050" b="1" dirty="0" smtClean="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- 202</a:t>
            </a:r>
            <a:r>
              <a:rPr lang="kk-KZ"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год</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10</a:t>
            </a:r>
            <a:r>
              <a:rPr lang="kk-KZ"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6</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(д/о +</a:t>
            </a:r>
            <a:r>
              <a:rPr lang="kk-KZ"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1050" b="1" dirty="0" smtClean="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в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том</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числе</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фактическое</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количество</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медсестер</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kk-KZ"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- 2022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год</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290 (д/о + 30);</a:t>
            </a:r>
            <a:endParaRPr lang="ru-RU" sz="1050" dirty="0" smtClean="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- 202</a:t>
            </a:r>
            <a:r>
              <a:rPr lang="kk-KZ"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год</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a:t>
            </a:r>
            <a:r>
              <a:rPr lang="kk-KZ"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342</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(д/о + 30);</a:t>
            </a:r>
            <a:endParaRPr lang="ru-RU" sz="1050" dirty="0" smtClean="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- 202</a:t>
            </a:r>
            <a:r>
              <a:rPr lang="kk-KZ"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год</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34</a:t>
            </a:r>
            <a:r>
              <a:rPr lang="kk-KZ"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(д/о + </a:t>
            </a:r>
            <a:r>
              <a:rPr lang="kk-KZ"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1050" dirty="0" smtClean="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в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том</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числе</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фактическое</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количество</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прочего</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персонала</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kk-KZ"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- 2022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год</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67 (д/о +7);</a:t>
            </a:r>
            <a:endParaRPr lang="ru-RU" sz="1050" dirty="0" smtClean="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- 202</a:t>
            </a:r>
            <a:r>
              <a:rPr lang="kk-KZ"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год</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a:t>
            </a:r>
            <a:r>
              <a:rPr lang="kk-KZ"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91</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(д/о +</a:t>
            </a:r>
            <a:r>
              <a:rPr lang="kk-KZ"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8</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1050" dirty="0" smtClean="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- 202</a:t>
            </a:r>
            <a:r>
              <a:rPr lang="kk-KZ"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год</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a:t>
            </a:r>
            <a:r>
              <a:rPr lang="" alt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9</a:t>
            </a:r>
            <a:r>
              <a:rPr lang="kk-KZ" alt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5</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(д/о +</a:t>
            </a:r>
            <a:r>
              <a:rPr lang="kk-KZ"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1050" dirty="0" smtClean="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в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том</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числе</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фактическое</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количество</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младшего</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персонала</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kk-KZ"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- 2022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год</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179 (д/о +25)</a:t>
            </a:r>
            <a:endParaRPr lang="ru-RU" sz="1050" dirty="0" smtClean="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- 2023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год</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19</a:t>
            </a:r>
            <a:r>
              <a:rPr lang="" alt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(д/о +28)</a:t>
            </a:r>
          </a:p>
          <a:p>
            <a:pPr lvl="0" eaLnBrk="0" fontAlgn="base" hangingPunct="0">
              <a:spcBef>
                <a:spcPct val="0"/>
              </a:spcBef>
              <a:spcAft>
                <a:spcPct val="0"/>
              </a:spcAft>
            </a:pP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- 202</a:t>
            </a:r>
            <a:r>
              <a:rPr lang="kk-KZ"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05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год</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19</a:t>
            </a:r>
            <a:r>
              <a:rPr lang="kk-KZ"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(д/о </a:t>
            </a:r>
            <a:r>
              <a:rPr lang="ru-RU"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kk-KZ"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105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33400"/>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800" b="1" dirty="0" smtClean="0">
                <a:latin typeface="Times New Roman" pitchFamily="18" charset="0"/>
                <a:cs typeface="Times New Roman" pitchFamily="18" charset="0"/>
              </a:rPr>
              <a:t>Основные источники расходов</a:t>
            </a:r>
            <a:endParaRPr lang="ru-RU" sz="2800" b="1" dirty="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134726" y="6191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22</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graphicFrame>
        <p:nvGraphicFramePr>
          <p:cNvPr id="24" name="Таблица 23"/>
          <p:cNvGraphicFramePr>
            <a:graphicFrameLocks noGrp="1"/>
          </p:cNvGraphicFramePr>
          <p:nvPr>
            <p:extLst>
              <p:ext uri="{D42A27DB-BD31-4B8C-83A1-F6EECF244321}">
                <p14:modId xmlns:p14="http://schemas.microsoft.com/office/powerpoint/2010/main" xmlns="" val="2228074705"/>
              </p:ext>
            </p:extLst>
          </p:nvPr>
        </p:nvGraphicFramePr>
        <p:xfrm>
          <a:off x="467546" y="836711"/>
          <a:ext cx="6952431" cy="5287864"/>
        </p:xfrm>
        <a:graphic>
          <a:graphicData uri="http://schemas.openxmlformats.org/drawingml/2006/table">
            <a:tbl>
              <a:tblPr/>
              <a:tblGrid>
                <a:gridCol w="391139"/>
                <a:gridCol w="1863702"/>
                <a:gridCol w="1262269"/>
                <a:gridCol w="1145108"/>
                <a:gridCol w="1226901"/>
                <a:gridCol w="1063312"/>
              </a:tblGrid>
              <a:tr h="525985">
                <a:tc>
                  <a:txBody>
                    <a:bodyPr/>
                    <a:lstStyle/>
                    <a:p>
                      <a:pPr algn="ctr" fontAlgn="ctr"/>
                      <a:r>
                        <a:rPr lang="ru-RU" sz="1200" b="1" i="0" u="none" strike="noStrike" dirty="0">
                          <a:solidFill>
                            <a:srgbClr val="000000"/>
                          </a:solidFill>
                          <a:latin typeface="Times New Roman"/>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smtClean="0">
                          <a:solidFill>
                            <a:srgbClr val="000000"/>
                          </a:solidFill>
                          <a:latin typeface="Times New Roman"/>
                        </a:rPr>
                        <a:t>Бюджет</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1" i="0" u="none" strike="noStrike" dirty="0" smtClean="0">
                          <a:solidFill>
                            <a:srgbClr val="000000"/>
                          </a:solidFill>
                          <a:latin typeface="Times New Roman"/>
                        </a:rPr>
                        <a:t>за І кв. 2022г.</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1" i="0" u="none" strike="noStrike" dirty="0" smtClean="0">
                          <a:solidFill>
                            <a:srgbClr val="000000"/>
                          </a:solidFill>
                          <a:latin typeface="Times New Roman"/>
                        </a:rPr>
                        <a:t>за І кв. </a:t>
                      </a:r>
                      <a:r>
                        <a:rPr lang="ru-RU" sz="1200" b="1" i="0" u="none" strike="noStrike" dirty="0" smtClean="0">
                          <a:solidFill>
                            <a:srgbClr val="000000"/>
                          </a:solidFill>
                          <a:latin typeface="Times New Roman"/>
                        </a:rPr>
                        <a:t>2023г.</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1" i="0" u="none" strike="noStrike" dirty="0" smtClean="0">
                          <a:solidFill>
                            <a:srgbClr val="000000"/>
                          </a:solidFill>
                          <a:latin typeface="Times New Roman"/>
                        </a:rPr>
                        <a:t>за І кв. </a:t>
                      </a:r>
                      <a:r>
                        <a:rPr lang="ru-RU" sz="1200" b="1" i="0" u="none" strike="noStrike" dirty="0" smtClean="0">
                          <a:solidFill>
                            <a:srgbClr val="000000"/>
                          </a:solidFill>
                          <a:latin typeface="Times New Roman"/>
                        </a:rPr>
                        <a:t>2024г.</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smtClean="0">
                          <a:solidFill>
                            <a:srgbClr val="000000"/>
                          </a:solidFill>
                          <a:latin typeface="Times New Roman"/>
                        </a:rPr>
                        <a:t>Прирост</a:t>
                      </a:r>
                    </a:p>
                    <a:p>
                      <a:pPr algn="ctr" fontAlgn="ctr"/>
                      <a:r>
                        <a:rPr lang="ru-RU" sz="1200" b="1" i="0" u="none" strike="noStrike" dirty="0" smtClean="0">
                          <a:solidFill>
                            <a:srgbClr val="000000"/>
                          </a:solidFill>
                          <a:latin typeface="Times New Roman"/>
                        </a:rPr>
                        <a:t>(+-)</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48951">
                <a:tc>
                  <a:txBody>
                    <a:bodyPr/>
                    <a:lstStyle/>
                    <a:p>
                      <a:pPr algn="ctr" fontAlgn="ctr"/>
                      <a:r>
                        <a:rPr lang="ru-RU" sz="1200" b="0" i="0" u="none" strike="noStrike" dirty="0">
                          <a:solidFill>
                            <a:srgbClr val="000000"/>
                          </a:solidFill>
                          <a:latin typeface="Times New Roman"/>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Всего по договору ФОМС </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2 848 017,6</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3 959 446,70</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4 539</a:t>
                      </a:r>
                      <a:r>
                        <a:rPr lang="kk-KZ" sz="1200" b="0" i="0" u="none" strike="noStrike" baseline="0" dirty="0" smtClean="0">
                          <a:solidFill>
                            <a:srgbClr val="000000"/>
                          </a:solidFill>
                          <a:latin typeface="Times New Roman"/>
                        </a:rPr>
                        <a:t> 733,3</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14,6</a:t>
                      </a:r>
                      <a:r>
                        <a:rPr lang="ru-RU" sz="1200" b="0" i="0" u="none" strike="noStrike" dirty="0" smtClean="0">
                          <a:solidFill>
                            <a:srgbClr val="000000"/>
                          </a:solidFill>
                          <a:latin typeface="Times New Roman"/>
                        </a:rPr>
                        <a:t>%</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6036">
                <a:tc>
                  <a:txBody>
                    <a:bodyPr/>
                    <a:lstStyle/>
                    <a:p>
                      <a:pPr algn="ctr" fontAlgn="ctr"/>
                      <a:r>
                        <a:rPr lang="ru-RU" sz="1200" b="0" i="0" u="none" strike="noStrike" dirty="0">
                          <a:solidFill>
                            <a:srgbClr val="000000"/>
                          </a:solidFill>
                          <a:latin typeface="Times New Roman"/>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latin typeface="Times New Roman"/>
                        </a:rPr>
                        <a:t>Заработная плата</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296 890,1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410 589,5</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550 959,6</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34,1%</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5985">
                <a:tc>
                  <a:txBody>
                    <a:bodyPr/>
                    <a:lstStyle/>
                    <a:p>
                      <a:pPr algn="ctr" fontAlgn="ctr"/>
                      <a:r>
                        <a:rPr lang="ru-RU" sz="1200" b="0" i="0" u="none" strike="noStrike" dirty="0">
                          <a:solidFill>
                            <a:srgbClr val="000000"/>
                          </a:solidFill>
                          <a:latin typeface="Times New Roman"/>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latin typeface="Times New Roman"/>
                        </a:rPr>
                        <a:t>Коммунальные расходы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20 968,5</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22 755,5</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55 545,2</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44%</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93371">
                <a:tc>
                  <a:txBody>
                    <a:bodyPr/>
                    <a:lstStyle/>
                    <a:p>
                      <a:pPr algn="ctr" fontAlgn="ctr"/>
                      <a:r>
                        <a:rPr lang="ru-RU" sz="1200" b="0" i="0" u="none" strike="noStrike">
                          <a:solidFill>
                            <a:srgbClr val="000000"/>
                          </a:solidFill>
                          <a:latin typeface="Times New Roman"/>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smtClean="0">
                          <a:solidFill>
                            <a:srgbClr val="000000"/>
                          </a:solidFill>
                          <a:latin typeface="Times New Roman"/>
                        </a:rPr>
                        <a:t>Налоги</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16 020,1</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22 435,1</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32 568,3</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45,1%</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1259">
                <a:tc>
                  <a:txBody>
                    <a:bodyPr/>
                    <a:lstStyle/>
                    <a:p>
                      <a:pPr algn="ctr" fontAlgn="ctr"/>
                      <a:r>
                        <a:rPr lang="ru-RU" sz="1200" b="0" i="0" u="none" strike="noStrike" dirty="0">
                          <a:solidFill>
                            <a:srgbClr val="000000"/>
                          </a:solidFill>
                          <a:latin typeface="Times New Roman"/>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latin typeface="Times New Roman"/>
                        </a:rPr>
                        <a:t>Лекарственное обеспечение</a:t>
                      </a:r>
                    </a:p>
                    <a:p>
                      <a:pPr algn="ctr" fontAlgn="ct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123 146,6</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200 211,1</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249 611,9</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24,6%</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90146">
                <a:tc>
                  <a:txBody>
                    <a:bodyPr/>
                    <a:lstStyle/>
                    <a:p>
                      <a:pPr algn="ctr" fontAlgn="ctr"/>
                      <a:r>
                        <a:rPr lang="kk-KZ" sz="1200" b="0" i="0" u="none" strike="noStrike" dirty="0" smtClean="0">
                          <a:solidFill>
                            <a:srgbClr val="000000"/>
                          </a:solidFill>
                          <a:latin typeface="Times New Roman"/>
                        </a:rPr>
                        <a:t>6</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latin typeface="Times New Roman"/>
                        </a:rPr>
                        <a:t>Услуги  питания</a:t>
                      </a:r>
                    </a:p>
                    <a:p>
                      <a:pPr marL="0" marR="0" indent="0" algn="ctr" defTabSz="914400" rtl="0" eaLnBrk="1" fontAlgn="ctr" latinLnBrk="0" hangingPunct="1">
                        <a:lnSpc>
                          <a:spcPct val="100000"/>
                        </a:lnSpc>
                        <a:spcBef>
                          <a:spcPts val="0"/>
                        </a:spcBef>
                        <a:spcAft>
                          <a:spcPts val="0"/>
                        </a:spcAft>
                        <a:buClrTx/>
                        <a:buSzTx/>
                        <a:buFontTx/>
                        <a:buNone/>
                        <a:tabLst/>
                        <a:defRPr/>
                      </a:pPr>
                      <a:endParaRPr lang="ru-RU" sz="1200" b="0" i="0" u="none" strike="noStrike" dirty="0" smtClean="0">
                        <a:solidFill>
                          <a:srgbClr val="000000"/>
                        </a:solidFill>
                        <a:latin typeface="Times New Roman"/>
                      </a:endParaRPr>
                    </a:p>
                    <a:p>
                      <a:pPr algn="ctr" fontAlgn="ct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14 211,4</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24 027,7</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13 637,2</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56,7%</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5985">
                <a:tc>
                  <a:txBody>
                    <a:bodyPr/>
                    <a:lstStyle/>
                    <a:p>
                      <a:pPr algn="ctr" fontAlgn="ctr"/>
                      <a:r>
                        <a:rPr lang="kk-KZ" sz="1200" b="0" i="0" u="none" strike="noStrike" dirty="0" smtClean="0">
                          <a:solidFill>
                            <a:srgbClr val="000000"/>
                          </a:solidFill>
                          <a:latin typeface="Times New Roman"/>
                        </a:rPr>
                        <a:t>7</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Платные услуги и  АПП</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7400,8</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32 313,7</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kk-KZ" sz="1200" dirty="0" smtClean="0">
                          <a:latin typeface="Times New Roman" pitchFamily="18" charset="0"/>
                          <a:cs typeface="Times New Roman" pitchFamily="18" charset="0"/>
                        </a:rPr>
                        <a:t>13 641,2</a:t>
                      </a:r>
                      <a:endParaRPr lang="ru-RU" sz="1200" dirty="0">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90146">
                <a:tc>
                  <a:txBody>
                    <a:bodyPr/>
                    <a:lstStyle/>
                    <a:p>
                      <a:pPr algn="ctr" fontAlgn="ctr"/>
                      <a:r>
                        <a:rPr lang="kk-KZ" sz="1200" b="0" i="0" u="none" strike="noStrike" dirty="0" smtClean="0">
                          <a:solidFill>
                            <a:srgbClr val="000000"/>
                          </a:solidFill>
                          <a:latin typeface="Times New Roman"/>
                        </a:rPr>
                        <a:t>8</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0" u="none" strike="noStrike" dirty="0" err="1" smtClean="0">
                          <a:solidFill>
                            <a:srgbClr val="000000"/>
                          </a:solidFill>
                          <a:latin typeface="Times New Roman"/>
                        </a:rPr>
                        <a:t>Финансировнаие</a:t>
                      </a:r>
                      <a:r>
                        <a:rPr lang="ru-RU" sz="1200" b="0" i="0" u="none" strike="noStrike" baseline="0" dirty="0" smtClean="0">
                          <a:solidFill>
                            <a:srgbClr val="000000"/>
                          </a:solidFill>
                          <a:latin typeface="Times New Roman"/>
                        </a:rPr>
                        <a:t> из местного бюджета</a:t>
                      </a:r>
                      <a:endParaRPr lang="ru-RU" sz="1200" b="0" i="0" u="none" strike="noStrike" dirty="0" smtClean="0">
                        <a:solidFill>
                          <a:srgbClr val="000000"/>
                        </a:solidFill>
                        <a:latin typeface="Times New Roman"/>
                      </a:endParaRPr>
                    </a:p>
                    <a:p>
                      <a:pPr algn="ctr" fontAlgn="ct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0</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0</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0</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pitchFamily="18" charset="0"/>
                          <a:cs typeface="Times New Roman" pitchFamily="18" charset="0"/>
                        </a:rPr>
                        <a:t>-</a:t>
                      </a:r>
                      <a:endParaRPr lang="ru-RU" sz="12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5" name="TextBox 24"/>
          <p:cNvSpPr txBox="1"/>
          <p:nvPr/>
        </p:nvSpPr>
        <p:spPr>
          <a:xfrm>
            <a:off x="7791450" y="1390650"/>
            <a:ext cx="3981449" cy="3539430"/>
          </a:xfrm>
          <a:prstGeom prst="rect">
            <a:avLst/>
          </a:prstGeom>
          <a:noFill/>
        </p:spPr>
        <p:txBody>
          <a:bodyPr wrap="square" rtlCol="0">
            <a:spAutoFit/>
          </a:bodyPr>
          <a:lstStyle/>
          <a:p>
            <a:pPr algn="ctr"/>
            <a:r>
              <a:rPr lang="ru-RU" sz="2000" dirty="0" smtClean="0">
                <a:latin typeface="Times New Roman" pitchFamily="18" charset="0"/>
                <a:cs typeface="Times New Roman" pitchFamily="18" charset="0"/>
              </a:rPr>
              <a:t>            Общие  расходы  за  </a:t>
            </a:r>
          </a:p>
          <a:p>
            <a:pPr algn="ctr"/>
            <a:r>
              <a:rPr lang="ru-RU" sz="2000" dirty="0" smtClean="0">
                <a:latin typeface="Times New Roman" pitchFamily="18" charset="0"/>
                <a:cs typeface="Times New Roman" pitchFamily="18" charset="0"/>
              </a:rPr>
              <a:t>І квартал 2024 года в сравнении 2023 годом увеличились на  32,6%.  </a:t>
            </a:r>
          </a:p>
          <a:p>
            <a:pPr algn="ctr"/>
            <a:r>
              <a:rPr lang="kk-KZ" sz="2000" dirty="0" smtClean="0">
                <a:latin typeface="Times New Roman" pitchFamily="18" charset="0"/>
                <a:cs typeface="Times New Roman" pitchFamily="18" charset="0"/>
              </a:rPr>
              <a:t>Расходы на заработную плату увеличились на 34,1</a:t>
            </a:r>
            <a:r>
              <a:rPr lang="ru-RU" sz="2000" dirty="0" smtClean="0">
                <a:latin typeface="Times New Roman" pitchFamily="18" charset="0"/>
                <a:cs typeface="Times New Roman" pitchFamily="18" charset="0"/>
              </a:rPr>
              <a:t>%</a:t>
            </a:r>
            <a:endParaRPr lang="kk-KZ" sz="2000" dirty="0" smtClean="0">
              <a:latin typeface="Times New Roman" pitchFamily="18" charset="0"/>
              <a:cs typeface="Times New Roman" pitchFamily="18" charset="0"/>
            </a:endParaRPr>
          </a:p>
          <a:p>
            <a:pPr algn="ctr"/>
            <a:r>
              <a:rPr lang="ru-RU" sz="2000" dirty="0" smtClean="0">
                <a:latin typeface="Times New Roman" pitchFamily="18" charset="0"/>
                <a:cs typeface="Times New Roman" pitchFamily="18" charset="0"/>
              </a:rPr>
              <a:t> (в связи с увеличениям  штатной единицы </a:t>
            </a:r>
          </a:p>
          <a:p>
            <a:pPr algn="ctr"/>
            <a:r>
              <a:rPr lang="ru-RU" sz="2000" dirty="0" smtClean="0">
                <a:latin typeface="Times New Roman" pitchFamily="18" charset="0"/>
                <a:cs typeface="Times New Roman" pitchFamily="18" charset="0"/>
              </a:rPr>
              <a:t>-ЛС, ИМН, </a:t>
            </a:r>
            <a:r>
              <a:rPr lang="ru-RU" sz="2000" dirty="0" err="1" smtClean="0">
                <a:latin typeface="Times New Roman" pitchFamily="18" charset="0"/>
                <a:cs typeface="Times New Roman" pitchFamily="18" charset="0"/>
              </a:rPr>
              <a:t>дез.средства</a:t>
            </a:r>
            <a:r>
              <a:rPr lang="ru-RU" sz="2000" dirty="0" smtClean="0">
                <a:latin typeface="Times New Roman" pitchFamily="18" charset="0"/>
                <a:cs typeface="Times New Roman" pitchFamily="18" charset="0"/>
              </a:rPr>
              <a:t> и реагенты на 24,6</a:t>
            </a:r>
            <a:r>
              <a:rPr lang="kk-KZ" sz="2000" dirty="0" smtClean="0">
                <a:solidFill>
                  <a:srgbClr val="000000"/>
                </a:solidFill>
                <a:latin typeface="Times New Roman"/>
              </a:rPr>
              <a:t>%.</a:t>
            </a:r>
            <a:endParaRPr lang="ru-RU" sz="2000" dirty="0" smtClean="0">
              <a:latin typeface="Times New Roman" pitchFamily="18" charset="0"/>
              <a:cs typeface="Times New Roman" pitchFamily="18" charset="0"/>
            </a:endParaRPr>
          </a:p>
          <a:p>
            <a:endParaRPr lang="ru-RU" sz="2400" b="1" i="1" dirty="0" smtClean="0">
              <a:latin typeface="Times New Roman" pitchFamily="18" charset="0"/>
              <a:cs typeface="Times New Roman" pitchFamily="18" charset="0"/>
            </a:endParaRPr>
          </a:p>
        </p:txBody>
      </p:sp>
      <p:pic>
        <p:nvPicPr>
          <p:cNvPr id="12" name="Рисунок 11" descr="красный черный.jpg"/>
          <p:cNvPicPr>
            <a:picLocks noChangeAspect="1"/>
          </p:cNvPicPr>
          <p:nvPr/>
        </p:nvPicPr>
        <p:blipFill>
          <a:blip r:embed="rId3" cstate="print"/>
          <a:stretch>
            <a:fillRect/>
          </a:stretch>
        </p:blipFill>
        <p:spPr>
          <a:xfrm>
            <a:off x="11458575" y="0"/>
            <a:ext cx="733425" cy="581025"/>
          </a:xfrm>
          <a:prstGeom prst="rect">
            <a:avLst/>
          </a:prstGeom>
        </p:spPr>
      </p:pic>
      <p:pic>
        <p:nvPicPr>
          <p:cNvPr id="13" name="Рисунок 12" descr="Без названия.png"/>
          <p:cNvPicPr>
            <a:picLocks noChangeAspect="1"/>
          </p:cNvPicPr>
          <p:nvPr/>
        </p:nvPicPr>
        <p:blipFill>
          <a:blip r:embed="rId4" cstate="print"/>
          <a:stretch>
            <a:fillRect/>
          </a:stretch>
        </p:blipFill>
        <p:spPr>
          <a:xfrm>
            <a:off x="0" y="0"/>
            <a:ext cx="704850" cy="704850"/>
          </a:xfrm>
          <a:prstGeom prst="rect">
            <a:avLst/>
          </a:prstGeom>
        </p:spPr>
      </p:pic>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400" b="1" dirty="0" smtClean="0">
                <a:latin typeface="Times New Roman" pitchFamily="18" charset="0"/>
                <a:cs typeface="Times New Roman" pitchFamily="18" charset="0"/>
              </a:rPr>
              <a:t>Анализ  средней  заработной платы:</a:t>
            </a: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34751" y="62681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23</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xmlns="" val="1150346660"/>
              </p:ext>
            </p:extLst>
          </p:nvPr>
        </p:nvGraphicFramePr>
        <p:xfrm>
          <a:off x="1247824" y="870991"/>
          <a:ext cx="9058225" cy="3311863"/>
        </p:xfrm>
        <a:graphic>
          <a:graphicData uri="http://schemas.openxmlformats.org/drawingml/2006/table">
            <a:tbl>
              <a:tblPr/>
              <a:tblGrid>
                <a:gridCol w="554769"/>
                <a:gridCol w="3488026"/>
                <a:gridCol w="1671810"/>
                <a:gridCol w="1671810"/>
                <a:gridCol w="1671810"/>
              </a:tblGrid>
              <a:tr h="289856">
                <a:tc rowSpan="2">
                  <a:txBody>
                    <a:bodyPr/>
                    <a:lstStyle/>
                    <a:p>
                      <a:pPr algn="ctr">
                        <a:spcAft>
                          <a:spcPts val="0"/>
                        </a:spcAft>
                      </a:pPr>
                      <a:r>
                        <a:rPr lang="kk-KZ" sz="1600" b="1" dirty="0">
                          <a:latin typeface="Times New Roman" pitchFamily="18" charset="0"/>
                          <a:ea typeface="Times New Roman"/>
                          <a:cs typeface="Times New Roman" pitchFamily="18" charset="0"/>
                        </a:rPr>
                        <a:t>№</a:t>
                      </a:r>
                      <a:endParaRPr lang="ru-RU" sz="1600" b="1" dirty="0">
                        <a:latin typeface="Times New Roman" pitchFamily="18" charset="0"/>
                        <a:ea typeface="Times New Roman"/>
                        <a:cs typeface="Times New Roman" pitchFamily="18" charset="0"/>
                      </a:endParaRPr>
                    </a:p>
                    <a:p>
                      <a:pPr algn="ctr">
                        <a:spcAft>
                          <a:spcPts val="0"/>
                        </a:spcAft>
                      </a:pPr>
                      <a:r>
                        <a:rPr lang="ru-RU" sz="1600" b="1" dirty="0" err="1">
                          <a:latin typeface="Times New Roman" pitchFamily="18" charset="0"/>
                          <a:ea typeface="Times New Roman"/>
                          <a:cs typeface="Times New Roman" pitchFamily="18" charset="0"/>
                        </a:rPr>
                        <a:t>п</a:t>
                      </a:r>
                      <a:r>
                        <a:rPr lang="ru-RU" sz="1600" b="1" dirty="0">
                          <a:latin typeface="Times New Roman" pitchFamily="18" charset="0"/>
                          <a:ea typeface="Times New Roman"/>
                          <a:cs typeface="Times New Roman" pitchFamily="18" charset="0"/>
                        </a:rPr>
                        <a:t>/</a:t>
                      </a:r>
                      <a:r>
                        <a:rPr lang="ru-RU" sz="1600" b="1" dirty="0" err="1">
                          <a:latin typeface="Times New Roman" pitchFamily="18" charset="0"/>
                          <a:ea typeface="Times New Roman"/>
                          <a:cs typeface="Times New Roman" pitchFamily="18" charset="0"/>
                        </a:rPr>
                        <a:t>п</a:t>
                      </a:r>
                      <a:r>
                        <a:rPr lang="ru-RU" sz="1600" b="1" dirty="0">
                          <a:latin typeface="Times New Roman" pitchFamily="18" charset="0"/>
                          <a:ea typeface="Times New Roman"/>
                          <a:cs typeface="Times New Roman"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Наименование </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2022</a:t>
                      </a:r>
                      <a:r>
                        <a:rPr lang="kk-KZ" sz="1600" b="1" baseline="0" dirty="0" smtClean="0">
                          <a:latin typeface="Times New Roman" pitchFamily="18" charset="0"/>
                          <a:ea typeface="Times New Roman"/>
                          <a:cs typeface="Times New Roman" pitchFamily="18" charset="0"/>
                        </a:rPr>
                        <a:t> год</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2023год</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2024 год</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856">
                <a:tc vMerge="1">
                  <a:txBody>
                    <a:bodyPr/>
                    <a:lstStyle/>
                    <a:p>
                      <a:endParaRPr lang="ru-RU"/>
                    </a:p>
                  </a:txBody>
                  <a:tcPr/>
                </a:tc>
                <a:tc gridSpan="4">
                  <a:txBody>
                    <a:bodyPr/>
                    <a:lstStyle/>
                    <a:p>
                      <a:pPr algn="ctr">
                        <a:spcAft>
                          <a:spcPts val="0"/>
                        </a:spcAft>
                      </a:pPr>
                      <a:r>
                        <a:rPr lang="kk-KZ" sz="1600" b="1" dirty="0">
                          <a:latin typeface="Times New Roman" pitchFamily="18" charset="0"/>
                          <a:ea typeface="Times New Roman"/>
                          <a:cs typeface="Times New Roman" pitchFamily="18" charset="0"/>
                        </a:rPr>
                        <a:t>Средняя заработная плата на 1 должность </a:t>
                      </a:r>
                      <a:r>
                        <a:rPr lang="kk-KZ" sz="1600" b="1" i="1" dirty="0">
                          <a:latin typeface="Times New Roman" pitchFamily="18" charset="0"/>
                          <a:ea typeface="Times New Roman"/>
                          <a:cs typeface="Times New Roman" pitchFamily="18" charset="0"/>
                        </a:rPr>
                        <a:t>без дифоплаты</a:t>
                      </a:r>
                      <a:r>
                        <a:rPr lang="kk-KZ" sz="1600" b="1" dirty="0">
                          <a:latin typeface="Times New Roman" pitchFamily="18" charset="0"/>
                          <a:ea typeface="Times New Roman"/>
                          <a:cs typeface="Times New Roman" pitchFamily="18" charset="0"/>
                        </a:rPr>
                        <a:t>, в том числе: </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pPr algn="just">
                        <a:spcAft>
                          <a:spcPts val="0"/>
                        </a:spcAft>
                      </a:pPr>
                      <a:endParaRPr lang="ru-RU" sz="11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847">
                <a:tc>
                  <a:txBody>
                    <a:bodyPr/>
                    <a:lstStyle/>
                    <a:p>
                      <a:pPr algn="ctr">
                        <a:spcAft>
                          <a:spcPts val="0"/>
                        </a:spcAft>
                      </a:pPr>
                      <a:r>
                        <a:rPr lang="kk-KZ" sz="1600" b="1">
                          <a:latin typeface="Times New Roman" pitchFamily="18" charset="0"/>
                          <a:ea typeface="Times New Roman"/>
                          <a:cs typeface="Times New Roman" pitchFamily="18" charset="0"/>
                        </a:rPr>
                        <a:t>1</a:t>
                      </a:r>
                      <a:endParaRPr lang="ru-RU" sz="160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-врачи</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kk-KZ" sz="1600" b="1" dirty="0" smtClean="0">
                          <a:latin typeface="Times New Roman" pitchFamily="18" charset="0"/>
                          <a:cs typeface="Times New Roman" pitchFamily="18" charset="0"/>
                        </a:rPr>
                        <a:t>317 027</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396 771</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437 360</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98">
                <a:tc>
                  <a:txBody>
                    <a:bodyPr/>
                    <a:lstStyle/>
                    <a:p>
                      <a:pPr algn="ctr">
                        <a:spcAft>
                          <a:spcPts val="0"/>
                        </a:spcAft>
                      </a:pPr>
                      <a:r>
                        <a:rPr lang="kk-KZ" sz="1600" b="1">
                          <a:latin typeface="Times New Roman" pitchFamily="18" charset="0"/>
                          <a:ea typeface="Times New Roman"/>
                          <a:cs typeface="Times New Roman" pitchFamily="18" charset="0"/>
                        </a:rPr>
                        <a:t>2</a:t>
                      </a:r>
                      <a:endParaRPr lang="ru-RU" sz="160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-средний медицинский персонал</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600" b="1" dirty="0" smtClean="0">
                          <a:latin typeface="Times New Roman" pitchFamily="18" charset="0"/>
                          <a:cs typeface="Times New Roman" pitchFamily="18" charset="0"/>
                        </a:rPr>
                        <a:t>185 835</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235 388</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246 601</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98">
                <a:tc>
                  <a:txBody>
                    <a:bodyPr/>
                    <a:lstStyle/>
                    <a:p>
                      <a:pPr algn="ctr">
                        <a:spcAft>
                          <a:spcPts val="0"/>
                        </a:spcAft>
                      </a:pPr>
                      <a:r>
                        <a:rPr lang="kk-KZ" sz="1600" b="1" dirty="0">
                          <a:latin typeface="Times New Roman" pitchFamily="18" charset="0"/>
                          <a:ea typeface="Times New Roman"/>
                          <a:cs typeface="Times New Roman" pitchFamily="18" charset="0"/>
                        </a:rPr>
                        <a:t>3</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-младший медицинский персонал</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600" b="1" dirty="0" smtClean="0">
                          <a:latin typeface="Times New Roman" pitchFamily="18" charset="0"/>
                          <a:cs typeface="Times New Roman" pitchFamily="18" charset="0"/>
                        </a:rPr>
                        <a:t>92 544</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112 882</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158 514</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856">
                <a:tc>
                  <a:txBody>
                    <a:bodyPr/>
                    <a:lstStyle/>
                    <a:p>
                      <a:pPr algn="ctr">
                        <a:spcAft>
                          <a:spcPts val="0"/>
                        </a:spcAft>
                      </a:pP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sz="1600" b="1" dirty="0" smtClean="0">
                          <a:latin typeface="Times New Roman" pitchFamily="18" charset="0"/>
                          <a:ea typeface="Times New Roman"/>
                          <a:cs typeface="Times New Roman" pitchFamily="18" charset="0"/>
                        </a:rPr>
                        <a:t>Средняя заработная плата на 1 должность </a:t>
                      </a:r>
                      <a:r>
                        <a:rPr lang="kk-KZ" sz="1600" b="1" i="1" dirty="0" smtClean="0">
                          <a:latin typeface="Times New Roman" pitchFamily="18" charset="0"/>
                          <a:ea typeface="Times New Roman"/>
                          <a:cs typeface="Times New Roman" pitchFamily="18" charset="0"/>
                        </a:rPr>
                        <a:t>с дифоплатой</a:t>
                      </a:r>
                      <a:r>
                        <a:rPr lang="kk-KZ" sz="1600" b="1" dirty="0" smtClean="0">
                          <a:latin typeface="Times New Roman" pitchFamily="18" charset="0"/>
                          <a:ea typeface="Times New Roman"/>
                          <a:cs typeface="Times New Roman" pitchFamily="18" charset="0"/>
                        </a:rPr>
                        <a:t>, в том числе: </a:t>
                      </a:r>
                      <a:endParaRPr lang="ru-RU" sz="1600" b="1" dirty="0" smtClean="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pPr algn="ctr">
                        <a:spcAft>
                          <a:spcPts val="0"/>
                        </a:spcAft>
                      </a:pPr>
                      <a:endParaRPr lang="ru-RU" sz="16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ru-RU" sz="16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856">
                <a:tc>
                  <a:txBody>
                    <a:bodyPr/>
                    <a:lstStyle/>
                    <a:p>
                      <a:pPr algn="ctr">
                        <a:spcAft>
                          <a:spcPts val="0"/>
                        </a:spcAft>
                      </a:pPr>
                      <a:r>
                        <a:rPr lang="kk-KZ" sz="1600" b="1" dirty="0" smtClean="0">
                          <a:latin typeface="Times New Roman" pitchFamily="18" charset="0"/>
                          <a:ea typeface="Times New Roman"/>
                          <a:cs typeface="Times New Roman" pitchFamily="18" charset="0"/>
                        </a:rPr>
                        <a:t>1</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-врачи</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325 387</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414 603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600" b="1" dirty="0" smtClean="0">
                          <a:latin typeface="Times New Roman" pitchFamily="18" charset="0"/>
                          <a:cs typeface="Times New Roman" pitchFamily="18" charset="0"/>
                        </a:rPr>
                        <a:t>478 878</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98">
                <a:tc>
                  <a:txBody>
                    <a:bodyPr/>
                    <a:lstStyle/>
                    <a:p>
                      <a:pPr algn="ctr">
                        <a:spcAft>
                          <a:spcPts val="0"/>
                        </a:spcAft>
                      </a:pPr>
                      <a:r>
                        <a:rPr lang="kk-KZ" sz="1600" b="1" dirty="0" smtClean="0">
                          <a:latin typeface="Times New Roman" pitchFamily="18" charset="0"/>
                          <a:ea typeface="Times New Roman"/>
                          <a:cs typeface="Times New Roman" pitchFamily="18" charset="0"/>
                        </a:rPr>
                        <a:t>2</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-средний медицинский персонал</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190 382</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244656</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600" b="1" dirty="0" smtClean="0">
                          <a:latin typeface="Times New Roman" pitchFamily="18" charset="0"/>
                          <a:cs typeface="Times New Roman" pitchFamily="18" charset="0"/>
                        </a:rPr>
                        <a:t>263 883</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98">
                <a:tc>
                  <a:txBody>
                    <a:bodyPr/>
                    <a:lstStyle/>
                    <a:p>
                      <a:pPr algn="ctr">
                        <a:spcAft>
                          <a:spcPts val="0"/>
                        </a:spcAft>
                      </a:pPr>
                      <a:r>
                        <a:rPr lang="kk-KZ" sz="1600" b="1" dirty="0" smtClean="0">
                          <a:latin typeface="Times New Roman" pitchFamily="18" charset="0"/>
                          <a:ea typeface="Times New Roman"/>
                          <a:cs typeface="Times New Roman" pitchFamily="18" charset="0"/>
                        </a:rPr>
                        <a:t>3</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-младший медицинский персонал</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94 695</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117 327</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600" b="1" dirty="0" smtClean="0">
                          <a:latin typeface="Times New Roman" pitchFamily="18" charset="0"/>
                          <a:cs typeface="Times New Roman" pitchFamily="18" charset="0"/>
                        </a:rPr>
                        <a:t>166 638</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 name="Прямоугольник 19"/>
          <p:cNvSpPr/>
          <p:nvPr/>
        </p:nvSpPr>
        <p:spPr>
          <a:xfrm>
            <a:off x="1171575" y="4662785"/>
            <a:ext cx="9448799" cy="646331"/>
          </a:xfrm>
          <a:prstGeom prst="rect">
            <a:avLst/>
          </a:prstGeom>
        </p:spPr>
        <p:txBody>
          <a:bodyPr wrap="square">
            <a:spAutoFit/>
          </a:bodyPr>
          <a:lstStyle/>
          <a:p>
            <a:r>
              <a:rPr lang="ru-RU" dirty="0" smtClean="0">
                <a:latin typeface="Times New Roman" pitchFamily="18" charset="0"/>
                <a:cs typeface="Times New Roman" pitchFamily="18" charset="0"/>
              </a:rPr>
              <a:t>Средняя заработная плата увеличилась: у врача - на 30%, среднего медицинского работника - на 20%, младшего медицинского работника -  на 20%,  чем в предыдущем году.</a:t>
            </a:r>
            <a:endParaRPr lang="ru-RU" dirty="0"/>
          </a:p>
        </p:txBody>
      </p:sp>
      <p:pic>
        <p:nvPicPr>
          <p:cNvPr id="12" name="Рисунок 11" descr="красный черный.jpg"/>
          <p:cNvPicPr>
            <a:picLocks noChangeAspect="1"/>
          </p:cNvPicPr>
          <p:nvPr/>
        </p:nvPicPr>
        <p:blipFill>
          <a:blip r:embed="rId3" cstate="print"/>
          <a:stretch>
            <a:fillRect/>
          </a:stretch>
        </p:blipFill>
        <p:spPr>
          <a:xfrm>
            <a:off x="11353800" y="0"/>
            <a:ext cx="838200" cy="533723"/>
          </a:xfrm>
          <a:prstGeom prst="rect">
            <a:avLst/>
          </a:prstGeom>
        </p:spPr>
      </p:pic>
      <p:pic>
        <p:nvPicPr>
          <p:cNvPr id="15" name="Рисунок 14" descr="Без названия.png"/>
          <p:cNvPicPr>
            <a:picLocks noChangeAspect="1"/>
          </p:cNvPicPr>
          <p:nvPr/>
        </p:nvPicPr>
        <p:blipFill>
          <a:blip r:embed="rId4" cstate="print"/>
          <a:stretch>
            <a:fillRect/>
          </a:stretch>
        </p:blipFill>
        <p:spPr>
          <a:xfrm>
            <a:off x="0" y="0"/>
            <a:ext cx="676275" cy="676275"/>
          </a:xfrm>
          <a:prstGeom prst="rect">
            <a:avLst/>
          </a:prstGeom>
        </p:spPr>
      </p:pic>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1581150" y="0"/>
            <a:ext cx="9581199"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kk-KZ" sz="2400" b="1" dirty="0" smtClean="0">
              <a:latin typeface="Times New Roman" pitchFamily="18" charset="0"/>
              <a:cs typeface="Times New Roman" pitchFamily="18" charset="0"/>
            </a:endParaRPr>
          </a:p>
          <a:p>
            <a:pPr algn="ctr">
              <a:buNone/>
            </a:pPr>
            <a:r>
              <a:rPr lang="kk-KZ" sz="2400" b="1" dirty="0" smtClean="0">
                <a:latin typeface="Times New Roman" pitchFamily="18" charset="0"/>
                <a:cs typeface="Times New Roman" pitchFamily="18" charset="0"/>
              </a:rPr>
              <a:t>Финансирование. Основные источники доходов</a:t>
            </a:r>
          </a:p>
          <a:p>
            <a:pPr algn="ctr">
              <a:buNone/>
            </a:pPr>
            <a:endParaRPr lang="ru-RU" sz="2000" dirty="0">
              <a:latin typeface="Times New Roman" pitchFamily="18" charset="0"/>
              <a:cs typeface="Times New Roman" pitchFamily="18" charset="0"/>
            </a:endParaRPr>
          </a:p>
        </p:txBody>
      </p:sp>
      <p:sp>
        <p:nvSpPr>
          <p:cNvPr id="14" name="Прямоугольный треугольник 13"/>
          <p:cNvSpPr/>
          <p:nvPr/>
        </p:nvSpPr>
        <p:spPr>
          <a:xfrm>
            <a:off x="154691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25226" y="621097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24</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graphicFrame>
        <p:nvGraphicFramePr>
          <p:cNvPr id="25" name="Таблица 24"/>
          <p:cNvGraphicFramePr>
            <a:graphicFrameLocks noGrp="1"/>
          </p:cNvGraphicFramePr>
          <p:nvPr/>
        </p:nvGraphicFramePr>
        <p:xfrm>
          <a:off x="539552" y="1052736"/>
          <a:ext cx="10680897" cy="5184787"/>
        </p:xfrm>
        <a:graphic>
          <a:graphicData uri="http://schemas.openxmlformats.org/drawingml/2006/table">
            <a:tbl>
              <a:tblPr/>
              <a:tblGrid>
                <a:gridCol w="4254870"/>
                <a:gridCol w="2142009"/>
                <a:gridCol w="2142009"/>
                <a:gridCol w="2142009"/>
              </a:tblGrid>
              <a:tr h="229678">
                <a:tc>
                  <a:txBody>
                    <a:bodyPr/>
                    <a:lstStyle/>
                    <a:p>
                      <a:pPr algn="ctr" rtl="0" fontAlgn="ctr"/>
                      <a:r>
                        <a:rPr lang="ru-RU" sz="1200" b="1" i="0" u="none" strike="noStrike" dirty="0">
                          <a:solidFill>
                            <a:srgbClr val="000000"/>
                          </a:solidFill>
                          <a:latin typeface="Times New Roman"/>
                        </a:rPr>
                        <a:t>Наименование</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rtl="0" fontAlgn="ctr"/>
                      <a:r>
                        <a:rPr lang="ru-RU" sz="1200" b="1" i="0" u="none" strike="noStrike" dirty="0" smtClean="0">
                          <a:solidFill>
                            <a:srgbClr val="000000"/>
                          </a:solidFill>
                          <a:latin typeface="Times New Roman"/>
                        </a:rPr>
                        <a:t>за І кв. 2022 г</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rtl="0" fontAlgn="ctr"/>
                      <a:r>
                        <a:rPr lang="ru-RU" sz="1200" b="1" i="0" u="none" strike="noStrike" dirty="0" smtClean="0">
                          <a:solidFill>
                            <a:srgbClr val="000000"/>
                          </a:solidFill>
                          <a:latin typeface="Times New Roman"/>
                        </a:rPr>
                        <a:t>за І кв. 2023 г</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rtl="0" fontAlgn="ctr"/>
                      <a:r>
                        <a:rPr lang="ru-RU" sz="1200" b="1" i="0" u="none" strike="noStrike" dirty="0" smtClean="0">
                          <a:solidFill>
                            <a:srgbClr val="000000"/>
                          </a:solidFill>
                          <a:latin typeface="Times New Roman"/>
                        </a:rPr>
                        <a:t>за І кв. 2024 </a:t>
                      </a:r>
                      <a:r>
                        <a:rPr lang="ru-RU" sz="1200" b="1" i="0" u="none" strike="noStrike" dirty="0">
                          <a:solidFill>
                            <a:srgbClr val="000000"/>
                          </a:solidFill>
                          <a:latin typeface="Times New Roman"/>
                        </a:rPr>
                        <a:t>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r>
              <a:tr h="229678">
                <a:tc gridSpan="4">
                  <a:txBody>
                    <a:bodyPr/>
                    <a:lstStyle/>
                    <a:p>
                      <a:pPr algn="ctr" rtl="0" fontAlgn="ctr"/>
                      <a:r>
                        <a:rPr lang="ru-RU" sz="1200" b="1" i="0" u="none" strike="noStrike" dirty="0">
                          <a:solidFill>
                            <a:srgbClr val="000000"/>
                          </a:solidFill>
                          <a:latin typeface="Times New Roman"/>
                        </a:rPr>
                        <a:t>ГОБМП</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r>
              <a:tr h="229678">
                <a:tc>
                  <a:txBody>
                    <a:bodyPr/>
                    <a:lstStyle/>
                    <a:p>
                      <a:pPr algn="l" rtl="0" fontAlgn="ctr"/>
                      <a:r>
                        <a:rPr lang="ru-RU" sz="1200" b="1" i="0" u="none" strike="noStrike" dirty="0">
                          <a:solidFill>
                            <a:srgbClr val="000000"/>
                          </a:solidFill>
                          <a:latin typeface="Times New Roman"/>
                        </a:rPr>
                        <a:t>Круглосуточный стационар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r" rtl="0" fontAlgn="ctr"/>
                      <a:r>
                        <a:rPr lang="kk-KZ" sz="1200" b="1" i="0" u="none" strike="noStrike" dirty="0" smtClean="0">
                          <a:solidFill>
                            <a:srgbClr val="000000"/>
                          </a:solidFill>
                          <a:latin typeface="Times New Roman"/>
                        </a:rPr>
                        <a:t>23 038 003,70</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r" rtl="0" fontAlgn="ctr"/>
                      <a:r>
                        <a:rPr lang="ru-RU" sz="1200" b="1" i="0" u="none" strike="noStrike" dirty="0" smtClean="0">
                          <a:solidFill>
                            <a:srgbClr val="000000"/>
                          </a:solidFill>
                          <a:latin typeface="Times New Roman"/>
                        </a:rPr>
                        <a:t>43 696 132,02</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r" rtl="0" fontAlgn="ctr"/>
                      <a:r>
                        <a:rPr lang="kk-KZ" sz="1200" b="1" i="0" u="none" strike="noStrike" dirty="0" smtClean="0">
                          <a:solidFill>
                            <a:srgbClr val="000000"/>
                          </a:solidFill>
                          <a:latin typeface="Times New Roman"/>
                        </a:rPr>
                        <a:t>81  949 250,64</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r>
              <a:tr h="229678">
                <a:tc>
                  <a:txBody>
                    <a:bodyPr/>
                    <a:lstStyle/>
                    <a:p>
                      <a:pPr algn="l" rtl="0" fontAlgn="ctr"/>
                      <a:r>
                        <a:rPr lang="ru-RU" sz="1200" b="1" i="0" u="none" strike="noStrike" dirty="0" err="1">
                          <a:solidFill>
                            <a:srgbClr val="000000"/>
                          </a:solidFill>
                          <a:latin typeface="Times New Roman"/>
                        </a:rPr>
                        <a:t>Онкогематология</a:t>
                      </a:r>
                      <a:r>
                        <a:rPr lang="ru-RU" sz="1200" b="1" i="0" u="none" strike="noStrike" dirty="0">
                          <a:solidFill>
                            <a:srgbClr val="000000"/>
                          </a:solidFill>
                          <a:latin typeface="Times New Roman"/>
                        </a:rPr>
                        <a:t> в КС</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r" rtl="0" fontAlgn="ctr"/>
                      <a:r>
                        <a:rPr lang="kk-KZ" sz="1200" b="1" i="0" u="none" strike="noStrike" dirty="0" smtClean="0">
                          <a:solidFill>
                            <a:srgbClr val="000000"/>
                          </a:solidFill>
                          <a:latin typeface="Times New Roman"/>
                        </a:rPr>
                        <a:t>781 339,42</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a:txBody>
                    <a:bodyPr/>
                    <a:lstStyle/>
                    <a:p>
                      <a:pPr algn="r" rtl="0" fontAlgn="ctr"/>
                      <a:r>
                        <a:rPr lang="ru-RU" sz="1200" b="1" i="0" u="none" strike="noStrike" dirty="0" smtClean="0">
                          <a:solidFill>
                            <a:srgbClr val="000000"/>
                          </a:solidFill>
                          <a:latin typeface="Times New Roman"/>
                        </a:rPr>
                        <a:t>10 237 408,85</a:t>
                      </a:r>
                    </a:p>
                  </a:txBody>
                  <a:tcPr marL="9525" marR="9525" marT="9525" marB="0" anchor="ctr">
                    <a:lnT w="6350" cap="flat" cmpd="sng" algn="ctr">
                      <a:solidFill>
                        <a:srgbClr val="000000"/>
                      </a:solidFill>
                      <a:prstDash val="solid"/>
                      <a:round/>
                      <a:headEnd type="none" w="med" len="med"/>
                      <a:tailEnd type="none" w="med" len="med"/>
                    </a:lnT>
                  </a:tcPr>
                </a:tc>
                <a:tc>
                  <a:txBody>
                    <a:bodyPr/>
                    <a:lstStyle/>
                    <a:p>
                      <a:pPr algn="r" rtl="0" fontAlgn="ctr"/>
                      <a:r>
                        <a:rPr lang="kk-KZ" sz="1200" b="1" i="0" u="none" strike="noStrike" dirty="0" smtClean="0">
                          <a:solidFill>
                            <a:srgbClr val="000000"/>
                          </a:solidFill>
                          <a:latin typeface="Times New Roman"/>
                        </a:rPr>
                        <a:t>6 195 893,82</a:t>
                      </a:r>
                      <a:endParaRPr lang="ru-RU" sz="1200" b="1" i="0" u="none" strike="noStrike" dirty="0">
                        <a:solidFill>
                          <a:srgbClr val="000000"/>
                        </a:solidFill>
                        <a:latin typeface="Times New Roman"/>
                      </a:endParaRPr>
                    </a:p>
                  </a:txBody>
                  <a:tcPr marL="9525" marR="9525" marT="9525" marB="0" anchor="ctr">
                    <a:lnT w="6350" cap="flat" cmpd="sng" algn="ctr">
                      <a:solidFill>
                        <a:srgbClr val="000000"/>
                      </a:solidFill>
                      <a:prstDash val="solid"/>
                      <a:round/>
                      <a:headEnd type="none" w="med" len="med"/>
                      <a:tailEnd type="none" w="med" len="med"/>
                    </a:lnT>
                  </a:tcPr>
                </a:tc>
              </a:tr>
              <a:tr h="198649">
                <a:tc>
                  <a:txBody>
                    <a:bodyPr/>
                    <a:lstStyle/>
                    <a:p>
                      <a:pPr algn="l" rtl="0" fontAlgn="ctr"/>
                      <a:r>
                        <a:rPr lang="ru-RU" sz="1200" b="1" i="0" u="none" strike="noStrike" dirty="0">
                          <a:solidFill>
                            <a:srgbClr val="000000"/>
                          </a:solidFill>
                          <a:latin typeface="Times New Roman"/>
                        </a:rPr>
                        <a:t>Дневной стационар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2 357 676,47</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dirty="0" smtClean="0">
                          <a:solidFill>
                            <a:srgbClr val="000000"/>
                          </a:solidFill>
                          <a:latin typeface="Times New Roman"/>
                        </a:rPr>
                        <a:t>4 327 418,54</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3 037 969,24</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r>
              <a:tr h="250794">
                <a:tc>
                  <a:txBody>
                    <a:bodyPr/>
                    <a:lstStyle/>
                    <a:p>
                      <a:pPr algn="l" rtl="0" fontAlgn="ctr"/>
                      <a:r>
                        <a:rPr lang="ru-RU" sz="1200" b="1" i="0" u="none" strike="noStrike" dirty="0">
                          <a:solidFill>
                            <a:srgbClr val="000000"/>
                          </a:solidFill>
                          <a:latin typeface="Times New Roman"/>
                        </a:rPr>
                        <a:t>Приемное отделение</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252 161,39</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dirty="0" smtClean="0">
                          <a:solidFill>
                            <a:srgbClr val="000000"/>
                          </a:solidFill>
                          <a:latin typeface="Times New Roman"/>
                        </a:rPr>
                        <a:t>230 214,81</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244 552,57</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649">
                <a:tc>
                  <a:txBody>
                    <a:bodyPr/>
                    <a:lstStyle/>
                    <a:p>
                      <a:pPr algn="l" rtl="0" fontAlgn="ctr"/>
                      <a:r>
                        <a:rPr lang="ru-RU" sz="1200" b="1" i="0" u="none" strike="noStrike" dirty="0" err="1">
                          <a:solidFill>
                            <a:srgbClr val="000000"/>
                          </a:solidFill>
                          <a:latin typeface="Times New Roman"/>
                        </a:rPr>
                        <a:t>Перитонеальный</a:t>
                      </a:r>
                      <a:r>
                        <a:rPr lang="ru-RU" sz="1200" b="1" i="0" u="none" strike="noStrike" dirty="0">
                          <a:solidFill>
                            <a:srgbClr val="000000"/>
                          </a:solidFill>
                          <a:latin typeface="Times New Roman"/>
                        </a:rPr>
                        <a:t> диализ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14 537 599,00</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dirty="0" smtClean="0">
                          <a:solidFill>
                            <a:srgbClr val="000000"/>
                          </a:solidFill>
                          <a:latin typeface="Times New Roman"/>
                        </a:rPr>
                        <a:t>8 185 318</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8 308 029,00</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649">
                <a:tc>
                  <a:txBody>
                    <a:bodyPr/>
                    <a:lstStyle/>
                    <a:p>
                      <a:pPr algn="l" rtl="0" fontAlgn="ctr"/>
                      <a:r>
                        <a:rPr lang="ru-RU" sz="1200" b="1" i="0" u="none" strike="noStrike" dirty="0">
                          <a:solidFill>
                            <a:srgbClr val="000000"/>
                          </a:solidFill>
                          <a:latin typeface="Times New Roman"/>
                        </a:rPr>
                        <a:t>Паллиативная помощь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13 356 174,14</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dirty="0" smtClean="0">
                          <a:solidFill>
                            <a:srgbClr val="000000"/>
                          </a:solidFill>
                          <a:latin typeface="Times New Roman"/>
                        </a:rPr>
                        <a:t>13</a:t>
                      </a:r>
                      <a:r>
                        <a:rPr lang="ru-RU" sz="1200" b="1" i="0" u="none" strike="noStrike" baseline="0" dirty="0" smtClean="0">
                          <a:solidFill>
                            <a:srgbClr val="000000"/>
                          </a:solidFill>
                          <a:latin typeface="Times New Roman"/>
                        </a:rPr>
                        <a:t> 017 923,33</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13 957 295,58</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534">
                <a:tc>
                  <a:txBody>
                    <a:bodyPr/>
                    <a:lstStyle/>
                    <a:p>
                      <a:pPr algn="l" rtl="0" fontAlgn="ctr"/>
                      <a:r>
                        <a:rPr lang="ru-RU" sz="1200" b="1" i="0" u="none" strike="noStrike" dirty="0">
                          <a:solidFill>
                            <a:srgbClr val="000000"/>
                          </a:solidFill>
                          <a:latin typeface="Times New Roman"/>
                        </a:rPr>
                        <a:t>Диагностическое исследование на выявление РНК вируса COVID-19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24 657,80</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dirty="0" smtClean="0">
                          <a:solidFill>
                            <a:srgbClr val="000000"/>
                          </a:solidFill>
                          <a:latin typeface="Times New Roman"/>
                        </a:rPr>
                        <a:t>0,00</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289">
                <a:tc>
                  <a:txBody>
                    <a:bodyPr/>
                    <a:lstStyle/>
                    <a:p>
                      <a:pPr algn="l" rtl="0" fontAlgn="ctr"/>
                      <a:r>
                        <a:rPr lang="ru-RU" sz="1200" b="1" i="0" u="none" strike="noStrike" dirty="0">
                          <a:solidFill>
                            <a:srgbClr val="000000"/>
                          </a:solidFill>
                          <a:latin typeface="Times New Roman"/>
                        </a:rPr>
                        <a:t>СЗТ  хирургическая </a:t>
                      </a:r>
                      <a:r>
                        <a:rPr lang="ru-RU" sz="1200" b="1" i="0" u="none" strike="noStrike" dirty="0" err="1">
                          <a:solidFill>
                            <a:srgbClr val="000000"/>
                          </a:solidFill>
                          <a:latin typeface="Times New Roman"/>
                        </a:rPr>
                        <a:t>мед.помощь</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dirty="0" smtClean="0">
                          <a:solidFill>
                            <a:srgbClr val="000000"/>
                          </a:solidFill>
                          <a:latin typeface="Times New Roman"/>
                        </a:rPr>
                        <a:t>0,00</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9060">
                <a:tc>
                  <a:txBody>
                    <a:bodyPr/>
                    <a:lstStyle/>
                    <a:p>
                      <a:pPr algn="l" rtl="0" fontAlgn="ctr"/>
                      <a:r>
                        <a:rPr lang="ru-RU" sz="1200" b="1" i="0" u="none" strike="noStrike" dirty="0">
                          <a:solidFill>
                            <a:srgbClr val="000000"/>
                          </a:solidFill>
                          <a:latin typeface="Times New Roman"/>
                        </a:rPr>
                        <a:t>ВСЕГО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54 </a:t>
                      </a:r>
                      <a:r>
                        <a:rPr lang="kk-KZ" sz="1200" b="1" i="0" u="none" strike="noStrike" baseline="0" dirty="0" smtClean="0">
                          <a:solidFill>
                            <a:srgbClr val="000000"/>
                          </a:solidFill>
                          <a:latin typeface="Times New Roman"/>
                        </a:rPr>
                        <a:t> 347 611,92</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dirty="0" smtClean="0">
                          <a:solidFill>
                            <a:srgbClr val="000000"/>
                          </a:solidFill>
                          <a:latin typeface="Times New Roman"/>
                        </a:rPr>
                        <a:t>79 694 415,55</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113 692 990,85</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9678">
                <a:tc gridSpan="4">
                  <a:txBody>
                    <a:bodyPr/>
                    <a:lstStyle/>
                    <a:p>
                      <a:pPr algn="ctr" rtl="0" fontAlgn="ctr"/>
                      <a:r>
                        <a:rPr lang="kk-KZ" sz="1200" b="1" i="0" u="none" strike="noStrike" dirty="0" smtClean="0">
                          <a:solidFill>
                            <a:srgbClr val="000000"/>
                          </a:solidFill>
                          <a:latin typeface="Times New Roman"/>
                        </a:rPr>
                        <a:t>ОСМС </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229678">
                <a:tc>
                  <a:txBody>
                    <a:bodyPr/>
                    <a:lstStyle/>
                    <a:p>
                      <a:pPr algn="l" rtl="0" fontAlgn="ctr"/>
                      <a:r>
                        <a:rPr lang="ru-RU" sz="1200" b="1" i="0" u="none" strike="noStrike" dirty="0">
                          <a:solidFill>
                            <a:srgbClr val="000000"/>
                          </a:solidFill>
                          <a:latin typeface="Times New Roman"/>
                        </a:rPr>
                        <a:t>Круглосуточный стационар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r" rtl="0" fontAlgn="ctr"/>
                      <a:r>
                        <a:rPr lang="kk-KZ" sz="1200" b="1" i="0" u="none" strike="noStrike" dirty="0" smtClean="0">
                          <a:solidFill>
                            <a:srgbClr val="000000"/>
                          </a:solidFill>
                          <a:latin typeface="Times New Roman"/>
                        </a:rPr>
                        <a:t>502 784 796,76</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tcPr>
                </a:tc>
                <a:tc>
                  <a:txBody>
                    <a:bodyPr/>
                    <a:lstStyle/>
                    <a:p>
                      <a:pPr algn="r" rtl="0" fontAlgn="ctr"/>
                      <a:r>
                        <a:rPr lang="ru-RU" sz="1200" b="1" i="0" u="none" strike="noStrike" dirty="0" smtClean="0">
                          <a:solidFill>
                            <a:srgbClr val="000000"/>
                          </a:solidFill>
                          <a:latin typeface="Times New Roman"/>
                        </a:rPr>
                        <a:t>664 482 435,93</a:t>
                      </a:r>
                      <a:endParaRPr lang="ru-RU" sz="1200" b="1" i="0" u="none" strike="noStrike" dirty="0">
                        <a:solidFill>
                          <a:srgbClr val="000000"/>
                        </a:solidFill>
                        <a:latin typeface="Times New Roman"/>
                      </a:endParaRPr>
                    </a:p>
                  </a:txBody>
                  <a:tcPr marL="9525" marR="9525" marT="9525" marB="0" anchor="ctr"/>
                </a:tc>
                <a:tc>
                  <a:txBody>
                    <a:bodyPr/>
                    <a:lstStyle/>
                    <a:p>
                      <a:pPr algn="r" rtl="0" fontAlgn="ctr"/>
                      <a:r>
                        <a:rPr lang="ru-RU" sz="1200" b="1" i="0" u="none" strike="noStrike" dirty="0" smtClean="0">
                          <a:solidFill>
                            <a:srgbClr val="000000"/>
                          </a:solidFill>
                          <a:latin typeface="Times New Roman"/>
                        </a:rPr>
                        <a:t>967 870 992,03</a:t>
                      </a:r>
                      <a:endParaRPr lang="ru-RU" sz="1200" b="1" i="0" u="none" strike="noStrike" dirty="0">
                        <a:solidFill>
                          <a:srgbClr val="000000"/>
                        </a:solidFill>
                        <a:latin typeface="Times New Roman"/>
                      </a:endParaRPr>
                    </a:p>
                  </a:txBody>
                  <a:tcPr marL="9525" marR="9525" marT="9525" marB="0" anchor="ctr"/>
                </a:tc>
              </a:tr>
              <a:tr h="198649">
                <a:tc>
                  <a:txBody>
                    <a:bodyPr/>
                    <a:lstStyle/>
                    <a:p>
                      <a:pPr algn="l" rtl="0" fontAlgn="ctr"/>
                      <a:r>
                        <a:rPr lang="ru-RU" sz="1200" b="1" i="0" u="none" strike="noStrike" dirty="0" err="1">
                          <a:solidFill>
                            <a:srgbClr val="000000"/>
                          </a:solidFill>
                          <a:latin typeface="Times New Roman"/>
                        </a:rPr>
                        <a:t>Онкогематология</a:t>
                      </a:r>
                      <a:r>
                        <a:rPr lang="ru-RU" sz="1200" b="1" i="0" u="none" strike="noStrike" dirty="0">
                          <a:solidFill>
                            <a:srgbClr val="000000"/>
                          </a:solidFill>
                          <a:latin typeface="Times New Roman"/>
                        </a:rPr>
                        <a:t> в КС</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10 868 623,09</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dirty="0" smtClean="0">
                          <a:solidFill>
                            <a:srgbClr val="000000"/>
                          </a:solidFill>
                          <a:latin typeface="Times New Roman"/>
                        </a:rPr>
                        <a:t>9 146 311,78</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dirty="0" smtClean="0">
                          <a:solidFill>
                            <a:srgbClr val="000000"/>
                          </a:solidFill>
                          <a:latin typeface="Times New Roman"/>
                        </a:rPr>
                        <a:t>10 442 004,39</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r>
              <a:tr h="198649">
                <a:tc>
                  <a:txBody>
                    <a:bodyPr/>
                    <a:lstStyle/>
                    <a:p>
                      <a:pPr algn="l" rtl="0" fontAlgn="ctr"/>
                      <a:r>
                        <a:rPr lang="ru-RU" sz="1200" b="1" i="0" u="none" strike="noStrike" dirty="0">
                          <a:solidFill>
                            <a:srgbClr val="000000"/>
                          </a:solidFill>
                          <a:latin typeface="Times New Roman"/>
                        </a:rPr>
                        <a:t>Дневной стационар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11 444 608,41</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dirty="0" smtClean="0">
                          <a:solidFill>
                            <a:srgbClr val="000000"/>
                          </a:solidFill>
                          <a:latin typeface="Times New Roman"/>
                        </a:rPr>
                        <a:t>7 167 689,69</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dirty="0" smtClean="0">
                          <a:solidFill>
                            <a:srgbClr val="000000"/>
                          </a:solidFill>
                          <a:latin typeface="Times New Roman"/>
                        </a:rPr>
                        <a:t>16 109</a:t>
                      </a:r>
                      <a:r>
                        <a:rPr lang="ru-RU" sz="1200" b="1" i="0" u="none" strike="noStrike" baseline="0" dirty="0" smtClean="0">
                          <a:solidFill>
                            <a:srgbClr val="000000"/>
                          </a:solidFill>
                          <a:latin typeface="Times New Roman"/>
                        </a:rPr>
                        <a:t> 902,80</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649">
                <a:tc>
                  <a:txBody>
                    <a:bodyPr/>
                    <a:lstStyle/>
                    <a:p>
                      <a:pPr algn="l" rtl="0" fontAlgn="ctr"/>
                      <a:r>
                        <a:rPr lang="ru-RU" sz="1200" b="1" i="0" u="none" strike="noStrike">
                          <a:solidFill>
                            <a:srgbClr val="000000"/>
                          </a:solidFill>
                          <a:latin typeface="Times New Roman"/>
                        </a:rPr>
                        <a:t>Приемное отделение</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10 810 948,68</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dirty="0" smtClean="0">
                          <a:solidFill>
                            <a:srgbClr val="000000"/>
                          </a:solidFill>
                          <a:latin typeface="Times New Roman"/>
                        </a:rPr>
                        <a:t>12 661 740,33</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dirty="0" smtClean="0">
                          <a:solidFill>
                            <a:srgbClr val="000000"/>
                          </a:solidFill>
                          <a:latin typeface="Times New Roman"/>
                        </a:rPr>
                        <a:t>28 261 626,80</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649">
                <a:tc>
                  <a:txBody>
                    <a:bodyPr/>
                    <a:lstStyle/>
                    <a:p>
                      <a:pPr algn="l" rtl="0" fontAlgn="ctr"/>
                      <a:r>
                        <a:rPr lang="ru-RU" sz="1200" b="1" i="0" u="none" strike="noStrike">
                          <a:solidFill>
                            <a:srgbClr val="000000"/>
                          </a:solidFill>
                          <a:latin typeface="Times New Roman"/>
                        </a:rPr>
                        <a:t>Медицинская реабилитация в КС 2 этап</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1 073 059,82</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dirty="0" smtClean="0">
                          <a:solidFill>
                            <a:srgbClr val="000000"/>
                          </a:solidFill>
                          <a:latin typeface="Times New Roman"/>
                        </a:rPr>
                        <a:t>0,00</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dirty="0">
                          <a:solidFill>
                            <a:srgbClr val="000000"/>
                          </a:solidFill>
                          <a:latin typeface="Times New Roman"/>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1272">
                <a:tc>
                  <a:txBody>
                    <a:bodyPr/>
                    <a:lstStyle/>
                    <a:p>
                      <a:pPr algn="l" rtl="0" fontAlgn="ctr"/>
                      <a:r>
                        <a:rPr lang="ru-RU" sz="1200" b="1" i="0" u="none" strike="noStrike">
                          <a:solidFill>
                            <a:srgbClr val="000000"/>
                          </a:solidFill>
                          <a:latin typeface="Times New Roman"/>
                        </a:rPr>
                        <a:t>Диагностическое исследование на выявление РНК вируса COVID-19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kk-KZ" sz="1200" b="1" i="0" u="none" strike="noStrike" dirty="0" smtClean="0">
                          <a:solidFill>
                            <a:srgbClr val="000000"/>
                          </a:solidFill>
                          <a:latin typeface="Times New Roman"/>
                        </a:rPr>
                        <a:t>20</a:t>
                      </a:r>
                      <a:r>
                        <a:rPr lang="kk-KZ" sz="1200" b="1" i="0" u="none" strike="noStrike" baseline="0" dirty="0" smtClean="0">
                          <a:solidFill>
                            <a:srgbClr val="000000"/>
                          </a:solidFill>
                          <a:latin typeface="Times New Roman"/>
                        </a:rPr>
                        <a:t> 342 685,00</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dirty="0">
                          <a:solidFill>
                            <a:srgbClr val="000000"/>
                          </a:solidFill>
                          <a:latin typeface="Times New Roman"/>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dirty="0">
                          <a:solidFill>
                            <a:srgbClr val="000000"/>
                          </a:solidFill>
                          <a:latin typeface="Times New Roman"/>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6024">
                <a:tc>
                  <a:txBody>
                    <a:bodyPr/>
                    <a:lstStyle/>
                    <a:p>
                      <a:pPr algn="l" rtl="0" fontAlgn="ctr"/>
                      <a:r>
                        <a:rPr lang="ru-RU" sz="1200" b="1" i="0" u="none" strike="noStrike">
                          <a:solidFill>
                            <a:srgbClr val="000000"/>
                          </a:solidFill>
                          <a:latin typeface="Times New Roman"/>
                        </a:rPr>
                        <a:t>СЗТ  хирургическая мед.помощь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dirty="0">
                          <a:solidFill>
                            <a:srgbClr val="000000"/>
                          </a:solidFill>
                          <a:latin typeface="Times New Roman"/>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dirty="0" smtClean="0">
                          <a:solidFill>
                            <a:srgbClr val="000000"/>
                          </a:solidFill>
                          <a:latin typeface="Times New Roman"/>
                        </a:rPr>
                        <a:t>4</a:t>
                      </a:r>
                      <a:r>
                        <a:rPr lang="ru-RU" sz="1200" b="1" i="0" u="none" strike="noStrike" baseline="0" dirty="0" smtClean="0">
                          <a:solidFill>
                            <a:srgbClr val="000000"/>
                          </a:solidFill>
                          <a:latin typeface="Times New Roman"/>
                        </a:rPr>
                        <a:t> 562 339,08</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ru-RU" sz="1200" b="1" i="0" u="none" strike="noStrike" dirty="0" smtClean="0">
                          <a:solidFill>
                            <a:srgbClr val="000000"/>
                          </a:solidFill>
                          <a:latin typeface="Times New Roman"/>
                        </a:rPr>
                        <a:t>2 411 942,66</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526">
                <a:tc>
                  <a:txBody>
                    <a:bodyPr/>
                    <a:lstStyle/>
                    <a:p>
                      <a:pPr algn="l" rtl="0" fontAlgn="ctr"/>
                      <a:r>
                        <a:rPr lang="ru-RU" sz="1200" b="1" i="0" u="none" strike="noStrike">
                          <a:solidFill>
                            <a:srgbClr val="000000"/>
                          </a:solidFill>
                          <a:latin typeface="Times New Roman"/>
                        </a:rPr>
                        <a:t>ВСЕГО</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rtl="0" fontAlgn="ctr"/>
                      <a:r>
                        <a:rPr lang="kk-KZ" sz="1200" b="1" i="0" u="none" strike="noStrike" dirty="0" smtClean="0">
                          <a:solidFill>
                            <a:srgbClr val="000000"/>
                          </a:solidFill>
                          <a:latin typeface="Times New Roman"/>
                        </a:rPr>
                        <a:t>557 324 721,76</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rtl="0" fontAlgn="ctr"/>
                      <a:r>
                        <a:rPr lang="ru-RU" sz="1200" b="1" i="0" u="none" strike="noStrike" dirty="0" smtClean="0">
                          <a:solidFill>
                            <a:srgbClr val="000000"/>
                          </a:solidFill>
                          <a:latin typeface="Times New Roman"/>
                        </a:rPr>
                        <a:t>698</a:t>
                      </a:r>
                      <a:r>
                        <a:rPr lang="ru-RU" sz="1200" b="1" i="0" u="none" strike="noStrike" baseline="0" dirty="0" smtClean="0">
                          <a:solidFill>
                            <a:srgbClr val="000000"/>
                          </a:solidFill>
                          <a:latin typeface="Times New Roman"/>
                        </a:rPr>
                        <a:t> 020 516,81</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rtl="0" fontAlgn="ctr"/>
                      <a:r>
                        <a:rPr lang="kk-KZ" sz="1200" b="1" i="0" u="none" strike="noStrike" dirty="0" smtClean="0">
                          <a:solidFill>
                            <a:srgbClr val="000000"/>
                          </a:solidFill>
                          <a:latin typeface="Times New Roman"/>
                        </a:rPr>
                        <a:t>1 025 096 468,68</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382797">
                <a:tc>
                  <a:txBody>
                    <a:bodyPr/>
                    <a:lstStyle/>
                    <a:p>
                      <a:pPr algn="l" rtl="0" fontAlgn="ctr"/>
                      <a:r>
                        <a:rPr lang="ru-RU" sz="1200" b="1" i="0" u="none" strike="noStrike" dirty="0">
                          <a:solidFill>
                            <a:srgbClr val="000000"/>
                          </a:solidFill>
                          <a:latin typeface="Times New Roman"/>
                        </a:rPr>
                        <a:t>Общий итог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r" rtl="0" fontAlgn="ctr"/>
                      <a:r>
                        <a:rPr lang="kk-KZ" sz="1200" b="1" i="0" u="none" strike="noStrike" dirty="0" smtClean="0">
                          <a:solidFill>
                            <a:srgbClr val="000000"/>
                          </a:solidFill>
                          <a:latin typeface="Times New Roman"/>
                        </a:rPr>
                        <a:t>611 672 333,68</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r" rtl="0" fontAlgn="ctr"/>
                      <a:r>
                        <a:rPr lang="ru-RU" sz="1200" b="1" i="0" u="none" strike="noStrike" dirty="0" smtClean="0">
                          <a:solidFill>
                            <a:srgbClr val="000000"/>
                          </a:solidFill>
                          <a:latin typeface="Times New Roman"/>
                        </a:rPr>
                        <a:t>777 714 932,36</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r" rtl="0" fontAlgn="ctr"/>
                      <a:r>
                        <a:rPr lang="ru-RU" sz="1200" b="1" i="0" u="none" strike="noStrike" dirty="0" smtClean="0">
                          <a:solidFill>
                            <a:srgbClr val="000000"/>
                          </a:solidFill>
                          <a:latin typeface="Times New Roman"/>
                        </a:rPr>
                        <a:t>1 138 789 459,53</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r>
            </a:tbl>
          </a:graphicData>
        </a:graphic>
      </p:graphicFrame>
      <p:pic>
        <p:nvPicPr>
          <p:cNvPr id="12" name="Рисунок 11" descr="красный черный.jpg"/>
          <p:cNvPicPr>
            <a:picLocks noChangeAspect="1"/>
          </p:cNvPicPr>
          <p:nvPr/>
        </p:nvPicPr>
        <p:blipFill>
          <a:blip r:embed="rId3" cstate="print"/>
          <a:stretch>
            <a:fillRect/>
          </a:stretch>
        </p:blipFill>
        <p:spPr>
          <a:xfrm>
            <a:off x="11388687" y="0"/>
            <a:ext cx="803313" cy="571500"/>
          </a:xfrm>
          <a:prstGeom prst="rect">
            <a:avLst/>
          </a:prstGeom>
        </p:spPr>
      </p:pic>
      <p:pic>
        <p:nvPicPr>
          <p:cNvPr id="13" name="Рисунок 12" descr="Без названия.png"/>
          <p:cNvPicPr>
            <a:picLocks noChangeAspect="1"/>
          </p:cNvPicPr>
          <p:nvPr/>
        </p:nvPicPr>
        <p:blipFill>
          <a:blip r:embed="rId4" cstate="print"/>
          <a:stretch>
            <a:fillRect/>
          </a:stretch>
        </p:blipFill>
        <p:spPr>
          <a:xfrm>
            <a:off x="0" y="0"/>
            <a:ext cx="600075" cy="600075"/>
          </a:xfrm>
          <a:prstGeom prst="rect">
            <a:avLst/>
          </a:prstGeom>
        </p:spPr>
      </p:pic>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400" b="1" dirty="0" smtClean="0">
                <a:latin typeface="Times New Roman" pitchFamily="18" charset="0"/>
                <a:cs typeface="Times New Roman" pitchFamily="18" charset="0"/>
              </a:rPr>
              <a:t>Анализ  средней  заработной платы:</a:t>
            </a: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15701" y="61919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25</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13" name="Прямоугольник 12"/>
          <p:cNvSpPr/>
          <p:nvPr/>
        </p:nvSpPr>
        <p:spPr>
          <a:xfrm>
            <a:off x="1111249" y="849690"/>
            <a:ext cx="10280651" cy="1754326"/>
          </a:xfrm>
          <a:prstGeom prst="rect">
            <a:avLst/>
          </a:prstGeom>
        </p:spPr>
        <p:txBody>
          <a:bodyPr wrap="square">
            <a:spAutoFit/>
          </a:bodyPr>
          <a:lstStyle/>
          <a:p>
            <a:pPr indent="361950" fontAlgn="base">
              <a:spcBef>
                <a:spcPct val="0"/>
              </a:spcBef>
              <a:spcAft>
                <a:spcPct val="0"/>
              </a:spcAft>
            </a:pPr>
            <a:r>
              <a:rPr lang="ru-RU" dirty="0" smtClean="0">
                <a:solidFill>
                  <a:srgbClr val="202124"/>
                </a:solidFill>
                <a:latin typeface="Times New Roman" pitchFamily="18" charset="0"/>
                <a:ea typeface="Times New Roman" pitchFamily="18" charset="0"/>
                <a:cs typeface="Times New Roman" pitchFamily="18" charset="0"/>
              </a:rPr>
              <a:t>Одним из наиболее актуальных вопросов на сегодняшний день является повышение уровня оплаты труда. В целях улучшения социально-экономических условий работников, согласно критериям и НПА РК, проводится дифференцированная оплата труда медицинским сотрудникам организации. </a:t>
            </a:r>
            <a:br>
              <a:rPr lang="ru-RU" dirty="0" smtClean="0">
                <a:solidFill>
                  <a:srgbClr val="202124"/>
                </a:solidFill>
                <a:latin typeface="Times New Roman" pitchFamily="18" charset="0"/>
                <a:ea typeface="Times New Roman" pitchFamily="18" charset="0"/>
                <a:cs typeface="Times New Roman" pitchFamily="18" charset="0"/>
              </a:rPr>
            </a:br>
            <a:r>
              <a:rPr lang="ru-RU" dirty="0" smtClean="0">
                <a:solidFill>
                  <a:srgbClr val="202124"/>
                </a:solidFill>
                <a:latin typeface="Times New Roman" pitchFamily="18" charset="0"/>
                <a:ea typeface="Times New Roman" pitchFamily="18" charset="0"/>
                <a:cs typeface="Times New Roman" pitchFamily="18" charset="0"/>
              </a:rPr>
              <a:t>       Согласно приведенной ниже таблицы, по относительному показателю, можно наблюдать рост источников дохода за последние годы. Врачебному и среднему медицинским  персоналам повысили </a:t>
            </a:r>
            <a:r>
              <a:rPr lang="ru-RU" dirty="0" err="1" smtClean="0">
                <a:solidFill>
                  <a:srgbClr val="202124"/>
                </a:solidFill>
                <a:latin typeface="Times New Roman" pitchFamily="18" charset="0"/>
                <a:ea typeface="Times New Roman" pitchFamily="18" charset="0"/>
                <a:cs typeface="Times New Roman" pitchFamily="18" charset="0"/>
              </a:rPr>
              <a:t>диф</a:t>
            </a:r>
            <a:r>
              <a:rPr lang="ru-RU" dirty="0" smtClean="0">
                <a:solidFill>
                  <a:srgbClr val="202124"/>
                </a:solidFill>
                <a:latin typeface="Times New Roman" pitchFamily="18" charset="0"/>
                <a:ea typeface="Times New Roman" pitchFamily="18" charset="0"/>
                <a:cs typeface="Times New Roman" pitchFamily="18" charset="0"/>
              </a:rPr>
              <a:t> оплату по сравнению с предыдущими годами. </a:t>
            </a:r>
            <a:r>
              <a:rPr lang="kk-KZ" dirty="0" smtClean="0">
                <a:solidFill>
                  <a:srgbClr val="202124"/>
                </a:solidFill>
                <a:latin typeface="Times New Roman" pitchFamily="18" charset="0"/>
                <a:ea typeface="Times New Roman" pitchFamily="18" charset="0"/>
                <a:cs typeface="Times New Roman" pitchFamily="18" charset="0"/>
              </a:rPr>
              <a:t> </a:t>
            </a:r>
            <a:endParaRPr lang="ru-RU" sz="2800" dirty="0" smtClean="0">
              <a:latin typeface="Times New Roman" pitchFamily="18" charset="0"/>
              <a:cs typeface="Times New Roman" pitchFamily="18" charset="0"/>
            </a:endParaRPr>
          </a:p>
        </p:txBody>
      </p:sp>
      <p:graphicFrame>
        <p:nvGraphicFramePr>
          <p:cNvPr id="17" name="Таблица 16"/>
          <p:cNvGraphicFramePr>
            <a:graphicFrameLocks noGrp="1"/>
          </p:cNvGraphicFramePr>
          <p:nvPr>
            <p:extLst>
              <p:ext uri="{D42A27DB-BD31-4B8C-83A1-F6EECF244321}">
                <p14:modId xmlns="" xmlns:p14="http://schemas.microsoft.com/office/powerpoint/2010/main" val="2688266025"/>
              </p:ext>
            </p:extLst>
          </p:nvPr>
        </p:nvGraphicFramePr>
        <p:xfrm>
          <a:off x="1739870" y="2928934"/>
          <a:ext cx="8832981" cy="3286148"/>
        </p:xfrm>
        <a:graphic>
          <a:graphicData uri="http://schemas.openxmlformats.org/drawingml/2006/table">
            <a:tbl>
              <a:tblPr/>
              <a:tblGrid>
                <a:gridCol w="1315848"/>
                <a:gridCol w="2684680"/>
                <a:gridCol w="2563781"/>
                <a:gridCol w="2268672"/>
              </a:tblGrid>
              <a:tr h="739913">
                <a:tc>
                  <a:txBody>
                    <a:bodyPr/>
                    <a:lstStyle/>
                    <a:p>
                      <a:pPr algn="ctr" fontAlgn="ctr"/>
                      <a:r>
                        <a:rPr lang="ru-RU" sz="1400" b="0" i="0" u="none" strike="noStrike" dirty="0">
                          <a:solidFill>
                            <a:srgbClr val="000000"/>
                          </a:solidFill>
                          <a:latin typeface="Times New Roman"/>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1" i="0" u="none" strike="noStrike" dirty="0" smtClean="0">
                          <a:solidFill>
                            <a:srgbClr val="000000"/>
                          </a:solidFill>
                          <a:latin typeface="Times New Roman"/>
                        </a:rPr>
                        <a:t>за І кв. </a:t>
                      </a:r>
                    </a:p>
                    <a:p>
                      <a:pPr algn="ctr" fontAlgn="ctr"/>
                      <a:r>
                        <a:rPr lang="ru-RU" sz="1400" b="1" i="0" u="none" strike="noStrike" dirty="0" smtClean="0">
                          <a:solidFill>
                            <a:srgbClr val="000000"/>
                          </a:solidFill>
                          <a:latin typeface="Times New Roman"/>
                        </a:rPr>
                        <a:t>202</a:t>
                      </a:r>
                      <a:r>
                        <a:rPr lang="kk-KZ" sz="1400" b="1" i="0" u="none" strike="noStrike" dirty="0" smtClean="0">
                          <a:solidFill>
                            <a:srgbClr val="000000"/>
                          </a:solidFill>
                          <a:latin typeface="Times New Roman"/>
                        </a:rPr>
                        <a:t>2</a:t>
                      </a:r>
                      <a:r>
                        <a:rPr lang="ru-RU" sz="1400" b="1" i="0" u="none" strike="noStrike" dirty="0" smtClean="0">
                          <a:solidFill>
                            <a:srgbClr val="000000"/>
                          </a:solidFill>
                          <a:latin typeface="Times New Roman"/>
                        </a:rPr>
                        <a:t> </a:t>
                      </a:r>
                      <a:r>
                        <a:rPr lang="ru-RU" sz="1400" b="1" i="0" u="none" strike="noStrike" dirty="0">
                          <a:solidFill>
                            <a:srgbClr val="000000"/>
                          </a:solidFill>
                          <a:latin typeface="Times New Roman"/>
                        </a:rPr>
                        <a:t>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1" i="0" u="none" strike="noStrike" dirty="0" smtClean="0">
                          <a:solidFill>
                            <a:srgbClr val="000000"/>
                          </a:solidFill>
                          <a:latin typeface="Times New Roman"/>
                        </a:rPr>
                        <a:t>за І кв.</a:t>
                      </a:r>
                    </a:p>
                    <a:p>
                      <a:pPr algn="ctr" fontAlgn="ctr"/>
                      <a:r>
                        <a:rPr lang="ru-RU" sz="1400" b="1" i="0" u="none" strike="noStrike" dirty="0" smtClean="0">
                          <a:solidFill>
                            <a:srgbClr val="000000"/>
                          </a:solidFill>
                          <a:latin typeface="Times New Roman"/>
                        </a:rPr>
                        <a:t> 202</a:t>
                      </a:r>
                      <a:r>
                        <a:rPr lang="kk-KZ" sz="1400" b="1" i="0" u="none" strike="noStrike" dirty="0" smtClean="0">
                          <a:solidFill>
                            <a:srgbClr val="000000"/>
                          </a:solidFill>
                          <a:latin typeface="Times New Roman"/>
                        </a:rPr>
                        <a:t>3</a:t>
                      </a:r>
                      <a:r>
                        <a:rPr lang="ru-RU" sz="1400" b="1" i="0" u="none" strike="noStrike" dirty="0" smtClean="0">
                          <a:solidFill>
                            <a:srgbClr val="000000"/>
                          </a:solidFill>
                          <a:latin typeface="Times New Roman"/>
                        </a:rPr>
                        <a:t> </a:t>
                      </a:r>
                      <a:r>
                        <a:rPr lang="ru-RU" sz="1400" b="1" i="0" u="none" strike="noStrike" dirty="0">
                          <a:solidFill>
                            <a:srgbClr val="000000"/>
                          </a:solidFill>
                          <a:latin typeface="Times New Roman"/>
                        </a:rPr>
                        <a:t>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ctr"/>
                      <a:r>
                        <a:rPr lang="ru-RU" sz="1400" b="1" i="0" u="none" strike="noStrike" dirty="0" smtClean="0">
                          <a:solidFill>
                            <a:srgbClr val="000000"/>
                          </a:solidFill>
                          <a:latin typeface="Times New Roman"/>
                        </a:rPr>
                        <a:t>за І кв. </a:t>
                      </a:r>
                    </a:p>
                    <a:p>
                      <a:pPr algn="ctr" fontAlgn="ctr"/>
                      <a:r>
                        <a:rPr lang="ru-RU" sz="1400" b="1" i="0" u="none" strike="noStrike" dirty="0" smtClean="0">
                          <a:solidFill>
                            <a:srgbClr val="000000"/>
                          </a:solidFill>
                          <a:latin typeface="Times New Roman"/>
                        </a:rPr>
                        <a:t>202</a:t>
                      </a:r>
                      <a:r>
                        <a:rPr lang="kk-KZ" sz="1400" b="1" i="0" u="none" strike="noStrike" dirty="0" smtClean="0">
                          <a:solidFill>
                            <a:srgbClr val="000000"/>
                          </a:solidFill>
                          <a:latin typeface="Times New Roman"/>
                        </a:rPr>
                        <a:t>4</a:t>
                      </a:r>
                      <a:r>
                        <a:rPr lang="ru-RU" sz="1400" b="1" i="0" u="none" strike="noStrike" dirty="0" smtClean="0">
                          <a:solidFill>
                            <a:srgbClr val="000000"/>
                          </a:solidFill>
                          <a:latin typeface="Times New Roman"/>
                        </a:rPr>
                        <a:t> </a:t>
                      </a:r>
                      <a:r>
                        <a:rPr lang="ru-RU" sz="1400" b="1" i="0" u="none" strike="noStrike" dirty="0">
                          <a:solidFill>
                            <a:srgbClr val="000000"/>
                          </a:solidFill>
                          <a:latin typeface="Times New Roman"/>
                        </a:rPr>
                        <a:t>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865421">
                <a:tc>
                  <a:txBody>
                    <a:bodyPr/>
                    <a:lstStyle/>
                    <a:p>
                      <a:pPr algn="ctr" fontAlgn="ctr"/>
                      <a:r>
                        <a:rPr lang="ru-RU" sz="1400" b="1" i="0" u="none" strike="noStrike">
                          <a:solidFill>
                            <a:srgbClr val="000000"/>
                          </a:solidFill>
                          <a:latin typeface="Times New Roman"/>
                        </a:rPr>
                        <a:t>Сумма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kk-KZ" sz="1400" b="1" i="0" u="none" strike="noStrike" dirty="0" smtClean="0">
                          <a:solidFill>
                            <a:srgbClr val="000000"/>
                          </a:solidFill>
                          <a:latin typeface="Times New Roman"/>
                        </a:rPr>
                        <a:t>15</a:t>
                      </a:r>
                      <a:r>
                        <a:rPr lang="kk-KZ" sz="1400" b="1" i="0" u="none" strike="noStrike" baseline="0" dirty="0" smtClean="0">
                          <a:solidFill>
                            <a:srgbClr val="000000"/>
                          </a:solidFill>
                          <a:latin typeface="Times New Roman"/>
                        </a:rPr>
                        <a:t> 923 451,00</a:t>
                      </a:r>
                      <a:endParaRPr lang="ru-RU" sz="1400" b="1" i="0" u="none" strike="noStrike" dirty="0">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kk-KZ" sz="1400" b="1" i="0" u="none" strike="noStrike" dirty="0" smtClean="0">
                          <a:solidFill>
                            <a:srgbClr val="000000"/>
                          </a:solidFill>
                          <a:latin typeface="Times New Roman"/>
                        </a:rPr>
                        <a:t>16</a:t>
                      </a:r>
                      <a:r>
                        <a:rPr lang="kk-KZ" sz="1400" b="1" i="0" u="none" strike="noStrike" baseline="0" dirty="0" smtClean="0">
                          <a:solidFill>
                            <a:srgbClr val="000000"/>
                          </a:solidFill>
                          <a:latin typeface="Times New Roman"/>
                        </a:rPr>
                        <a:t> 470 707,00</a:t>
                      </a:r>
                      <a:endParaRPr lang="ru-RU" sz="1400" b="1" i="0" u="none" strike="noStrike" dirty="0">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kk-KZ" sz="1400" b="1" i="0" u="none" strike="noStrike" dirty="0" smtClean="0">
                          <a:solidFill>
                            <a:srgbClr val="000000"/>
                          </a:solidFill>
                          <a:latin typeface="Times New Roman"/>
                        </a:rPr>
                        <a:t>54</a:t>
                      </a:r>
                      <a:r>
                        <a:rPr lang="kk-KZ" sz="1400" b="1" i="0" u="none" strike="noStrike" baseline="0" dirty="0" smtClean="0">
                          <a:solidFill>
                            <a:srgbClr val="000000"/>
                          </a:solidFill>
                          <a:latin typeface="Times New Roman"/>
                        </a:rPr>
                        <a:t> 782 170,00</a:t>
                      </a:r>
                      <a:endParaRPr lang="kk-KZ" sz="1400" b="1" i="0" u="none" strike="noStrike" dirty="0" smtClean="0">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0814">
                <a:tc>
                  <a:txBody>
                    <a:bodyPr/>
                    <a:lstStyle/>
                    <a:p>
                      <a:pPr algn="ctr" fontAlgn="ctr"/>
                      <a:r>
                        <a:rPr lang="ru-RU" sz="1400" b="1" i="0" u="none" strike="noStrike">
                          <a:solidFill>
                            <a:srgbClr val="000000"/>
                          </a:solidFill>
                          <a:latin typeface="Times New Roman"/>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kk-KZ" sz="1400" b="1" i="0" u="none" strike="noStrike" dirty="0" smtClean="0">
                          <a:solidFill>
                            <a:srgbClr val="000000"/>
                          </a:solidFill>
                          <a:latin typeface="Times New Roman"/>
                        </a:rPr>
                        <a:t>100</a:t>
                      </a:r>
                      <a:endParaRPr lang="ru-RU" sz="1400" b="1" i="0" u="none" strike="noStrike" dirty="0">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kk-KZ" sz="1400" b="1" i="0" u="none" strike="noStrike" dirty="0" smtClean="0">
                          <a:solidFill>
                            <a:srgbClr val="000000"/>
                          </a:solidFill>
                          <a:latin typeface="Times New Roman"/>
                        </a:rPr>
                        <a:t>3</a:t>
                      </a:r>
                      <a:endParaRPr lang="ru-RU" sz="1400" b="1" i="0" u="none" strike="noStrike" dirty="0">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smtClean="0">
                          <a:solidFill>
                            <a:srgbClr val="000000"/>
                          </a:solidFill>
                          <a:latin typeface="Times New Roman"/>
                        </a:rPr>
                        <a:t> </a:t>
                      </a:r>
                      <a:r>
                        <a:rPr lang="ru-RU" sz="1400" b="1" i="0" u="none" strike="noStrike" dirty="0">
                          <a:solidFill>
                            <a:srgbClr val="000000"/>
                          </a:solidFill>
                          <a:latin typeface="Times New Roman"/>
                        </a:rPr>
                        <a:t>по сравнению с </a:t>
                      </a:r>
                      <a:r>
                        <a:rPr lang="ru-RU" sz="1400" b="1" i="0" u="none" strike="noStrike" dirty="0" smtClean="0">
                          <a:solidFill>
                            <a:srgbClr val="000000"/>
                          </a:solidFill>
                          <a:latin typeface="Times New Roman"/>
                        </a:rPr>
                        <a:t>2022 </a:t>
                      </a:r>
                      <a:r>
                        <a:rPr lang="ru-RU" sz="1400" b="1" i="0" u="none" strike="noStrike" dirty="0">
                          <a:solidFill>
                            <a:srgbClr val="000000"/>
                          </a:solidFill>
                          <a:latin typeface="Times New Roman"/>
                        </a:rPr>
                        <a:t>годом </a:t>
                      </a:r>
                      <a:r>
                        <a:rPr lang="ru-RU" sz="1400" b="1" i="0" u="none" strike="noStrike" dirty="0" smtClean="0">
                          <a:solidFill>
                            <a:srgbClr val="000000"/>
                          </a:solidFill>
                          <a:latin typeface="Times New Roman"/>
                        </a:rPr>
                        <a:t>отмечается повышение </a:t>
                      </a:r>
                      <a:r>
                        <a:rPr lang="ru-RU" sz="1400" b="1" i="0" u="none" strike="noStrike" dirty="0">
                          <a:solidFill>
                            <a:srgbClr val="000000"/>
                          </a:solidFill>
                          <a:latin typeface="Times New Roman"/>
                        </a:rPr>
                        <a:t>на </a:t>
                      </a:r>
                      <a:r>
                        <a:rPr lang="ru-RU" sz="1400" b="1" i="0" u="none" strike="noStrike" dirty="0" smtClean="0">
                          <a:solidFill>
                            <a:srgbClr val="000000"/>
                          </a:solidFill>
                          <a:latin typeface="Times New Roman"/>
                        </a:rPr>
                        <a:t>3,4% ,  а </a:t>
                      </a:r>
                      <a:r>
                        <a:rPr lang="ru-RU" sz="1400" b="1" i="0" u="none" strike="noStrike" dirty="0">
                          <a:solidFill>
                            <a:srgbClr val="000000"/>
                          </a:solidFill>
                          <a:latin typeface="Times New Roman"/>
                        </a:rPr>
                        <a:t>с </a:t>
                      </a:r>
                      <a:r>
                        <a:rPr lang="ru-RU" sz="1400" b="1" i="0" u="none" strike="noStrike" dirty="0" smtClean="0">
                          <a:solidFill>
                            <a:srgbClr val="000000"/>
                          </a:solidFill>
                          <a:latin typeface="Times New Roman"/>
                        </a:rPr>
                        <a:t>2023 </a:t>
                      </a:r>
                      <a:r>
                        <a:rPr lang="ru-RU" sz="1400" b="1" i="0" u="none" strike="noStrike" dirty="0">
                          <a:solidFill>
                            <a:srgbClr val="000000"/>
                          </a:solidFill>
                          <a:latin typeface="Times New Roman"/>
                        </a:rPr>
                        <a:t>г </a:t>
                      </a:r>
                      <a:r>
                        <a:rPr lang="ru-RU" sz="1400" b="1" i="0" u="none" strike="noStrike" dirty="0" smtClean="0">
                          <a:solidFill>
                            <a:srgbClr val="000000"/>
                          </a:solidFill>
                          <a:latin typeface="Times New Roman"/>
                        </a:rPr>
                        <a:t>повышение </a:t>
                      </a:r>
                      <a:r>
                        <a:rPr lang="ru-RU" sz="1400" b="1" i="0" u="none" strike="noStrike" dirty="0">
                          <a:solidFill>
                            <a:srgbClr val="000000"/>
                          </a:solidFill>
                          <a:latin typeface="Times New Roman"/>
                        </a:rPr>
                        <a:t>на </a:t>
                      </a:r>
                      <a:r>
                        <a:rPr lang="ru-RU" sz="1400" b="1" i="0" u="none" strike="noStrike" dirty="0" smtClean="0">
                          <a:solidFill>
                            <a:srgbClr val="000000"/>
                          </a:solidFill>
                          <a:latin typeface="Times New Roman"/>
                        </a:rPr>
                        <a:t>132,6%</a:t>
                      </a:r>
                      <a:endParaRPr lang="ru-RU" sz="1400" b="1" i="0" u="none" strike="noStrike" dirty="0">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2" name="Рисунок 11" descr="красный черный.jpg"/>
          <p:cNvPicPr>
            <a:picLocks noChangeAspect="1"/>
          </p:cNvPicPr>
          <p:nvPr/>
        </p:nvPicPr>
        <p:blipFill>
          <a:blip r:embed="rId3" cstate="print"/>
          <a:stretch>
            <a:fillRect/>
          </a:stretch>
        </p:blipFill>
        <p:spPr>
          <a:xfrm>
            <a:off x="11315699" y="0"/>
            <a:ext cx="733425" cy="625147"/>
          </a:xfrm>
          <a:prstGeom prst="rect">
            <a:avLst/>
          </a:prstGeom>
        </p:spPr>
      </p:pic>
      <p:pic>
        <p:nvPicPr>
          <p:cNvPr id="15" name="Рисунок 14" descr="Без названия.png"/>
          <p:cNvPicPr>
            <a:picLocks noChangeAspect="1"/>
          </p:cNvPicPr>
          <p:nvPr/>
        </p:nvPicPr>
        <p:blipFill>
          <a:blip r:embed="rId4" cstate="print"/>
          <a:stretch>
            <a:fillRect/>
          </a:stretch>
        </p:blipFill>
        <p:spPr>
          <a:xfrm>
            <a:off x="0" y="1"/>
            <a:ext cx="733425" cy="590550"/>
          </a:xfrm>
          <a:prstGeom prst="rect">
            <a:avLst/>
          </a:prstGeom>
        </p:spPr>
      </p:pic>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20" name="Picture 1"/>
          <p:cNvPicPr>
            <a:picLocks noChangeAspect="1" noChangeArrowheads="1"/>
          </p:cNvPicPr>
          <p:nvPr/>
        </p:nvPicPr>
        <p:blipFill>
          <a:blip r:embed="rId3" cstate="print"/>
          <a:srcRect/>
          <a:stretch>
            <a:fillRect/>
          </a:stretch>
        </p:blipFill>
        <p:spPr bwMode="auto">
          <a:xfrm>
            <a:off x="9982199" y="3625577"/>
            <a:ext cx="1495425" cy="1879873"/>
          </a:xfrm>
          <a:prstGeom prst="rect">
            <a:avLst/>
          </a:prstGeom>
          <a:noFill/>
          <a:ln w="9525">
            <a:noFill/>
            <a:miter lim="800000"/>
            <a:headEnd/>
            <a:tailEnd/>
          </a:ln>
        </p:spPr>
      </p:pic>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kk-KZ" sz="2400" b="1" dirty="0" smtClean="0">
                <a:latin typeface="Times New Roman" pitchFamily="18" charset="0"/>
                <a:cs typeface="Times New Roman" pitchFamily="18" charset="0"/>
              </a:rPr>
              <a:t>Материально-техническое оснащение</a:t>
            </a:r>
            <a:endParaRPr lang="ru-RU" sz="2400" b="1" dirty="0" smtClean="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72851" y="6182404"/>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26</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12" name="Прямоугольник 11"/>
          <p:cNvSpPr/>
          <p:nvPr/>
        </p:nvSpPr>
        <p:spPr>
          <a:xfrm>
            <a:off x="409574" y="611565"/>
            <a:ext cx="11363325" cy="3139321"/>
          </a:xfrm>
          <a:prstGeom prst="rect">
            <a:avLst/>
          </a:prstGeom>
        </p:spPr>
        <p:txBody>
          <a:bodyPr wrap="square">
            <a:spAutoFit/>
          </a:bodyPr>
          <a:lstStyle/>
          <a:p>
            <a:pPr algn="just"/>
            <a:r>
              <a:rPr lang="ru-RU" sz="1100" dirty="0" smtClean="0">
                <a:latin typeface="Times New Roman" pitchFamily="18" charset="0"/>
                <a:cs typeface="Times New Roman" pitchFamily="18" charset="0"/>
              </a:rPr>
              <a:t>                   Материально–техническая база больницы состоит из 1917 единиц медицинского оборудования, в том числе 157  дорогостоящего, стоимостью свыше 4 </a:t>
            </a:r>
            <a:r>
              <a:rPr lang="ru-RU" sz="1100" dirty="0" err="1" smtClean="0">
                <a:latin typeface="Times New Roman" pitchFamily="18" charset="0"/>
                <a:cs typeface="Times New Roman" pitchFamily="18" charset="0"/>
              </a:rPr>
              <a:t>млн</a:t>
            </a:r>
            <a:r>
              <a:rPr lang="ru-RU" sz="1100" dirty="0" smtClean="0">
                <a:latin typeface="Times New Roman" pitchFamily="18" charset="0"/>
                <a:cs typeface="Times New Roman" pitchFamily="18" charset="0"/>
              </a:rPr>
              <a:t> тенге. На сегодняшний день уровень оснащения достаточный, составляет  95,32%  от нормативов, установленных МЗ РК.</a:t>
            </a:r>
          </a:p>
          <a:p>
            <a:pPr algn="just"/>
            <a:r>
              <a:rPr lang="ru-RU" sz="1100" dirty="0" smtClean="0">
                <a:latin typeface="Times New Roman" pitchFamily="18" charset="0"/>
                <a:cs typeface="Times New Roman" pitchFamily="18" charset="0"/>
              </a:rPr>
              <a:t>В целях реализации благотворительной программы  между общественным   фондом  «</a:t>
            </a:r>
            <a:r>
              <a:rPr lang="ru-RU" sz="1100" dirty="0" err="1" smtClean="0">
                <a:latin typeface="Times New Roman" pitchFamily="18" charset="0"/>
                <a:cs typeface="Times New Roman" pitchFamily="18" charset="0"/>
              </a:rPr>
              <a:t>Қазақстан халқына</a:t>
            </a:r>
            <a:r>
              <a:rPr lang="ru-RU" sz="1100" dirty="0" smtClean="0">
                <a:latin typeface="Times New Roman" pitchFamily="18" charset="0"/>
                <a:cs typeface="Times New Roman" pitchFamily="18" charset="0"/>
              </a:rPr>
              <a:t>» и «Городской  детской  клинической  больницы»  заключен  договор на  поставку  медицинского аппарата «Лазер офтальмологический PURE POINT»  в комплекте («Очки защитные», «офтальмологические шлемы HEINE OMEGA»,  «бесконтактная   </a:t>
            </a:r>
            <a:r>
              <a:rPr lang="ru-RU" sz="1100" dirty="0" err="1" smtClean="0">
                <a:latin typeface="Times New Roman" pitchFamily="18" charset="0"/>
                <a:cs typeface="Times New Roman" pitchFamily="18" charset="0"/>
              </a:rPr>
              <a:t>асферическая</a:t>
            </a:r>
            <a:r>
              <a:rPr lang="ru-RU" sz="1100" dirty="0" smtClean="0">
                <a:latin typeface="Times New Roman" pitchFamily="18" charset="0"/>
                <a:cs typeface="Times New Roman" pitchFamily="18" charset="0"/>
              </a:rPr>
              <a:t> линза с оптической  силой 28 LC и  20LC») и было принято  в качестве благотворительной помощи. Поставка столь необходимого оборудования очень актуальна для детей при офтальмологическом скрининге.</a:t>
            </a:r>
          </a:p>
          <a:p>
            <a:pPr algn="just"/>
            <a:r>
              <a:rPr lang="ru-RU" sz="1100" dirty="0" smtClean="0">
                <a:latin typeface="Times New Roman" pitchFamily="18" charset="0"/>
                <a:cs typeface="Times New Roman" pitchFamily="18" charset="0"/>
              </a:rPr>
              <a:t>Кроме того, в соответствии с приказом № 50 Управления финансов города Шымкента от 28.02.2023г. с баланса ГККП «Городской  инфекционной больницы» УЗ г. Шымкент  были переданы «Компьютерный  томограф SOMATOM», «Медицинская </a:t>
            </a:r>
            <a:r>
              <a:rPr lang="ru-RU" sz="1100" dirty="0" err="1" smtClean="0">
                <a:latin typeface="Times New Roman" pitchFamily="18" charset="0"/>
                <a:cs typeface="Times New Roman" pitchFamily="18" charset="0"/>
              </a:rPr>
              <a:t>рентгено-диагностическая</a:t>
            </a:r>
            <a:r>
              <a:rPr lang="ru-RU" sz="1100" dirty="0" smtClean="0">
                <a:latin typeface="Times New Roman" pitchFamily="18" charset="0"/>
                <a:cs typeface="Times New Roman" pitchFamily="18" charset="0"/>
              </a:rPr>
              <a:t> система BRIVO XR575», «Мониторы пациента», «</a:t>
            </a:r>
            <a:r>
              <a:rPr lang="ru-RU" sz="1100" dirty="0" err="1" smtClean="0">
                <a:latin typeface="Times New Roman" pitchFamily="18" charset="0"/>
                <a:cs typeface="Times New Roman" pitchFamily="18" charset="0"/>
              </a:rPr>
              <a:t>Отсасыватель</a:t>
            </a:r>
            <a:r>
              <a:rPr lang="ru-RU" sz="1100" dirty="0" smtClean="0">
                <a:latin typeface="Times New Roman" pitchFamily="18" charset="0"/>
                <a:cs typeface="Times New Roman" pitchFamily="18" charset="0"/>
              </a:rPr>
              <a:t> медицинский портативный» и «Аппарат </a:t>
            </a:r>
            <a:r>
              <a:rPr lang="ru-RU" sz="1100" dirty="0" err="1" smtClean="0">
                <a:latin typeface="Times New Roman" pitchFamily="18" charset="0"/>
                <a:cs typeface="Times New Roman" pitchFamily="18" charset="0"/>
              </a:rPr>
              <a:t>виброакустический</a:t>
            </a:r>
            <a:r>
              <a:rPr lang="ru-RU" sz="1100" dirty="0" smtClean="0">
                <a:latin typeface="Times New Roman" pitchFamily="18" charset="0"/>
                <a:cs typeface="Times New Roman" pitchFamily="18" charset="0"/>
              </a:rPr>
              <a:t>  BARK </a:t>
            </a:r>
            <a:r>
              <a:rPr lang="ru-RU" sz="1100" dirty="0" err="1" smtClean="0">
                <a:latin typeface="Times New Roman" pitchFamily="18" charset="0"/>
                <a:cs typeface="Times New Roman" pitchFamily="18" charset="0"/>
              </a:rPr>
              <a:t>VibroLUNG</a:t>
            </a:r>
            <a:r>
              <a:rPr lang="ru-RU" sz="1100" dirty="0" smtClean="0">
                <a:latin typeface="Times New Roman" pitchFamily="18" charset="0"/>
                <a:cs typeface="Times New Roman" pitchFamily="18" charset="0"/>
              </a:rPr>
              <a:t>»  на баланс «Городской  детской  клинической больнице».  В настоящее время вышеуказанные медицинские техники  находятся  полностью в рабочем состоянии и применяются для оказания медицинских услуг. </a:t>
            </a:r>
          </a:p>
          <a:p>
            <a:pPr algn="just"/>
            <a:r>
              <a:rPr lang="ru-RU" sz="1100" dirty="0" smtClean="0">
                <a:latin typeface="Times New Roman" pitchFamily="18" charset="0"/>
                <a:cs typeface="Times New Roman" pitchFamily="18" charset="0"/>
              </a:rPr>
              <a:t>            В 2022 году за счет местного бюджета было приобретено </a:t>
            </a:r>
            <a:r>
              <a:rPr lang="ru-RU" sz="1100" b="1" dirty="0" smtClean="0">
                <a:latin typeface="Times New Roman" pitchFamily="18" charset="0"/>
                <a:cs typeface="Times New Roman" pitchFamily="18" charset="0"/>
              </a:rPr>
              <a:t>«</a:t>
            </a:r>
            <a:r>
              <a:rPr lang="ru-RU" sz="1100" b="1" dirty="0" err="1" smtClean="0">
                <a:latin typeface="Times New Roman" pitchFamily="18" charset="0"/>
                <a:cs typeface="Times New Roman" pitchFamily="18" charset="0"/>
              </a:rPr>
              <a:t>Видеокомплекс</a:t>
            </a:r>
            <a:r>
              <a:rPr lang="ru-RU" sz="1100" b="1" dirty="0" smtClean="0">
                <a:latin typeface="Times New Roman" pitchFamily="18" charset="0"/>
                <a:cs typeface="Times New Roman" pitchFamily="18" charset="0"/>
              </a:rPr>
              <a:t> для </a:t>
            </a:r>
            <a:r>
              <a:rPr lang="ru-RU" sz="1100" b="1" dirty="0" err="1" smtClean="0">
                <a:latin typeface="Times New Roman" pitchFamily="18" charset="0"/>
                <a:cs typeface="Times New Roman" pitchFamily="18" charset="0"/>
              </a:rPr>
              <a:t>лапроскопической</a:t>
            </a:r>
            <a:r>
              <a:rPr lang="ru-RU" sz="1100" b="1" dirty="0" smtClean="0">
                <a:latin typeface="Times New Roman" pitchFamily="18" charset="0"/>
                <a:cs typeface="Times New Roman" pitchFamily="18" charset="0"/>
              </a:rPr>
              <a:t> хирургии в педиатрии с 4к видеосистемой»</a:t>
            </a:r>
            <a:r>
              <a:rPr lang="ru-RU" sz="1100" dirty="0" smtClean="0">
                <a:latin typeface="Times New Roman" pitchFamily="18" charset="0"/>
                <a:cs typeface="Times New Roman" pitchFamily="18" charset="0"/>
              </a:rPr>
              <a:t>. Данное медицинское оборудование было принято и сдано в эксплуатацию в полном объеме на основании акта приемки, пуско-наладки и ремонтных работ, актов оказания услуг по обучению специалистов.</a:t>
            </a:r>
          </a:p>
          <a:p>
            <a:pPr algn="just"/>
            <a:r>
              <a:rPr lang="ru-RU" sz="1100" dirty="0" smtClean="0">
                <a:latin typeface="Times New Roman" pitchFamily="18" charset="0"/>
                <a:cs typeface="Times New Roman" pitchFamily="18" charset="0"/>
              </a:rPr>
              <a:t>В 2023 году за счет местного бюджета были приобретены </a:t>
            </a:r>
            <a:r>
              <a:rPr lang="ru-RU" sz="1100" b="1" dirty="0" smtClean="0">
                <a:latin typeface="Times New Roman" pitchFamily="18" charset="0"/>
                <a:cs typeface="Times New Roman" pitchFamily="18" charset="0"/>
              </a:rPr>
              <a:t>«Аппарат искусственного кровообращения» </a:t>
            </a:r>
            <a:r>
              <a:rPr lang="ru-RU" sz="1100" dirty="0" smtClean="0">
                <a:latin typeface="Times New Roman" pitchFamily="18" charset="0"/>
                <a:cs typeface="Times New Roman" pitchFamily="18" charset="0"/>
              </a:rPr>
              <a:t> и  </a:t>
            </a:r>
            <a:r>
              <a:rPr lang="ru-RU" sz="1100" b="1" dirty="0" smtClean="0">
                <a:latin typeface="Times New Roman" pitchFamily="18" charset="0"/>
                <a:cs typeface="Times New Roman" pitchFamily="18" charset="0"/>
              </a:rPr>
              <a:t>«</a:t>
            </a:r>
            <a:r>
              <a:rPr lang="ru-RU" sz="1100" b="1" dirty="0" err="1" smtClean="0">
                <a:latin typeface="Times New Roman" pitchFamily="18" charset="0"/>
                <a:cs typeface="Times New Roman" pitchFamily="18" charset="0"/>
              </a:rPr>
              <a:t>Дерматом</a:t>
            </a:r>
            <a:r>
              <a:rPr lang="ru-RU" sz="1100" b="1" dirty="0" smtClean="0">
                <a:latin typeface="Times New Roman" pitchFamily="18" charset="0"/>
                <a:cs typeface="Times New Roman" pitchFamily="18" charset="0"/>
              </a:rPr>
              <a:t>».</a:t>
            </a:r>
            <a:r>
              <a:rPr lang="ru-RU" sz="1100" dirty="0" smtClean="0">
                <a:latin typeface="Times New Roman" pitchFamily="18" charset="0"/>
                <a:cs typeface="Times New Roman" pitchFamily="18" charset="0"/>
              </a:rPr>
              <a:t>  Данные медицинские оборудование были приняты и сданы в эксплуатацию  в полном объеме на основании акта приемки, пуско-наладки и ремонтных работ, актов оказания услуг по обучению специалистов. </a:t>
            </a:r>
          </a:p>
          <a:p>
            <a:pPr algn="just"/>
            <a:r>
              <a:rPr lang="ru-RU" sz="1100" dirty="0" smtClean="0">
                <a:latin typeface="Times New Roman" pitchFamily="18" charset="0"/>
                <a:cs typeface="Times New Roman" pitchFamily="18" charset="0"/>
              </a:rPr>
              <a:t>Аппарат искусственного кровообращения (АИК) – это сложная многофункциональная система, которая временно берет на себя функцию сердца и легких, поддерживая адекватную циркуляцию крови и надлежащее содержание кислорода в организме.</a:t>
            </a:r>
            <a:r>
              <a:rPr lang="ru-RU" sz="1100" b="1"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Дерматом</a:t>
            </a:r>
            <a:r>
              <a:rPr lang="ru-RU" sz="1100" dirty="0" smtClean="0">
                <a:latin typeface="Times New Roman" pitchFamily="18" charset="0"/>
                <a:cs typeface="Times New Roman" pitchFamily="18" charset="0"/>
              </a:rPr>
              <a:t> - представляет собой специальный медицинский инструмент для снятия тонкого кожного лоскута с донорского участка для последующей пересадки. Применяется преимущественно в </a:t>
            </a:r>
            <a:r>
              <a:rPr lang="ru-RU" sz="1100" u="sng" dirty="0" err="1" smtClean="0">
                <a:latin typeface="Times New Roman" pitchFamily="18" charset="0"/>
                <a:cs typeface="Times New Roman" pitchFamily="18" charset="0"/>
                <a:hlinkClick r:id="rId4"/>
              </a:rPr>
              <a:t>комбустиологии</a:t>
            </a:r>
            <a:r>
              <a:rPr lang="ru-RU" sz="1100" dirty="0" smtClean="0">
                <a:latin typeface="Times New Roman" pitchFamily="18" charset="0"/>
                <a:cs typeface="Times New Roman" pitchFamily="18" charset="0"/>
              </a:rPr>
              <a:t> с целью получения трансплантата для пластики ожогового дефекта. </a:t>
            </a:r>
          </a:p>
          <a:p>
            <a:pPr algn="just"/>
            <a:r>
              <a:rPr lang="ru-RU" sz="1100" dirty="0" smtClean="0">
                <a:latin typeface="Times New Roman" pitchFamily="18" charset="0"/>
                <a:cs typeface="Times New Roman" pitchFamily="18" charset="0"/>
              </a:rPr>
              <a:t>А так же, в 2024 году ожидается поставка  «</a:t>
            </a:r>
            <a:r>
              <a:rPr lang="ru-RU" sz="1100" dirty="0" err="1" smtClean="0">
                <a:latin typeface="Times New Roman" pitchFamily="18" charset="0"/>
                <a:cs typeface="Times New Roman" pitchFamily="18" charset="0"/>
              </a:rPr>
              <a:t>Аудиологического</a:t>
            </a:r>
            <a:r>
              <a:rPr lang="ru-RU" sz="1100" dirty="0" smtClean="0">
                <a:latin typeface="Times New Roman" pitchFamily="18" charset="0"/>
                <a:cs typeface="Times New Roman" pitchFamily="18" charset="0"/>
              </a:rPr>
              <a:t> скрининга»  за счет средств из местного бюджета.</a:t>
            </a:r>
            <a:endParaRPr lang="ru-RU" sz="1100" dirty="0">
              <a:latin typeface="Times New Roman" pitchFamily="18" charset="0"/>
              <a:cs typeface="Times New Roman" pitchFamily="18" charset="0"/>
            </a:endParaRPr>
          </a:p>
        </p:txBody>
      </p:sp>
      <p:pic>
        <p:nvPicPr>
          <p:cNvPr id="13" name="Picture 2"/>
          <p:cNvPicPr>
            <a:picLocks noChangeAspect="1" noChangeArrowheads="1"/>
          </p:cNvPicPr>
          <p:nvPr/>
        </p:nvPicPr>
        <p:blipFill>
          <a:blip r:embed="rId5" cstate="print"/>
          <a:srcRect/>
          <a:stretch>
            <a:fillRect/>
          </a:stretch>
        </p:blipFill>
        <p:spPr bwMode="auto">
          <a:xfrm>
            <a:off x="190303" y="3671193"/>
            <a:ext cx="2674040" cy="1751708"/>
          </a:xfrm>
          <a:prstGeom prst="rect">
            <a:avLst/>
          </a:prstGeom>
          <a:noFill/>
          <a:ln w="9525">
            <a:noFill/>
            <a:miter lim="800000"/>
            <a:headEnd/>
            <a:tailEnd/>
          </a:ln>
          <a:effectLst/>
        </p:spPr>
      </p:pic>
      <p:pic>
        <p:nvPicPr>
          <p:cNvPr id="17" name="Рисунок 16" descr="1.jpg"/>
          <p:cNvPicPr>
            <a:picLocks noChangeAspect="1"/>
          </p:cNvPicPr>
          <p:nvPr/>
        </p:nvPicPr>
        <p:blipFill>
          <a:blip r:embed="rId6" cstate="print"/>
          <a:stretch>
            <a:fillRect/>
          </a:stretch>
        </p:blipFill>
        <p:spPr>
          <a:xfrm>
            <a:off x="2911872" y="3947417"/>
            <a:ext cx="2568465" cy="1761233"/>
          </a:xfrm>
          <a:prstGeom prst="rect">
            <a:avLst/>
          </a:prstGeom>
        </p:spPr>
      </p:pic>
      <p:pic>
        <p:nvPicPr>
          <p:cNvPr id="19" name="Picture 2"/>
          <p:cNvPicPr>
            <a:picLocks noChangeAspect="1" noChangeArrowheads="1"/>
          </p:cNvPicPr>
          <p:nvPr/>
        </p:nvPicPr>
        <p:blipFill>
          <a:blip r:embed="rId7" cstate="print"/>
          <a:srcRect/>
          <a:stretch>
            <a:fillRect/>
          </a:stretch>
        </p:blipFill>
        <p:spPr bwMode="auto">
          <a:xfrm>
            <a:off x="5524500" y="3695700"/>
            <a:ext cx="2480109" cy="1752600"/>
          </a:xfrm>
          <a:prstGeom prst="rect">
            <a:avLst/>
          </a:prstGeom>
          <a:noFill/>
          <a:ln w="9525">
            <a:noFill/>
            <a:miter lim="800000"/>
            <a:headEnd/>
            <a:tailEnd/>
          </a:ln>
          <a:effectLst/>
        </p:spPr>
      </p:pic>
      <p:pic>
        <p:nvPicPr>
          <p:cNvPr id="21" name="Рисунок 20" descr="3.jpg"/>
          <p:cNvPicPr>
            <a:picLocks noChangeAspect="1"/>
          </p:cNvPicPr>
          <p:nvPr/>
        </p:nvPicPr>
        <p:blipFill>
          <a:blip r:embed="rId8" cstate="print"/>
          <a:stretch>
            <a:fillRect/>
          </a:stretch>
        </p:blipFill>
        <p:spPr>
          <a:xfrm>
            <a:off x="5548387" y="5412209"/>
            <a:ext cx="2287626" cy="1445791"/>
          </a:xfrm>
          <a:prstGeom prst="rect">
            <a:avLst/>
          </a:prstGeom>
        </p:spPr>
      </p:pic>
      <p:pic>
        <p:nvPicPr>
          <p:cNvPr id="24" name="Picture 2" descr="C:\Users\20\Desktop\WhatsApp Image 2022-06-06 at 16.16.49.jpeg"/>
          <p:cNvPicPr>
            <a:picLocks noChangeAspect="1" noChangeArrowheads="1"/>
          </p:cNvPicPr>
          <p:nvPr/>
        </p:nvPicPr>
        <p:blipFill>
          <a:blip r:embed="rId9" cstate="print"/>
          <a:srcRect/>
          <a:stretch>
            <a:fillRect/>
          </a:stretch>
        </p:blipFill>
        <p:spPr bwMode="auto">
          <a:xfrm>
            <a:off x="8118475" y="3905250"/>
            <a:ext cx="1808989" cy="1828800"/>
          </a:xfrm>
          <a:prstGeom prst="rect">
            <a:avLst/>
          </a:prstGeom>
          <a:noFill/>
        </p:spPr>
      </p:pic>
      <p:pic>
        <p:nvPicPr>
          <p:cNvPr id="25" name="Рисунок 24" descr="красный черный.jpg"/>
          <p:cNvPicPr>
            <a:picLocks noChangeAspect="1"/>
          </p:cNvPicPr>
          <p:nvPr/>
        </p:nvPicPr>
        <p:blipFill>
          <a:blip r:embed="rId10" cstate="print"/>
          <a:stretch>
            <a:fillRect/>
          </a:stretch>
        </p:blipFill>
        <p:spPr>
          <a:xfrm>
            <a:off x="11430000" y="0"/>
            <a:ext cx="762000" cy="578739"/>
          </a:xfrm>
          <a:prstGeom prst="rect">
            <a:avLst/>
          </a:prstGeom>
        </p:spPr>
      </p:pic>
      <p:pic>
        <p:nvPicPr>
          <p:cNvPr id="18" name="Рисунок 17" descr="Без названия.png"/>
          <p:cNvPicPr>
            <a:picLocks noChangeAspect="1"/>
          </p:cNvPicPr>
          <p:nvPr/>
        </p:nvPicPr>
        <p:blipFill>
          <a:blip r:embed="rId11" cstate="print"/>
          <a:stretch>
            <a:fillRect/>
          </a:stretch>
        </p:blipFill>
        <p:spPr>
          <a:xfrm>
            <a:off x="0" y="0"/>
            <a:ext cx="600075" cy="600075"/>
          </a:xfrm>
          <a:prstGeom prst="rect">
            <a:avLst/>
          </a:prstGeom>
        </p:spPr>
      </p:pic>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kk-KZ" sz="3600" b="1" i="1" dirty="0" smtClean="0">
                <a:solidFill>
                  <a:srgbClr val="FF0000"/>
                </a:solidFill>
              </a:rPr>
              <a:t> </a:t>
            </a:r>
            <a:r>
              <a:rPr lang="kk-KZ" sz="2800" b="1" dirty="0" smtClean="0">
                <a:solidFill>
                  <a:schemeClr val="bg1"/>
                </a:solidFill>
                <a:latin typeface="Times New Roman" pitchFamily="18" charset="0"/>
                <a:cs typeface="Times New Roman" pitchFamily="18" charset="0"/>
              </a:rPr>
              <a:t>О телемедицине </a:t>
            </a:r>
            <a:endParaRPr lang="ru-RU" sz="2800" b="1" dirty="0" smtClean="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53801" y="623002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27</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13" name="Прямоугольник 12"/>
          <p:cNvSpPr/>
          <p:nvPr/>
        </p:nvSpPr>
        <p:spPr>
          <a:xfrm>
            <a:off x="161925" y="2419350"/>
            <a:ext cx="4762500" cy="3539430"/>
          </a:xfrm>
          <a:prstGeom prst="rect">
            <a:avLst/>
          </a:prstGeom>
        </p:spPr>
        <p:txBody>
          <a:bodyPr wrap="square">
            <a:spAutoFit/>
          </a:bodyPr>
          <a:lstStyle/>
          <a:p>
            <a:pPr algn="just"/>
            <a:r>
              <a:rPr lang="ru-RU" sz="1600" dirty="0" smtClean="0">
                <a:latin typeface="Times New Roman" pitchFamily="18" charset="0"/>
                <a:cs typeface="Times New Roman" pitchFamily="18" charset="0"/>
              </a:rPr>
              <a:t>      С 18.10.2021 года приказом Управления здравоохранения в целях организации дистанционных медицинских услуг, повышения доступности и качества медицинской помощи, оказываемой детям, за счет собственных средств организации, был открыт кабинет </a:t>
            </a:r>
            <a:r>
              <a:rPr lang="ru-RU" sz="1600" dirty="0" err="1" smtClean="0">
                <a:latin typeface="Times New Roman" pitchFamily="18" charset="0"/>
                <a:cs typeface="Times New Roman" pitchFamily="18" charset="0"/>
              </a:rPr>
              <a:t>телемедицины</a:t>
            </a:r>
            <a:r>
              <a:rPr lang="ru-RU" sz="1600" dirty="0" smtClean="0">
                <a:latin typeface="Times New Roman" pitchFamily="18" charset="0"/>
                <a:cs typeface="Times New Roman" pitchFamily="18" charset="0"/>
              </a:rPr>
              <a:t>. </a:t>
            </a:r>
          </a:p>
          <a:p>
            <a:pPr algn="just"/>
            <a:r>
              <a:rPr lang="ru-RU" sz="1600" dirty="0" smtClean="0">
                <a:latin typeface="Times New Roman" pitchFamily="18" charset="0"/>
                <a:cs typeface="Times New Roman" pitchFamily="18" charset="0"/>
              </a:rPr>
              <a:t>      Всего за </a:t>
            </a:r>
            <a:r>
              <a:rPr lang="en-US" sz="1600" dirty="0" smtClean="0">
                <a:latin typeface="Times New Roman" pitchFamily="18" charset="0"/>
                <a:cs typeface="Times New Roman" pitchFamily="18" charset="0"/>
              </a:rPr>
              <a:t>I </a:t>
            </a:r>
            <a:r>
              <a:rPr lang="kk-KZ" sz="1600" dirty="0" smtClean="0">
                <a:latin typeface="Times New Roman" pitchFamily="18" charset="0"/>
                <a:cs typeface="Times New Roman" pitchFamily="18" charset="0"/>
              </a:rPr>
              <a:t>кв.</a:t>
            </a:r>
            <a:r>
              <a:rPr lang="ru-RU" sz="1600" dirty="0" smtClean="0">
                <a:latin typeface="Times New Roman" pitchFamily="18" charset="0"/>
                <a:cs typeface="Times New Roman" pitchFamily="18" charset="0"/>
              </a:rPr>
              <a:t> 2024 года проведены 34 </a:t>
            </a:r>
            <a:r>
              <a:rPr lang="ru-RU" sz="1600" dirty="0" err="1" smtClean="0">
                <a:latin typeface="Times New Roman" pitchFamily="18" charset="0"/>
                <a:cs typeface="Times New Roman" pitchFamily="18" charset="0"/>
              </a:rPr>
              <a:t>телемедицинских</a:t>
            </a:r>
            <a:r>
              <a:rPr lang="ru-RU" sz="1600" dirty="0" smtClean="0">
                <a:latin typeface="Times New Roman" pitchFamily="18" charset="0"/>
                <a:cs typeface="Times New Roman" pitchFamily="18" charset="0"/>
              </a:rPr>
              <a:t> консультаций (2023- 23) с НЦП и ДХ 20 (2023-20) , НЦН 1 и КФ ЮМС -12 (2023-3), РДКБ Аксай – 1.  со следующими  специалистами: хирургом, нейрохирургом, неврологом, гастроэнтерологом, кардиологом, </a:t>
            </a:r>
            <a:r>
              <a:rPr lang="ru-RU" sz="1600" dirty="0" err="1" smtClean="0">
                <a:latin typeface="Times New Roman" pitchFamily="18" charset="0"/>
                <a:cs typeface="Times New Roman" pitchFamily="18" charset="0"/>
              </a:rPr>
              <a:t>неонатологом</a:t>
            </a:r>
            <a:r>
              <a:rPr lang="ru-RU" sz="1600" dirty="0" smtClean="0">
                <a:latin typeface="Times New Roman" pitchFamily="18" charset="0"/>
                <a:cs typeface="Times New Roman" pitchFamily="18" charset="0"/>
              </a:rPr>
              <a:t>, нефрологом, пульмонологом, онкологом, педиатром и реаниматологами..</a:t>
            </a:r>
          </a:p>
        </p:txBody>
      </p:sp>
      <p:pic>
        <p:nvPicPr>
          <p:cNvPr id="19" name="Picture 2" descr="C:\Users\20\Desktop\8e759436-de3c-4026-a391-c17b80c44c83.jpg"/>
          <p:cNvPicPr>
            <a:picLocks noChangeAspect="1" noChangeArrowheads="1"/>
          </p:cNvPicPr>
          <p:nvPr/>
        </p:nvPicPr>
        <p:blipFill>
          <a:blip r:embed="rId3" cstate="print"/>
          <a:srcRect/>
          <a:stretch>
            <a:fillRect/>
          </a:stretch>
        </p:blipFill>
        <p:spPr bwMode="auto">
          <a:xfrm>
            <a:off x="942975" y="595857"/>
            <a:ext cx="3210209" cy="1833017"/>
          </a:xfrm>
          <a:prstGeom prst="rect">
            <a:avLst/>
          </a:prstGeom>
          <a:noFill/>
        </p:spPr>
      </p:pic>
      <p:pic>
        <p:nvPicPr>
          <p:cNvPr id="15" name="Рисунок 14" descr="красный черный.jpg"/>
          <p:cNvPicPr>
            <a:picLocks noChangeAspect="1"/>
          </p:cNvPicPr>
          <p:nvPr/>
        </p:nvPicPr>
        <p:blipFill>
          <a:blip r:embed="rId4" cstate="print"/>
          <a:stretch>
            <a:fillRect/>
          </a:stretch>
        </p:blipFill>
        <p:spPr>
          <a:xfrm>
            <a:off x="11334750" y="0"/>
            <a:ext cx="857250" cy="581025"/>
          </a:xfrm>
          <a:prstGeom prst="rect">
            <a:avLst/>
          </a:prstGeom>
        </p:spPr>
      </p:pic>
      <p:pic>
        <p:nvPicPr>
          <p:cNvPr id="18" name="Рисунок 17" descr="Без названия.png"/>
          <p:cNvPicPr>
            <a:picLocks noChangeAspect="1"/>
          </p:cNvPicPr>
          <p:nvPr/>
        </p:nvPicPr>
        <p:blipFill>
          <a:blip r:embed="rId5" cstate="print"/>
          <a:stretch>
            <a:fillRect/>
          </a:stretch>
        </p:blipFill>
        <p:spPr>
          <a:xfrm>
            <a:off x="0" y="0"/>
            <a:ext cx="600075" cy="600075"/>
          </a:xfrm>
          <a:prstGeom prst="rect">
            <a:avLst/>
          </a:prstGeom>
        </p:spPr>
      </p:pic>
      <p:pic>
        <p:nvPicPr>
          <p:cNvPr id="22530" name="Picture 2"/>
          <p:cNvPicPr>
            <a:picLocks noChangeAspect="1" noChangeArrowheads="1"/>
          </p:cNvPicPr>
          <p:nvPr/>
        </p:nvPicPr>
        <p:blipFill>
          <a:blip r:embed="rId6" cstate="print"/>
          <a:srcRect/>
          <a:stretch>
            <a:fillRect/>
          </a:stretch>
        </p:blipFill>
        <p:spPr bwMode="auto">
          <a:xfrm>
            <a:off x="5162549" y="600075"/>
            <a:ext cx="6181725" cy="5753100"/>
          </a:xfrm>
          <a:prstGeom prst="rect">
            <a:avLst/>
          </a:prstGeom>
          <a:noFill/>
          <a:ln w="9525">
            <a:noFill/>
            <a:miter lim="800000"/>
            <a:headEnd/>
            <a:tailEnd/>
          </a:ln>
        </p:spPr>
      </p:pic>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3600" b="1" dirty="0" smtClean="0">
                <a:latin typeface="Times New Roman" pitchFamily="18" charset="0"/>
                <a:cs typeface="Times New Roman" pitchFamily="18" charset="0"/>
              </a:rPr>
              <a:t>Бюро госпитализации  </a:t>
            </a:r>
            <a:endParaRPr lang="ru-RU" sz="3600" dirty="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72851" y="6182404"/>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28</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graphicFrame>
        <p:nvGraphicFramePr>
          <p:cNvPr id="25" name="Содержимое 4"/>
          <p:cNvGraphicFramePr>
            <a:graphicFrameLocks noGrp="1"/>
          </p:cNvGraphicFramePr>
          <p:nvPr>
            <p:ph sz="half" idx="1"/>
          </p:nvPr>
        </p:nvGraphicFramePr>
        <p:xfrm>
          <a:off x="542603" y="645071"/>
          <a:ext cx="5143822" cy="5722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6" name="Схема 25"/>
          <p:cNvGraphicFramePr/>
          <p:nvPr/>
        </p:nvGraphicFramePr>
        <p:xfrm>
          <a:off x="6528817" y="613073"/>
          <a:ext cx="4464496" cy="604867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Рисунок 11" descr="красный черный.jpg"/>
          <p:cNvPicPr>
            <a:picLocks noChangeAspect="1"/>
          </p:cNvPicPr>
          <p:nvPr/>
        </p:nvPicPr>
        <p:blipFill>
          <a:blip r:embed="rId13" cstate="print"/>
          <a:stretch>
            <a:fillRect/>
          </a:stretch>
        </p:blipFill>
        <p:spPr>
          <a:xfrm>
            <a:off x="11468100" y="0"/>
            <a:ext cx="723900" cy="559689"/>
          </a:xfrm>
          <a:prstGeom prst="rect">
            <a:avLst/>
          </a:prstGeom>
        </p:spPr>
      </p:pic>
      <p:pic>
        <p:nvPicPr>
          <p:cNvPr id="13" name="Рисунок 12" descr="Без названия.png"/>
          <p:cNvPicPr>
            <a:picLocks noChangeAspect="1"/>
          </p:cNvPicPr>
          <p:nvPr/>
        </p:nvPicPr>
        <p:blipFill>
          <a:blip r:embed="rId14" cstate="print"/>
          <a:stretch>
            <a:fillRect/>
          </a:stretch>
        </p:blipFill>
        <p:spPr>
          <a:xfrm>
            <a:off x="0" y="0"/>
            <a:ext cx="571500" cy="571500"/>
          </a:xfrm>
          <a:prstGeom prst="rect">
            <a:avLst/>
          </a:prstGeom>
        </p:spPr>
      </p:pic>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a:xfrm>
            <a:off x="3382025" y="1021451"/>
            <a:ext cx="8324199" cy="37694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smtClean="0">
                <a:solidFill>
                  <a:schemeClr val="bg1"/>
                </a:solidFill>
                <a:latin typeface="Times New Roman" panose="02020603050405020304" pitchFamily="18" charset="0"/>
                <a:cs typeface="Times New Roman" panose="02020603050405020304" pitchFamily="18" charset="0"/>
              </a:rPr>
              <a:t>О больнице</a:t>
            </a:r>
            <a:endParaRPr lang="kk-KZ" sz="3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569529" y="6315754"/>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2" name="Прямоугольник 51"/>
          <p:cNvSpPr/>
          <p:nvPr/>
        </p:nvSpPr>
        <p:spPr>
          <a:xfrm>
            <a:off x="490968" y="1209621"/>
            <a:ext cx="2901456" cy="277192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Прямоугольник 52"/>
          <p:cNvSpPr/>
          <p:nvPr/>
        </p:nvSpPr>
        <p:spPr>
          <a:xfrm>
            <a:off x="346748" y="1222256"/>
            <a:ext cx="3045675" cy="35995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6" name="Прямоугольник 65"/>
          <p:cNvSpPr/>
          <p:nvPr/>
        </p:nvSpPr>
        <p:spPr>
          <a:xfrm>
            <a:off x="3867800" y="1211951"/>
            <a:ext cx="8324199" cy="37694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Прямоугольник 66"/>
          <p:cNvSpPr/>
          <p:nvPr/>
        </p:nvSpPr>
        <p:spPr>
          <a:xfrm>
            <a:off x="3712463" y="1209622"/>
            <a:ext cx="8479536" cy="37718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p>
        </p:txBody>
      </p:sp>
      <p:sp>
        <p:nvSpPr>
          <p:cNvPr id="48" name="Прямоугольник 47"/>
          <p:cNvSpPr/>
          <p:nvPr/>
        </p:nvSpPr>
        <p:spPr>
          <a:xfrm>
            <a:off x="3749039" y="1246580"/>
            <a:ext cx="7988036" cy="5596147"/>
          </a:xfrm>
          <a:prstGeom prst="rect">
            <a:avLst/>
          </a:prstGeom>
        </p:spPr>
        <p:txBody>
          <a:bodyPr wrap="square">
            <a:spAutoFit/>
          </a:bodyPr>
          <a:lstStyle/>
          <a:p>
            <a:endParaRPr lang="ru-RU" sz="800" b="1" dirty="0" smtClean="0">
              <a:latin typeface="Times New Roman" pitchFamily="18" charset="0"/>
              <a:cs typeface="Times New Roman" pitchFamily="18" charset="0"/>
            </a:endParaRPr>
          </a:p>
          <a:p>
            <a:pPr marL="285750" indent="-285750" algn="just">
              <a:lnSpc>
                <a:spcPct val="115000"/>
              </a:lnSpc>
              <a:spcAft>
                <a:spcPts val="0"/>
              </a:spcAft>
              <a:buFont typeface="Arial" panose="020B0604020202020204" pitchFamily="34" charset="0"/>
              <a:buChar char="•"/>
            </a:pPr>
            <a:r>
              <a:rPr lang="kk-KZ" sz="1000" b="1" dirty="0" smtClean="0">
                <a:latin typeface="Times New Roman" pitchFamily="18" charset="0"/>
                <a:cs typeface="Times New Roman" pitchFamily="18" charset="0"/>
              </a:rPr>
              <a:t>На сегодня  </a:t>
            </a:r>
            <a:r>
              <a:rPr lang="ru-RU" sz="1000" b="1" dirty="0" smtClean="0">
                <a:latin typeface="Times New Roman" pitchFamily="18" charset="0"/>
                <a:cs typeface="Times New Roman" pitchFamily="18" charset="0"/>
              </a:rPr>
              <a:t>ГКП на ПХВ «Городская детская клиническая больница» является многопрофильной больницей с мощностью на 495 коек </a:t>
            </a:r>
            <a:r>
              <a:rPr lang="kk-KZ" sz="1000" b="1" dirty="0" smtClean="0">
                <a:latin typeface="Times New Roman" pitchFamily="18" charset="0"/>
                <a:cs typeface="Times New Roman" pitchFamily="18" charset="0"/>
              </a:rPr>
              <a:t>для оказания всех видов медицинской помощи детскому населению до 18 лет г.Шымкента по 25 профилям</a:t>
            </a:r>
          </a:p>
          <a:p>
            <a:pPr marL="285750" indent="-285750" algn="just">
              <a:lnSpc>
                <a:spcPct val="115000"/>
              </a:lnSpc>
              <a:spcAft>
                <a:spcPts val="0"/>
              </a:spcAft>
              <a:buFont typeface="Arial" panose="020B0604020202020204" pitchFamily="34" charset="0"/>
              <a:buChar char="•"/>
            </a:pPr>
            <a:endParaRPr lang="ru-RU" sz="1050" b="1" dirty="0" smtClean="0">
              <a:latin typeface="Times New Roman" pitchFamily="18" charset="0"/>
              <a:ea typeface="Times New Roman" panose="02020603050405020304" pitchFamily="18" charset="0"/>
              <a:cs typeface="Times New Roman" pitchFamily="18" charset="0"/>
            </a:endParaRPr>
          </a:p>
          <a:p>
            <a:pPr marL="285750" indent="-285750" algn="just">
              <a:lnSpc>
                <a:spcPct val="115000"/>
              </a:lnSpc>
              <a:spcAft>
                <a:spcPts val="0"/>
              </a:spcAft>
              <a:buFont typeface="Arial" panose="020B0604020202020204" pitchFamily="34" charset="0"/>
              <a:buChar char="•"/>
            </a:pPr>
            <a:r>
              <a:rPr lang="ru-RU" sz="1050" b="1" dirty="0" smtClean="0">
                <a:latin typeface="Times New Roman" pitchFamily="18" charset="0"/>
                <a:ea typeface="Times New Roman" panose="02020603050405020304" pitchFamily="18" charset="0"/>
                <a:cs typeface="Times New Roman" pitchFamily="18" charset="0"/>
              </a:rPr>
              <a:t>Запущен центр лучевой диагностики. Расширились услуги консультативно-диагностического блока. В</a:t>
            </a:r>
            <a:r>
              <a:rPr lang="ru-RU" sz="1000" b="1" dirty="0" smtClean="0">
                <a:latin typeface="Times New Roman" pitchFamily="18" charset="0"/>
                <a:ea typeface="Times New Roman" panose="02020603050405020304" pitchFamily="18" charset="0"/>
                <a:cs typeface="Times New Roman" pitchFamily="18" charset="0"/>
              </a:rPr>
              <a:t>спомогательные ( </a:t>
            </a:r>
            <a:r>
              <a:rPr lang="ru-RU" sz="1000" b="1" dirty="0" err="1" smtClean="0">
                <a:latin typeface="Times New Roman" pitchFamily="18" charset="0"/>
                <a:ea typeface="Times New Roman" panose="02020603050405020304" pitchFamily="18" charset="0"/>
                <a:cs typeface="Times New Roman" pitchFamily="18" charset="0"/>
              </a:rPr>
              <a:t>параклинические</a:t>
            </a:r>
            <a:r>
              <a:rPr lang="ru-RU" sz="1000" b="1" dirty="0" smtClean="0">
                <a:latin typeface="Times New Roman" pitchFamily="18" charset="0"/>
                <a:ea typeface="Times New Roman" panose="02020603050405020304" pitchFamily="18" charset="0"/>
                <a:cs typeface="Times New Roman" pitchFamily="18" charset="0"/>
              </a:rPr>
              <a:t>): консультативно-диагностический блок, Центр лучевой диагностики: (кабинет УЗИ, ЭКГ, ЭФГДС, спирографии, МРТ, </a:t>
            </a:r>
            <a:r>
              <a:rPr lang="en-US" sz="1000" b="1" dirty="0" smtClean="0">
                <a:latin typeface="Times New Roman" pitchFamily="18" charset="0"/>
                <a:ea typeface="Times New Roman" panose="02020603050405020304" pitchFamily="18" charset="0"/>
                <a:cs typeface="Times New Roman" pitchFamily="18" charset="0"/>
              </a:rPr>
              <a:t>R</a:t>
            </a:r>
            <a:r>
              <a:rPr lang="ru-RU" sz="1000" b="1" dirty="0" smtClean="0">
                <a:latin typeface="Times New Roman" pitchFamily="18" charset="0"/>
                <a:ea typeface="Times New Roman" panose="02020603050405020304" pitchFamily="18" charset="0"/>
                <a:cs typeface="Times New Roman" pitchFamily="18" charset="0"/>
              </a:rPr>
              <a:t>- кабинет, ЭЭГ- кабинет, ЭМГ – кабинет, кабинет </a:t>
            </a:r>
            <a:r>
              <a:rPr lang="kk-KZ" sz="1000" b="1" dirty="0" smtClean="0">
                <a:latin typeface="Times New Roman" pitchFamily="18" charset="0"/>
                <a:ea typeface="Times New Roman" panose="02020603050405020304" pitchFamily="18" charset="0"/>
                <a:cs typeface="Times New Roman" pitchFamily="18" charset="0"/>
              </a:rPr>
              <a:t>суточного мониторирования ЭКГ и АД по Холтеру, компютерная томография),  клиническая и бактериологическая </a:t>
            </a:r>
            <a:r>
              <a:rPr lang="ru-RU" sz="1000" b="1" dirty="0" smtClean="0">
                <a:latin typeface="Times New Roman" pitchFamily="18" charset="0"/>
                <a:ea typeface="Times New Roman" panose="02020603050405020304" pitchFamily="18" charset="0"/>
                <a:cs typeface="Times New Roman" pitchFamily="18" charset="0"/>
              </a:rPr>
              <a:t>лаборатория,  </a:t>
            </a:r>
            <a:r>
              <a:rPr lang="ru-RU" sz="1000" b="1" dirty="0" err="1" smtClean="0">
                <a:latin typeface="Times New Roman" pitchFamily="18" charset="0"/>
                <a:ea typeface="Times New Roman" panose="02020603050405020304" pitchFamily="18" charset="0"/>
                <a:cs typeface="Times New Roman" pitchFamily="18" charset="0"/>
              </a:rPr>
              <a:t>физиоотделение</a:t>
            </a:r>
            <a:r>
              <a:rPr lang="ru-RU" sz="1000" b="1" dirty="0" smtClean="0">
                <a:latin typeface="Times New Roman" pitchFamily="18" charset="0"/>
                <a:ea typeface="Times New Roman" panose="02020603050405020304" pitchFamily="18" charset="0"/>
                <a:cs typeface="Times New Roman" pitchFamily="18" charset="0"/>
              </a:rPr>
              <a:t> (ЛФК, массаж), круглосуточный травматологический пункт, дневной стационар; </a:t>
            </a:r>
          </a:p>
          <a:p>
            <a:pPr marL="285750" indent="-285750" algn="just">
              <a:lnSpc>
                <a:spcPct val="115000"/>
              </a:lnSpc>
              <a:spcAft>
                <a:spcPts val="0"/>
              </a:spcAft>
              <a:buFont typeface="Arial" panose="020B0604020202020204" pitchFamily="34" charset="0"/>
              <a:buChar char="•"/>
            </a:pPr>
            <a:r>
              <a:rPr lang="ru-RU" sz="1000" b="1" dirty="0" smtClean="0">
                <a:latin typeface="Times New Roman" pitchFamily="18" charset="0"/>
                <a:ea typeface="Times New Roman" panose="02020603050405020304" pitchFamily="18" charset="0"/>
                <a:cs typeface="Times New Roman" pitchFamily="18" charset="0"/>
              </a:rPr>
              <a:t>В связи с увеличением количества плановых и неотложных операций были открыты 2 операционных поста , а также 1 реанимационный врачебный, 1 сестринский посты;</a:t>
            </a:r>
          </a:p>
          <a:p>
            <a:pPr marL="285750" indent="-285750" algn="just">
              <a:lnSpc>
                <a:spcPct val="115000"/>
              </a:lnSpc>
              <a:spcAft>
                <a:spcPts val="0"/>
              </a:spcAft>
              <a:buFont typeface="Arial" panose="020B0604020202020204" pitchFamily="34" charset="0"/>
              <a:buChar char="•"/>
            </a:pPr>
            <a:r>
              <a:rPr lang="ru-RU" sz="1000" b="1" dirty="0" smtClean="0">
                <a:latin typeface="Times New Roman" pitchFamily="18" charset="0"/>
                <a:ea typeface="Times New Roman" panose="02020603050405020304" pitchFamily="18" charset="0"/>
                <a:cs typeface="Times New Roman" pitchFamily="18" charset="0"/>
              </a:rPr>
              <a:t>В  больнице предусмотрено поэтажное размещение подразделения операционного блока, с учетом функционального зонирования и включает в себя операционное отделение на 4 операционных стола. Операционный блок оснащен ламинарным потоком класса А4</a:t>
            </a:r>
          </a:p>
          <a:p>
            <a:pPr marL="285750" indent="-285750" algn="just">
              <a:lnSpc>
                <a:spcPct val="115000"/>
              </a:lnSpc>
              <a:spcAft>
                <a:spcPts val="0"/>
              </a:spcAft>
              <a:buFont typeface="Arial" panose="020B0604020202020204" pitchFamily="34" charset="0"/>
              <a:buChar char="•"/>
            </a:pPr>
            <a:r>
              <a:rPr lang="ru-RU" sz="1000" b="1" dirty="0" smtClean="0">
                <a:latin typeface="Times New Roman" pitchFamily="18" charset="0"/>
                <a:ea typeface="Times New Roman" panose="02020603050405020304" pitchFamily="18" charset="0"/>
                <a:cs typeface="Times New Roman" pitchFamily="18" charset="0"/>
              </a:rPr>
              <a:t>Отделение интенсивной терапии и реанимации, оснащено комплексом чистых помещений и стерилизационной. Отделение реанимации отнесен  к классу - особо чистые помещения;</a:t>
            </a:r>
          </a:p>
          <a:p>
            <a:pPr marL="285750" indent="-285750" algn="just">
              <a:lnSpc>
                <a:spcPct val="115000"/>
              </a:lnSpc>
              <a:spcAft>
                <a:spcPts val="0"/>
              </a:spcAft>
              <a:buFont typeface="Arial" panose="020B0604020202020204" pitchFamily="34" charset="0"/>
              <a:buChar char="•"/>
            </a:pPr>
            <a:r>
              <a:rPr lang="ru-RU" sz="1000" b="1" dirty="0" smtClean="0">
                <a:latin typeface="Times New Roman" pitchFamily="18" charset="0"/>
                <a:ea typeface="Times New Roman" panose="02020603050405020304" pitchFamily="18" charset="0"/>
                <a:cs typeface="Times New Roman" pitchFamily="18" charset="0"/>
              </a:rPr>
              <a:t>Общая площадь  чистых помещений больницы </a:t>
            </a:r>
            <a:r>
              <a:rPr lang="ru-RU" sz="1000" b="1" dirty="0" err="1" smtClean="0">
                <a:latin typeface="Times New Roman" pitchFamily="18" charset="0"/>
                <a:ea typeface="Times New Roman" panose="02020603050405020304" pitchFamily="18" charset="0"/>
                <a:cs typeface="Times New Roman" pitchFamily="18" charset="0"/>
              </a:rPr>
              <a:t>состовляет</a:t>
            </a:r>
            <a:r>
              <a:rPr lang="ru-RU" sz="1000" b="1" dirty="0" smtClean="0">
                <a:latin typeface="Times New Roman" pitchFamily="18" charset="0"/>
                <a:ea typeface="Times New Roman" panose="02020603050405020304" pitchFamily="18" charset="0"/>
                <a:cs typeface="Times New Roman" pitchFamily="18" charset="0"/>
              </a:rPr>
              <a:t> 400  </a:t>
            </a:r>
            <a:r>
              <a:rPr lang="ru-RU" sz="1000" b="1" dirty="0" err="1" smtClean="0">
                <a:latin typeface="Times New Roman" pitchFamily="18" charset="0"/>
                <a:ea typeface="Times New Roman" panose="02020603050405020304" pitchFamily="18" charset="0"/>
                <a:cs typeface="Times New Roman" pitchFamily="18" charset="0"/>
              </a:rPr>
              <a:t>кв</a:t>
            </a:r>
            <a:r>
              <a:rPr lang="ru-RU" sz="1000" b="1" dirty="0" smtClean="0">
                <a:latin typeface="Times New Roman" pitchFamily="18" charset="0"/>
                <a:ea typeface="Times New Roman" panose="02020603050405020304" pitchFamily="18" charset="0"/>
                <a:cs typeface="Times New Roman" pitchFamily="18" charset="0"/>
              </a:rPr>
              <a:t> м. </a:t>
            </a:r>
          </a:p>
          <a:p>
            <a:pPr marL="285750" indent="-285750" algn="just">
              <a:lnSpc>
                <a:spcPct val="115000"/>
              </a:lnSpc>
              <a:buFont typeface="Arial" panose="020B0604020202020204" pitchFamily="34" charset="0"/>
              <a:buChar char="•"/>
            </a:pPr>
            <a:r>
              <a:rPr lang="kk-KZ" sz="1000" b="1" dirty="0" smtClean="0">
                <a:latin typeface="Times New Roman" pitchFamily="18" charset="0"/>
                <a:ea typeface="Times New Roman" panose="02020603050405020304" pitchFamily="18" charset="0"/>
                <a:cs typeface="Times New Roman" pitchFamily="18" charset="0"/>
              </a:rPr>
              <a:t>Коллектив ГДКБ принял активное участие в конкурсе  на номинацию  </a:t>
            </a:r>
            <a:r>
              <a:rPr lang="ru-RU" sz="1000" b="1" dirty="0" smtClean="0">
                <a:latin typeface="Times New Roman" pitchFamily="18" charset="0"/>
                <a:ea typeface="Times New Roman" panose="02020603050405020304" pitchFamily="18" charset="0"/>
                <a:cs typeface="Times New Roman" pitchFamily="18" charset="0"/>
              </a:rPr>
              <a:t>«Лучший стационар города»;</a:t>
            </a:r>
          </a:p>
          <a:p>
            <a:pPr algn="just"/>
            <a:r>
              <a:rPr lang="kk-KZ" sz="900" b="1" dirty="0" smtClean="0">
                <a:latin typeface="Times New Roman" pitchFamily="18" charset="0"/>
                <a:cs typeface="Times New Roman" pitchFamily="18" charset="0"/>
              </a:rPr>
              <a:t>       </a:t>
            </a:r>
          </a:p>
          <a:p>
            <a:pPr algn="just"/>
            <a:r>
              <a:rPr lang="kk-KZ" sz="1000" b="1" dirty="0" smtClean="0">
                <a:latin typeface="Times New Roman" pitchFamily="18" charset="0"/>
                <a:cs typeface="Times New Roman" pitchFamily="18" charset="0"/>
              </a:rPr>
              <a:t>        </a:t>
            </a:r>
            <a:r>
              <a:rPr lang="ru-RU" sz="1000" b="1" dirty="0" smtClean="0">
                <a:latin typeface="Times New Roman" pitchFamily="18" charset="0"/>
                <a:cs typeface="Times New Roman" pitchFamily="18" charset="0"/>
              </a:rPr>
              <a:t>В марте и апреле в целях защиты больницы от преждевременного износа провод</a:t>
            </a:r>
            <a:r>
              <a:rPr lang="kk-KZ" sz="1000" b="1" dirty="0" smtClean="0">
                <a:latin typeface="Times New Roman" pitchFamily="18" charset="0"/>
                <a:cs typeface="Times New Roman" pitchFamily="18" charset="0"/>
              </a:rPr>
              <a:t>ились</a:t>
            </a:r>
            <a:r>
              <a:rPr lang="ru-RU" sz="1000" b="1" dirty="0" smtClean="0">
                <a:latin typeface="Times New Roman" pitchFamily="18" charset="0"/>
                <a:cs typeface="Times New Roman" pitchFamily="18" charset="0"/>
              </a:rPr>
              <a:t> ремонтные работы частей корпуса «Б» в отделениях пульмонологии, педиатрии, неврологии.</a:t>
            </a:r>
          </a:p>
          <a:p>
            <a:r>
              <a:rPr lang="kk-KZ" sz="1000" b="1" dirty="0" smtClean="0">
                <a:latin typeface="Times New Roman" pitchFamily="18" charset="0"/>
                <a:cs typeface="Times New Roman" pitchFamily="18" charset="0"/>
              </a:rPr>
              <a:t>         </a:t>
            </a:r>
            <a:r>
              <a:rPr lang="ru-RU" sz="1000" b="1" dirty="0" smtClean="0">
                <a:latin typeface="Times New Roman" pitchFamily="18" charset="0"/>
                <a:cs typeface="Times New Roman" pitchFamily="18" charset="0"/>
              </a:rPr>
              <a:t>В мае и июне ре</a:t>
            </a:r>
            <a:r>
              <a:rPr lang="kk-KZ" sz="1000" b="1" dirty="0" smtClean="0">
                <a:latin typeface="Times New Roman" pitchFamily="18" charset="0"/>
                <a:cs typeface="Times New Roman" pitchFamily="18" charset="0"/>
              </a:rPr>
              <a:t>мон</a:t>
            </a:r>
            <a:r>
              <a:rPr lang="ru-RU" sz="1000" b="1" dirty="0" err="1" smtClean="0">
                <a:latin typeface="Times New Roman" pitchFamily="18" charset="0"/>
                <a:cs typeface="Times New Roman" pitchFamily="18" charset="0"/>
              </a:rPr>
              <a:t>тные</a:t>
            </a:r>
            <a:r>
              <a:rPr lang="ru-RU" sz="1000" b="1" dirty="0" smtClean="0">
                <a:latin typeface="Times New Roman" pitchFamily="18" charset="0"/>
                <a:cs typeface="Times New Roman" pitchFamily="18" charset="0"/>
              </a:rPr>
              <a:t> работы проводил</a:t>
            </a:r>
            <a:r>
              <a:rPr lang="kk-KZ" sz="1000" b="1" dirty="0" smtClean="0">
                <a:latin typeface="Times New Roman" pitchFamily="18" charset="0"/>
                <a:cs typeface="Times New Roman" pitchFamily="18" charset="0"/>
              </a:rPr>
              <a:t>ись</a:t>
            </a:r>
            <a:r>
              <a:rPr lang="ru-RU" sz="1000" b="1" dirty="0" smtClean="0">
                <a:latin typeface="Times New Roman" pitchFamily="18" charset="0"/>
                <a:cs typeface="Times New Roman" pitchFamily="18" charset="0"/>
              </a:rPr>
              <a:t> в корпус</a:t>
            </a:r>
            <a:r>
              <a:rPr lang="kk-KZ" sz="1000" b="1" dirty="0" smtClean="0">
                <a:latin typeface="Times New Roman" pitchFamily="18" charset="0"/>
                <a:cs typeface="Times New Roman" pitchFamily="18" charset="0"/>
              </a:rPr>
              <a:t>е</a:t>
            </a:r>
            <a:r>
              <a:rPr lang="ru-RU" sz="1000" b="1" dirty="0" smtClean="0">
                <a:latin typeface="Times New Roman" pitchFamily="18" charset="0"/>
                <a:cs typeface="Times New Roman" pitchFamily="18" charset="0"/>
              </a:rPr>
              <a:t> «А», </a:t>
            </a:r>
            <a:r>
              <a:rPr lang="kk-KZ" sz="1000" b="1" dirty="0" smtClean="0">
                <a:latin typeface="Times New Roman" pitchFamily="18" charset="0"/>
                <a:cs typeface="Times New Roman" pitchFamily="18" charset="0"/>
              </a:rPr>
              <a:t>в</a:t>
            </a:r>
            <a:r>
              <a:rPr lang="ru-RU" sz="1000" b="1" dirty="0" smtClean="0">
                <a:latin typeface="Times New Roman" pitchFamily="18" charset="0"/>
                <a:cs typeface="Times New Roman" pitchFamily="18" charset="0"/>
              </a:rPr>
              <a:t> коридорах, палатах, кабинетах в приемном отделении, травматологическом пункте, отделениях </a:t>
            </a:r>
            <a:r>
              <a:rPr lang="ru-RU" sz="1000" b="1" dirty="0" err="1" smtClean="0">
                <a:latin typeface="Times New Roman" pitchFamily="18" charset="0"/>
                <a:cs typeface="Times New Roman" pitchFamily="18" charset="0"/>
              </a:rPr>
              <a:t>нейротравматологии</a:t>
            </a:r>
            <a:r>
              <a:rPr lang="kk-KZ" sz="1000" b="1" dirty="0" smtClean="0">
                <a:latin typeface="Times New Roman" pitchFamily="18" charset="0"/>
                <a:cs typeface="Times New Roman" pitchFamily="18" charset="0"/>
              </a:rPr>
              <a:t> и  ортопедии, ОПН , </a:t>
            </a:r>
            <a:r>
              <a:rPr lang="ru-RU" sz="1000" b="1" dirty="0" smtClean="0">
                <a:latin typeface="Times New Roman" pitchFamily="18" charset="0"/>
                <a:cs typeface="Times New Roman" pitchFamily="18" charset="0"/>
              </a:rPr>
              <a:t>административном и функционально-диагностическом</a:t>
            </a:r>
            <a:r>
              <a:rPr lang="kk-KZ" sz="1000" b="1" dirty="0" smtClean="0">
                <a:latin typeface="Times New Roman" pitchFamily="18" charset="0"/>
                <a:cs typeface="Times New Roman" pitchFamily="18" charset="0"/>
              </a:rPr>
              <a:t> этаже</a:t>
            </a:r>
            <a:r>
              <a:rPr lang="ru-RU" sz="1000" b="1" dirty="0" smtClean="0">
                <a:latin typeface="Times New Roman" pitchFamily="18" charset="0"/>
                <a:cs typeface="Times New Roman" pitchFamily="18" charset="0"/>
              </a:rPr>
              <a:t>.</a:t>
            </a:r>
          </a:p>
          <a:p>
            <a:r>
              <a:rPr lang="ru-RU" sz="1000" b="1" dirty="0" smtClean="0">
                <a:latin typeface="Times New Roman" pitchFamily="18" charset="0"/>
                <a:cs typeface="Times New Roman" pitchFamily="18" charset="0"/>
              </a:rPr>
              <a:t>В 2022 году в больнице  было отрыто отделение </a:t>
            </a:r>
            <a:r>
              <a:rPr lang="ru-RU" sz="1000" b="1" dirty="0" err="1" smtClean="0">
                <a:latin typeface="Times New Roman" pitchFamily="18" charset="0"/>
                <a:cs typeface="Times New Roman" pitchFamily="18" charset="0"/>
              </a:rPr>
              <a:t>онкогематологии</a:t>
            </a:r>
            <a:r>
              <a:rPr lang="ru-RU" sz="1000" b="1" dirty="0" smtClean="0">
                <a:latin typeface="Times New Roman" pitchFamily="18" charset="0"/>
                <a:cs typeface="Times New Roman" pitchFamily="18" charset="0"/>
              </a:rPr>
              <a:t>.  В рамках благотворительного проекта  «</a:t>
            </a:r>
            <a:r>
              <a:rPr lang="ru-RU" sz="1000" b="1" dirty="0" err="1" smtClean="0">
                <a:latin typeface="Times New Roman" pitchFamily="18" charset="0"/>
                <a:cs typeface="Times New Roman" pitchFamily="18" charset="0"/>
              </a:rPr>
              <a:t>Smart</a:t>
            </a:r>
            <a:r>
              <a:rPr lang="ru-RU" sz="1000" b="1" dirty="0" smtClean="0">
                <a:latin typeface="Times New Roman" pitchFamily="18" charset="0"/>
                <a:cs typeface="Times New Roman" pitchFamily="18" charset="0"/>
              </a:rPr>
              <a:t> </a:t>
            </a:r>
            <a:r>
              <a:rPr lang="ru-RU" sz="1000" b="1" dirty="0" err="1" smtClean="0">
                <a:latin typeface="Times New Roman" pitchFamily="18" charset="0"/>
                <a:cs typeface="Times New Roman" pitchFamily="18" charset="0"/>
              </a:rPr>
              <a:t>School</a:t>
            </a:r>
            <a:r>
              <a:rPr lang="ru-RU" sz="1000" b="1" dirty="0" smtClean="0">
                <a:latin typeface="Times New Roman" pitchFamily="18" charset="0"/>
                <a:cs typeface="Times New Roman" pitchFamily="18" charset="0"/>
              </a:rPr>
              <a:t>», при поддержке общественного фонда «</a:t>
            </a:r>
            <a:r>
              <a:rPr lang="ru-RU" sz="1000" b="1" dirty="0" err="1" smtClean="0">
                <a:latin typeface="Times New Roman" pitchFamily="18" charset="0"/>
                <a:cs typeface="Times New Roman" pitchFamily="18" charset="0"/>
              </a:rPr>
              <a:t>Help</a:t>
            </a:r>
            <a:r>
              <a:rPr lang="ru-RU" sz="1000" b="1" dirty="0" smtClean="0">
                <a:latin typeface="Times New Roman" pitchFamily="18" charset="0"/>
                <a:cs typeface="Times New Roman" pitchFamily="18" charset="0"/>
              </a:rPr>
              <a:t> </a:t>
            </a:r>
            <a:r>
              <a:rPr lang="ru-RU" sz="1000" b="1" dirty="0" err="1" smtClean="0">
                <a:latin typeface="Times New Roman" pitchFamily="18" charset="0"/>
                <a:cs typeface="Times New Roman" pitchFamily="18" charset="0"/>
              </a:rPr>
              <a:t>Today</a:t>
            </a:r>
            <a:r>
              <a:rPr lang="ru-RU" sz="1000" b="1" dirty="0" smtClean="0">
                <a:latin typeface="Times New Roman" pitchFamily="18" charset="0"/>
                <a:cs typeface="Times New Roman" pitchFamily="18" charset="0"/>
              </a:rPr>
              <a:t>» была открыта </a:t>
            </a:r>
            <a:r>
              <a:rPr lang="ru-RU" sz="1000" b="1" dirty="0" err="1" smtClean="0">
                <a:latin typeface="Times New Roman" pitchFamily="18" charset="0"/>
                <a:cs typeface="Times New Roman" pitchFamily="18" charset="0"/>
              </a:rPr>
              <a:t>Смарт</a:t>
            </a:r>
            <a:r>
              <a:rPr lang="ru-RU" sz="1000" b="1" dirty="0" smtClean="0">
                <a:latin typeface="Times New Roman" pitchFamily="18" charset="0"/>
                <a:cs typeface="Times New Roman" pitchFamily="18" charset="0"/>
              </a:rPr>
              <a:t> школа, с целью продолжения обучения детей с онкологическими заболеваниями во время лечения. .</a:t>
            </a:r>
            <a:r>
              <a:rPr lang="ru-RU" sz="1000" b="1" dirty="0" err="1" smtClean="0">
                <a:latin typeface="Times New Roman" pitchFamily="18" charset="0"/>
                <a:cs typeface="Times New Roman" pitchFamily="18" charset="0"/>
              </a:rPr>
              <a:t>Смарт</a:t>
            </a:r>
            <a:r>
              <a:rPr lang="ru-RU" sz="1000" b="1" dirty="0" smtClean="0">
                <a:latin typeface="Times New Roman" pitchFamily="18" charset="0"/>
                <a:cs typeface="Times New Roman" pitchFamily="18" charset="0"/>
              </a:rPr>
              <a:t> школа </a:t>
            </a:r>
            <a:r>
              <a:rPr lang="ru-RU" sz="1000" b="1" dirty="0" err="1" smtClean="0">
                <a:latin typeface="Times New Roman" pitchFamily="18" charset="0"/>
                <a:cs typeface="Times New Roman" pitchFamily="18" charset="0"/>
              </a:rPr>
              <a:t>оснощена</a:t>
            </a:r>
            <a:r>
              <a:rPr lang="ru-RU" sz="1000" b="1" dirty="0" smtClean="0">
                <a:latin typeface="Times New Roman" pitchFamily="18" charset="0"/>
                <a:cs typeface="Times New Roman" pitchFamily="18" charset="0"/>
              </a:rPr>
              <a:t>  всеми соответствующими материалами: мебелью, информационно-техническими оборудованиями и учебниками.</a:t>
            </a:r>
          </a:p>
          <a:p>
            <a:endParaRPr lang="ru-RU" b="1" dirty="0" smtClean="0">
              <a:latin typeface="Times New Roman" pitchFamily="18" charset="0"/>
              <a:cs typeface="Times New Roman" pitchFamily="18" charset="0"/>
            </a:endParaRPr>
          </a:p>
          <a:p>
            <a:r>
              <a:rPr lang="ru-RU" b="1" dirty="0" smtClean="0">
                <a:latin typeface="Times New Roman" pitchFamily="18" charset="0"/>
                <a:cs typeface="Times New Roman" pitchFamily="18" charset="0"/>
              </a:rPr>
              <a:t> </a:t>
            </a:r>
            <a:endParaRPr lang="ru-RU" sz="1600" b="1" dirty="0" smtClean="0">
              <a:solidFill>
                <a:srgbClr val="FF0000"/>
              </a:solidFill>
              <a:latin typeface="Times New Roman" pitchFamily="18" charset="0"/>
              <a:ea typeface="Times New Roman" panose="02020603050405020304" pitchFamily="18" charset="0"/>
              <a:cs typeface="Times New Roman" pitchFamily="18" charset="0"/>
            </a:endParaRPr>
          </a:p>
          <a:p>
            <a:pPr algn="just"/>
            <a:r>
              <a:rPr lang="ru-RU" dirty="0" smtClean="0">
                <a:latin typeface="Times New Roman" pitchFamily="18" charset="0"/>
                <a:cs typeface="Times New Roman" pitchFamily="18" charset="0"/>
              </a:rPr>
              <a:t>. </a:t>
            </a:r>
            <a:endParaRPr lang="kk-KZ" dirty="0" smtClean="0">
              <a:latin typeface="Arial" panose="020B0604020202020204" pitchFamily="34" charset="0"/>
              <a:ea typeface="Tahoma" panose="020B0604030504040204" pitchFamily="34" charset="0"/>
              <a:cs typeface="Arial" panose="020B0604020202020204" pitchFamily="34" charset="0"/>
            </a:endParaRPr>
          </a:p>
        </p:txBody>
      </p:sp>
      <p:sp>
        <p:nvSpPr>
          <p:cNvPr id="22" name="Прямоугольник 21"/>
          <p:cNvSpPr/>
          <p:nvPr/>
        </p:nvSpPr>
        <p:spPr>
          <a:xfrm>
            <a:off x="77420" y="5990497"/>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083296" y="5996226"/>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24" name="Рисунок 23" descr="Изображение WhatsApp 2023-06-08 в 17.25.18.jpg"/>
          <p:cNvPicPr>
            <a:picLocks noChangeAspect="1"/>
          </p:cNvPicPr>
          <p:nvPr/>
        </p:nvPicPr>
        <p:blipFill>
          <a:blip r:embed="rId3" cstate="print"/>
          <a:stretch>
            <a:fillRect/>
          </a:stretch>
        </p:blipFill>
        <p:spPr>
          <a:xfrm>
            <a:off x="358589" y="3742339"/>
            <a:ext cx="2985246" cy="2407036"/>
          </a:xfrm>
          <a:prstGeom prst="rect">
            <a:avLst/>
          </a:prstGeom>
        </p:spPr>
      </p:pic>
      <p:pic>
        <p:nvPicPr>
          <p:cNvPr id="19" name="Рисунок 18" descr="фото больницы .jpg"/>
          <p:cNvPicPr>
            <a:picLocks noChangeAspect="1"/>
          </p:cNvPicPr>
          <p:nvPr/>
        </p:nvPicPr>
        <p:blipFill>
          <a:blip r:embed="rId4" cstate="print"/>
          <a:stretch>
            <a:fillRect/>
          </a:stretch>
        </p:blipFill>
        <p:spPr>
          <a:xfrm>
            <a:off x="407404" y="1251991"/>
            <a:ext cx="2936431" cy="2289068"/>
          </a:xfrm>
          <a:prstGeom prst="rect">
            <a:avLst/>
          </a:prstGeom>
        </p:spPr>
      </p:pic>
      <p:pic>
        <p:nvPicPr>
          <p:cNvPr id="21" name="Рисунок 20" descr="красный черный.jpg"/>
          <p:cNvPicPr>
            <a:picLocks noChangeAspect="1"/>
          </p:cNvPicPr>
          <p:nvPr/>
        </p:nvPicPr>
        <p:blipFill>
          <a:blip r:embed="rId5" cstate="print"/>
          <a:stretch>
            <a:fillRect/>
          </a:stretch>
        </p:blipFill>
        <p:spPr>
          <a:xfrm>
            <a:off x="11553825" y="0"/>
            <a:ext cx="638175" cy="575404"/>
          </a:xfrm>
          <a:prstGeom prst="rect">
            <a:avLst/>
          </a:prstGeom>
        </p:spPr>
      </p:pic>
      <p:pic>
        <p:nvPicPr>
          <p:cNvPr id="18" name="Рисунок 17" descr="Без названия.png"/>
          <p:cNvPicPr>
            <a:picLocks noChangeAspect="1"/>
          </p:cNvPicPr>
          <p:nvPr/>
        </p:nvPicPr>
        <p:blipFill>
          <a:blip r:embed="rId6" cstate="print"/>
          <a:stretch>
            <a:fillRect/>
          </a:stretch>
        </p:blipFill>
        <p:spPr>
          <a:xfrm>
            <a:off x="0" y="0"/>
            <a:ext cx="523875" cy="571500"/>
          </a:xfrm>
          <a:prstGeom prst="rect">
            <a:avLst/>
          </a:prstGeom>
        </p:spPr>
      </p:pic>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pic>
        <p:nvPicPr>
          <p:cNvPr id="21" name="Рисунок 20" descr="0c28e411-edb3-4ddf-928a-bb13846ef607.jpg"/>
          <p:cNvPicPr>
            <a:picLocks noChangeAspect="1"/>
          </p:cNvPicPr>
          <p:nvPr/>
        </p:nvPicPr>
        <p:blipFill>
          <a:blip r:embed="rId3" cstate="print"/>
          <a:stretch>
            <a:fillRect/>
          </a:stretch>
        </p:blipFill>
        <p:spPr>
          <a:xfrm>
            <a:off x="9825955" y="4124325"/>
            <a:ext cx="1728192" cy="2473027"/>
          </a:xfrm>
          <a:prstGeom prst="rect">
            <a:avLst/>
          </a:prstGeom>
          <a:ln>
            <a:noFill/>
          </a:ln>
          <a:effectLst>
            <a:outerShdw blurRad="190500" algn="tl" rotWithShape="0">
              <a:srgbClr val="000000">
                <a:alpha val="70000"/>
              </a:srgbClr>
            </a:outerShdw>
          </a:effectLst>
        </p:spPr>
      </p:pic>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33400"/>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200" b="1" dirty="0" smtClean="0">
                <a:latin typeface="Times New Roman" pitchFamily="18" charset="0"/>
                <a:cs typeface="Times New Roman" pitchFamily="18" charset="0"/>
              </a:rPr>
              <a:t>Информационно-разъяснительная работа среди населения проводится через социальные сети и официальный сайт больницы</a:t>
            </a:r>
            <a:endParaRPr lang="ru-RU" sz="3600" dirty="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296651" y="6163354"/>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29</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graphicFrame>
        <p:nvGraphicFramePr>
          <p:cNvPr id="13" name="Таблица 12"/>
          <p:cNvGraphicFramePr>
            <a:graphicFrameLocks noGrp="1"/>
          </p:cNvGraphicFramePr>
          <p:nvPr>
            <p:extLst>
              <p:ext uri="{D42A27DB-BD31-4B8C-83A1-F6EECF244321}">
                <p14:modId xmlns="" xmlns:p14="http://schemas.microsoft.com/office/powerpoint/2010/main" val="3230166668"/>
              </p:ext>
            </p:extLst>
          </p:nvPr>
        </p:nvGraphicFramePr>
        <p:xfrm>
          <a:off x="395536" y="1052736"/>
          <a:ext cx="3096345" cy="2706047"/>
        </p:xfrm>
        <a:graphic>
          <a:graphicData uri="http://schemas.openxmlformats.org/drawingml/2006/table">
            <a:tbl>
              <a:tblPr firstRow="1" bandRow="1">
                <a:tableStyleId>{5C22544A-7EE6-4342-B048-85BDC9FD1C3A}</a:tableStyleId>
              </a:tblPr>
              <a:tblGrid>
                <a:gridCol w="1152128"/>
                <a:gridCol w="912102"/>
                <a:gridCol w="1032115"/>
              </a:tblGrid>
              <a:tr h="252028">
                <a:tc>
                  <a:txBody>
                    <a:bodyPr/>
                    <a:lstStyle/>
                    <a:p>
                      <a:endParaRPr lang="ru-RU" sz="1200" b="1" dirty="0">
                        <a:solidFill>
                          <a:schemeClr val="tx1"/>
                        </a:solidFill>
                      </a:endParaRPr>
                    </a:p>
                  </a:txBody>
                  <a:tcPr/>
                </a:tc>
                <a:tc>
                  <a:txBody>
                    <a:bodyPr/>
                    <a:lstStyle/>
                    <a:p>
                      <a:r>
                        <a:rPr lang="en-US" sz="1200" b="1" dirty="0" err="1" smtClean="0">
                          <a:solidFill>
                            <a:schemeClr val="tx1"/>
                          </a:solidFill>
                          <a:latin typeface="Times New Roman" pitchFamily="18" charset="0"/>
                          <a:cs typeface="Times New Roman" pitchFamily="18" charset="0"/>
                        </a:rPr>
                        <a:t>Instagram</a:t>
                      </a:r>
                      <a:endParaRPr lang="ru-RU" sz="1200" b="1" dirty="0">
                        <a:solidFill>
                          <a:schemeClr val="tx1"/>
                        </a:solidFill>
                        <a:latin typeface="Times New Roman" pitchFamily="18" charset="0"/>
                        <a:cs typeface="Times New Roman" pitchFamily="18" charset="0"/>
                      </a:endParaRPr>
                    </a:p>
                  </a:txBody>
                  <a:tcPr/>
                </a:tc>
                <a:tc>
                  <a:txBody>
                    <a:bodyPr/>
                    <a:lstStyle/>
                    <a:p>
                      <a:r>
                        <a:rPr lang="en-US" sz="1200" b="1" dirty="0" err="1" smtClean="0">
                          <a:solidFill>
                            <a:schemeClr val="tx1"/>
                          </a:solidFill>
                          <a:latin typeface="Times New Roman" pitchFamily="18" charset="0"/>
                          <a:cs typeface="Times New Roman" pitchFamily="18" charset="0"/>
                        </a:rPr>
                        <a:t>Facebook</a:t>
                      </a:r>
                      <a:endParaRPr lang="ru-RU" sz="1200" b="1" dirty="0">
                        <a:solidFill>
                          <a:schemeClr val="tx1"/>
                        </a:solidFill>
                        <a:latin typeface="Times New Roman" pitchFamily="18" charset="0"/>
                        <a:cs typeface="Times New Roman" pitchFamily="18" charset="0"/>
                      </a:endParaRPr>
                    </a:p>
                  </a:txBody>
                  <a:tcPr/>
                </a:tc>
              </a:tr>
              <a:tr h="252028">
                <a:tc>
                  <a:txBody>
                    <a:bodyPr/>
                    <a:lstStyle/>
                    <a:p>
                      <a:r>
                        <a:rPr lang="kk-KZ" sz="1200" b="1" dirty="0" smtClean="0">
                          <a:solidFill>
                            <a:schemeClr val="tx1"/>
                          </a:solidFill>
                          <a:latin typeface="Times New Roman" pitchFamily="18" charset="0"/>
                          <a:cs typeface="Times New Roman" pitchFamily="18" charset="0"/>
                        </a:rPr>
                        <a:t>Подписчики</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2434</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en-US" sz="1200" b="1" dirty="0" smtClean="0">
                          <a:solidFill>
                            <a:schemeClr val="tx1"/>
                          </a:solidFill>
                          <a:latin typeface="Times New Roman" pitchFamily="18" charset="0"/>
                          <a:cs typeface="Times New Roman" pitchFamily="18" charset="0"/>
                        </a:rPr>
                        <a:t>4</a:t>
                      </a:r>
                      <a:r>
                        <a:rPr lang="ru-RU" sz="1200" b="1" dirty="0" smtClean="0">
                          <a:solidFill>
                            <a:schemeClr val="tx1"/>
                          </a:solidFill>
                          <a:latin typeface="Times New Roman" pitchFamily="18" charset="0"/>
                          <a:cs typeface="Times New Roman" pitchFamily="18" charset="0"/>
                        </a:rPr>
                        <a:t>725</a:t>
                      </a:r>
                      <a:endParaRPr lang="ru-RU" sz="1200" b="1" dirty="0">
                        <a:solidFill>
                          <a:schemeClr val="tx1"/>
                        </a:solidFill>
                        <a:latin typeface="Times New Roman" pitchFamily="18" charset="0"/>
                        <a:cs typeface="Times New Roman" pitchFamily="18" charset="0"/>
                      </a:endParaRPr>
                    </a:p>
                  </a:txBody>
                  <a:tcPr/>
                </a:tc>
              </a:tr>
              <a:tr h="252028">
                <a:tc>
                  <a:txBody>
                    <a:bodyPr/>
                    <a:lstStyle/>
                    <a:p>
                      <a:r>
                        <a:rPr lang="kk-KZ" sz="1200" b="1" dirty="0" smtClean="0">
                          <a:solidFill>
                            <a:schemeClr val="tx1"/>
                          </a:solidFill>
                          <a:latin typeface="Times New Roman" pitchFamily="18" charset="0"/>
                          <a:cs typeface="Times New Roman" pitchFamily="18" charset="0"/>
                        </a:rPr>
                        <a:t>Публикации</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558</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650</a:t>
                      </a:r>
                      <a:endParaRPr lang="ru-RU" sz="1200" b="1" dirty="0">
                        <a:solidFill>
                          <a:schemeClr val="tx1"/>
                        </a:solidFill>
                        <a:latin typeface="Times New Roman" pitchFamily="18" charset="0"/>
                        <a:cs typeface="Times New Roman" pitchFamily="18" charset="0"/>
                      </a:endParaRPr>
                    </a:p>
                  </a:txBody>
                  <a:tcPr/>
                </a:tc>
              </a:tr>
              <a:tr h="252028">
                <a:tc>
                  <a:txBody>
                    <a:bodyPr/>
                    <a:lstStyle/>
                    <a:p>
                      <a:r>
                        <a:rPr lang="kk-KZ" sz="1200" b="1" dirty="0" smtClean="0">
                          <a:solidFill>
                            <a:schemeClr val="tx1"/>
                          </a:solidFill>
                          <a:latin typeface="Times New Roman" pitchFamily="18" charset="0"/>
                          <a:cs typeface="Times New Roman" pitchFamily="18" charset="0"/>
                        </a:rPr>
                        <a:t>Показ</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10876</a:t>
                      </a:r>
                    </a:p>
                  </a:txBody>
                  <a:tcPr/>
                </a:tc>
                <a:tc>
                  <a:txBody>
                    <a:bodyPr/>
                    <a:lstStyle/>
                    <a:p>
                      <a:pPr algn="ctr"/>
                      <a:r>
                        <a:rPr lang="kk-KZ" sz="1200" b="1" dirty="0" smtClean="0">
                          <a:solidFill>
                            <a:schemeClr val="tx1"/>
                          </a:solidFill>
                          <a:latin typeface="Times New Roman" pitchFamily="18" charset="0"/>
                          <a:cs typeface="Times New Roman" pitchFamily="18" charset="0"/>
                        </a:rPr>
                        <a:t>11586</a:t>
                      </a:r>
                      <a:endParaRPr lang="ru-RU" sz="1200" b="1" dirty="0">
                        <a:solidFill>
                          <a:schemeClr val="tx1"/>
                        </a:solidFill>
                        <a:latin typeface="Times New Roman" pitchFamily="18" charset="0"/>
                        <a:cs typeface="Times New Roman" pitchFamily="18" charset="0"/>
                      </a:endParaRPr>
                    </a:p>
                  </a:txBody>
                  <a:tcPr/>
                </a:tc>
              </a:tr>
              <a:tr h="252028">
                <a:tc>
                  <a:txBody>
                    <a:bodyPr/>
                    <a:lstStyle/>
                    <a:p>
                      <a:r>
                        <a:rPr lang="kk-KZ" sz="1200" b="1" dirty="0" smtClean="0">
                          <a:solidFill>
                            <a:schemeClr val="tx1"/>
                          </a:solidFill>
                          <a:latin typeface="Times New Roman" pitchFamily="18" charset="0"/>
                          <a:cs typeface="Times New Roman" pitchFamily="18" charset="0"/>
                        </a:rPr>
                        <a:t>Охват</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36105</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35123</a:t>
                      </a:r>
                      <a:endParaRPr lang="ru-RU" sz="1200" b="1" dirty="0">
                        <a:solidFill>
                          <a:schemeClr val="tx1"/>
                        </a:solidFill>
                        <a:latin typeface="Times New Roman" pitchFamily="18" charset="0"/>
                        <a:cs typeface="Times New Roman" pitchFamily="18" charset="0"/>
                      </a:endParaRPr>
                    </a:p>
                  </a:txBody>
                  <a:tcPr/>
                </a:tc>
              </a:tr>
              <a:tr h="420047">
                <a:tc>
                  <a:txBody>
                    <a:bodyPr/>
                    <a:lstStyle/>
                    <a:p>
                      <a:r>
                        <a:rPr lang="kk-KZ" sz="1200" b="1" dirty="0" smtClean="0">
                          <a:solidFill>
                            <a:schemeClr val="tx1"/>
                          </a:solidFill>
                          <a:latin typeface="Times New Roman" pitchFamily="18" charset="0"/>
                          <a:cs typeface="Times New Roman" pitchFamily="18" charset="0"/>
                        </a:rPr>
                        <a:t>Отметка нравится</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7115</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6579</a:t>
                      </a:r>
                      <a:endParaRPr lang="ru-RU" sz="1200" b="1" dirty="0">
                        <a:solidFill>
                          <a:schemeClr val="tx1"/>
                        </a:solidFill>
                        <a:latin typeface="Times New Roman" pitchFamily="18" charset="0"/>
                        <a:cs typeface="Times New Roman" pitchFamily="18" charset="0"/>
                      </a:endParaRPr>
                    </a:p>
                  </a:txBody>
                  <a:tcPr/>
                </a:tc>
              </a:tr>
              <a:tr h="420047">
                <a:tc>
                  <a:txBody>
                    <a:bodyPr/>
                    <a:lstStyle/>
                    <a:p>
                      <a:r>
                        <a:rPr lang="kk-KZ" sz="1200" b="1" dirty="0" smtClean="0">
                          <a:solidFill>
                            <a:schemeClr val="tx1"/>
                          </a:solidFill>
                          <a:latin typeface="Times New Roman" pitchFamily="18" charset="0"/>
                          <a:cs typeface="Times New Roman" pitchFamily="18" charset="0"/>
                        </a:rPr>
                        <a:t>Комментарии</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6339</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6003</a:t>
                      </a:r>
                      <a:endParaRPr lang="ru-RU" sz="1200" b="1" dirty="0">
                        <a:solidFill>
                          <a:schemeClr val="tx1"/>
                        </a:solidFill>
                        <a:latin typeface="Times New Roman" pitchFamily="18" charset="0"/>
                        <a:cs typeface="Times New Roman" pitchFamily="18" charset="0"/>
                      </a:endParaRPr>
                    </a:p>
                  </a:txBody>
                  <a:tcPr/>
                </a:tc>
              </a:tr>
              <a:tr h="420047">
                <a:tc>
                  <a:txBody>
                    <a:bodyPr/>
                    <a:lstStyle/>
                    <a:p>
                      <a:r>
                        <a:rPr lang="kk-KZ" sz="1200" b="1" dirty="0" smtClean="0">
                          <a:solidFill>
                            <a:schemeClr val="tx1"/>
                          </a:solidFill>
                          <a:latin typeface="Times New Roman" pitchFamily="18" charset="0"/>
                          <a:cs typeface="Times New Roman" pitchFamily="18" charset="0"/>
                        </a:rPr>
                        <a:t>Видео просмотры</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14774</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14568</a:t>
                      </a:r>
                      <a:endParaRPr lang="ru-RU" sz="1200" b="1" dirty="0">
                        <a:solidFill>
                          <a:schemeClr val="tx1"/>
                        </a:solidFill>
                        <a:latin typeface="Times New Roman" pitchFamily="18" charset="0"/>
                        <a:cs typeface="Times New Roman" pitchFamily="18" charset="0"/>
                      </a:endParaRPr>
                    </a:p>
                  </a:txBody>
                  <a:tcPr/>
                </a:tc>
              </a:tr>
            </a:tbl>
          </a:graphicData>
        </a:graphic>
      </p:graphicFrame>
      <p:graphicFrame>
        <p:nvGraphicFramePr>
          <p:cNvPr id="15" name="Диаграмма 14"/>
          <p:cNvGraphicFramePr/>
          <p:nvPr/>
        </p:nvGraphicFramePr>
        <p:xfrm>
          <a:off x="3851920" y="1052736"/>
          <a:ext cx="7349480" cy="2952328"/>
        </p:xfrm>
        <a:graphic>
          <a:graphicData uri="http://schemas.openxmlformats.org/drawingml/2006/chart">
            <c:chart xmlns:c="http://schemas.openxmlformats.org/drawingml/2006/chart" xmlns:r="http://schemas.openxmlformats.org/officeDocument/2006/relationships" r:id="rId4"/>
          </a:graphicData>
        </a:graphic>
      </p:graphicFrame>
      <p:pic>
        <p:nvPicPr>
          <p:cNvPr id="20" name="Рисунок 19" descr="042bbb36-99ad-473d-abe9-24910f52662f.jpg"/>
          <p:cNvPicPr>
            <a:picLocks noChangeAspect="1"/>
          </p:cNvPicPr>
          <p:nvPr/>
        </p:nvPicPr>
        <p:blipFill>
          <a:blip r:embed="rId5" cstate="print"/>
          <a:stretch>
            <a:fillRect/>
          </a:stretch>
        </p:blipFill>
        <p:spPr>
          <a:xfrm>
            <a:off x="7102599" y="4133850"/>
            <a:ext cx="1872208" cy="2525985"/>
          </a:xfrm>
          <a:prstGeom prst="rect">
            <a:avLst/>
          </a:prstGeom>
          <a:ln>
            <a:noFill/>
          </a:ln>
          <a:effectLst>
            <a:outerShdw blurRad="190500" algn="tl" rotWithShape="0">
              <a:srgbClr val="000000">
                <a:alpha val="70000"/>
              </a:srgbClr>
            </a:outerShdw>
          </a:effectLst>
        </p:spPr>
      </p:pic>
      <p:pic>
        <p:nvPicPr>
          <p:cNvPr id="24" name="Рисунок 23" descr="красный черный.jpg"/>
          <p:cNvPicPr>
            <a:picLocks noChangeAspect="1"/>
          </p:cNvPicPr>
          <p:nvPr/>
        </p:nvPicPr>
        <p:blipFill>
          <a:blip r:embed="rId6" cstate="print"/>
          <a:stretch>
            <a:fillRect/>
          </a:stretch>
        </p:blipFill>
        <p:spPr>
          <a:xfrm>
            <a:off x="11449050" y="0"/>
            <a:ext cx="742950" cy="562251"/>
          </a:xfrm>
          <a:prstGeom prst="rect">
            <a:avLst/>
          </a:prstGeom>
        </p:spPr>
      </p:pic>
      <p:pic>
        <p:nvPicPr>
          <p:cNvPr id="18" name="Рисунок 17" descr="Без названия.png"/>
          <p:cNvPicPr>
            <a:picLocks noChangeAspect="1"/>
          </p:cNvPicPr>
          <p:nvPr/>
        </p:nvPicPr>
        <p:blipFill>
          <a:blip r:embed="rId7" cstate="print"/>
          <a:stretch>
            <a:fillRect/>
          </a:stretch>
        </p:blipFill>
        <p:spPr>
          <a:xfrm>
            <a:off x="0" y="0"/>
            <a:ext cx="704850" cy="704850"/>
          </a:xfrm>
          <a:prstGeom prst="rect">
            <a:avLst/>
          </a:prstGeom>
        </p:spPr>
      </p:pic>
      <p:pic>
        <p:nvPicPr>
          <p:cNvPr id="25" name="Picture 4"/>
          <p:cNvPicPr>
            <a:picLocks noChangeAspect="1" noChangeArrowheads="1"/>
          </p:cNvPicPr>
          <p:nvPr/>
        </p:nvPicPr>
        <p:blipFill>
          <a:blip r:embed="rId8" cstate="print"/>
          <a:srcRect/>
          <a:stretch>
            <a:fillRect/>
          </a:stretch>
        </p:blipFill>
        <p:spPr bwMode="auto">
          <a:xfrm>
            <a:off x="915761" y="4019549"/>
            <a:ext cx="1760763" cy="2574063"/>
          </a:xfrm>
          <a:prstGeom prst="rect">
            <a:avLst/>
          </a:prstGeom>
          <a:noFill/>
          <a:ln w="9525">
            <a:noFill/>
            <a:miter lim="800000"/>
            <a:headEnd/>
            <a:tailEnd/>
          </a:ln>
        </p:spPr>
      </p:pic>
      <p:pic>
        <p:nvPicPr>
          <p:cNvPr id="26" name="Picture 5"/>
          <p:cNvPicPr>
            <a:picLocks noChangeAspect="1" noChangeArrowheads="1"/>
          </p:cNvPicPr>
          <p:nvPr/>
        </p:nvPicPr>
        <p:blipFill>
          <a:blip r:embed="rId9" cstate="print"/>
          <a:srcRect/>
          <a:stretch>
            <a:fillRect/>
          </a:stretch>
        </p:blipFill>
        <p:spPr bwMode="auto">
          <a:xfrm>
            <a:off x="3805917" y="3980089"/>
            <a:ext cx="1948543" cy="2645229"/>
          </a:xfrm>
          <a:prstGeom prst="rect">
            <a:avLst/>
          </a:prstGeom>
          <a:noFill/>
          <a:ln w="9525">
            <a:noFill/>
            <a:miter lim="800000"/>
            <a:headEnd/>
            <a:tailEnd/>
          </a:ln>
        </p:spPr>
      </p:pic>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33400"/>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kk-KZ" sz="3600" b="1" i="1" dirty="0" smtClean="0">
                <a:latin typeface="Times New Roman" pitchFamily="18" charset="0"/>
                <a:cs typeface="Times New Roman" pitchFamily="18" charset="0"/>
              </a:rPr>
              <a:t>Мастер-классы</a:t>
            </a:r>
            <a:endParaRPr lang="kk-KZ" sz="2000" b="1" i="1" dirty="0" smtClean="0">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315701" y="6239554"/>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30</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pic>
        <p:nvPicPr>
          <p:cNvPr id="12" name="Рисунок 11" descr="WhatsApp Image 2022-12-06 at 10.57.45.jpeg"/>
          <p:cNvPicPr>
            <a:picLocks noChangeAspect="1"/>
          </p:cNvPicPr>
          <p:nvPr/>
        </p:nvPicPr>
        <p:blipFill>
          <a:blip r:embed="rId3" cstate="print"/>
          <a:stretch>
            <a:fillRect/>
          </a:stretch>
        </p:blipFill>
        <p:spPr>
          <a:xfrm>
            <a:off x="158304" y="490513"/>
            <a:ext cx="2160240" cy="1440160"/>
          </a:xfrm>
          <a:prstGeom prst="rect">
            <a:avLst/>
          </a:prstGeom>
        </p:spPr>
      </p:pic>
      <p:pic>
        <p:nvPicPr>
          <p:cNvPr id="13" name="Picture 3"/>
          <p:cNvPicPr>
            <a:picLocks noChangeAspect="1" noChangeArrowheads="1"/>
          </p:cNvPicPr>
          <p:nvPr/>
        </p:nvPicPr>
        <p:blipFill>
          <a:blip r:embed="rId4" cstate="print"/>
          <a:srcRect/>
          <a:stretch>
            <a:fillRect/>
          </a:stretch>
        </p:blipFill>
        <p:spPr bwMode="auto">
          <a:xfrm>
            <a:off x="167829" y="1974106"/>
            <a:ext cx="2160240" cy="1512168"/>
          </a:xfrm>
          <a:prstGeom prst="rect">
            <a:avLst/>
          </a:prstGeom>
          <a:noFill/>
          <a:ln w="9525">
            <a:noFill/>
            <a:miter lim="800000"/>
            <a:headEnd/>
            <a:tailEnd/>
          </a:ln>
        </p:spPr>
      </p:pic>
      <p:pic>
        <p:nvPicPr>
          <p:cNvPr id="15" name="Picture 1" descr="C:\Users\20\Desktop\8f681517-08d3-45a9-8bb4-44bdbf638ed8.jpg"/>
          <p:cNvPicPr>
            <a:picLocks noChangeAspect="1" noChangeArrowheads="1"/>
          </p:cNvPicPr>
          <p:nvPr/>
        </p:nvPicPr>
        <p:blipFill>
          <a:blip r:embed="rId5" cstate="print"/>
          <a:srcRect/>
          <a:stretch>
            <a:fillRect/>
          </a:stretch>
        </p:blipFill>
        <p:spPr bwMode="auto">
          <a:xfrm>
            <a:off x="164654" y="3513832"/>
            <a:ext cx="2160240" cy="1539552"/>
          </a:xfrm>
          <a:prstGeom prst="rect">
            <a:avLst/>
          </a:prstGeom>
          <a:noFill/>
        </p:spPr>
      </p:pic>
      <p:sp>
        <p:nvSpPr>
          <p:cNvPr id="19" name="Заголовок 15"/>
          <p:cNvSpPr>
            <a:spLocks noGrp="1"/>
          </p:cNvSpPr>
          <p:nvPr>
            <p:ph type="title"/>
          </p:nvPr>
        </p:nvSpPr>
        <p:spPr>
          <a:xfrm>
            <a:off x="2339752" y="548680"/>
            <a:ext cx="3718148" cy="6048672"/>
          </a:xfrm>
        </p:spPr>
        <p:txBody>
          <a:bodyPr>
            <a:normAutofit fontScale="90000"/>
          </a:bodyPr>
          <a:lstStyle/>
          <a:p>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t/>
            </a:r>
            <a:br>
              <a:rPr lang="ru-RU" sz="1200" dirty="0" smtClean="0"/>
            </a:br>
            <a:r>
              <a:rPr lang="ru-RU" sz="1200" dirty="0" smtClean="0"/>
              <a:t/>
            </a:r>
            <a:br>
              <a:rPr lang="ru-RU" sz="1200" dirty="0" smtClean="0"/>
            </a:br>
            <a:r>
              <a:rPr lang="ru-RU" sz="1200" dirty="0" smtClean="0"/>
              <a:t/>
            </a:r>
            <a:br>
              <a:rPr lang="ru-RU" sz="1200" dirty="0" smtClean="0"/>
            </a:br>
            <a:r>
              <a:rPr lang="ru-RU" sz="1100" dirty="0" smtClean="0">
                <a:solidFill>
                  <a:schemeClr val="tx1"/>
                </a:solidFill>
                <a:latin typeface="Times New Roman" pitchFamily="18" charset="0"/>
                <a:cs typeface="Times New Roman" pitchFamily="18" charset="0"/>
              </a:rPr>
              <a:t>Научная конференция на тему" </a:t>
            </a:r>
            <a:br>
              <a:rPr lang="ru-RU" sz="1100" dirty="0" smtClean="0">
                <a:solidFill>
                  <a:schemeClr val="tx1"/>
                </a:solidFill>
                <a:latin typeface="Times New Roman" pitchFamily="18" charset="0"/>
                <a:cs typeface="Times New Roman" pitchFamily="18" charset="0"/>
              </a:rPr>
            </a:br>
            <a:r>
              <a:rPr lang="ru-RU" sz="1100" dirty="0" smtClean="0">
                <a:solidFill>
                  <a:schemeClr val="tx1"/>
                </a:solidFill>
                <a:latin typeface="Times New Roman" pitchFamily="18" charset="0"/>
                <a:cs typeface="Times New Roman" pitchFamily="18" charset="0"/>
              </a:rPr>
              <a:t>Инновационные методы хирургии в детской нейрохирургии " проходила с 24 по 26 ноября на базе городской детской клинической больницы. Во время обмена опытом, мастер-класса были проведены уникальные нейрохирургические операции с участием квалифицированных специалистов из России. Повышение квалификации около 30 врачей со всей страны в ходе проведения этой операции</a:t>
            </a:r>
            <a:br>
              <a:rPr lang="ru-RU" sz="1100" dirty="0" smtClean="0">
                <a:solidFill>
                  <a:schemeClr val="tx1"/>
                </a:solidFill>
                <a:latin typeface="Times New Roman" pitchFamily="18" charset="0"/>
                <a:cs typeface="Times New Roman" pitchFamily="18" charset="0"/>
              </a:rPr>
            </a:br>
            <a:r>
              <a:rPr lang="ru-RU" sz="1100" dirty="0" smtClean="0">
                <a:solidFill>
                  <a:schemeClr val="tx1"/>
                </a:solidFill>
                <a:latin typeface="Times New Roman" pitchFamily="18" charset="0"/>
                <a:cs typeface="Times New Roman" pitchFamily="18" charset="0"/>
              </a:rPr>
              <a:t/>
            </a:r>
            <a:br>
              <a:rPr lang="ru-RU" sz="11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a:t>
            </a:r>
            <a:r>
              <a:rPr lang="ru-RU" sz="1100" dirty="0" smtClean="0">
                <a:solidFill>
                  <a:prstClr val="black"/>
                </a:solidFill>
                <a:latin typeface="Times New Roman" pitchFamily="18" charset="0"/>
                <a:cs typeface="Times New Roman" pitchFamily="18" charset="0"/>
              </a:rPr>
              <a:t/>
            </a:r>
            <a:br>
              <a:rPr lang="ru-RU" sz="1100" dirty="0" smtClean="0">
                <a:solidFill>
                  <a:prstClr val="black"/>
                </a:solidFill>
                <a:latin typeface="Times New Roman" pitchFamily="18" charset="0"/>
                <a:cs typeface="Times New Roman" pitchFamily="18" charset="0"/>
              </a:rPr>
            </a:br>
            <a:r>
              <a:rPr lang="ru-RU" sz="1100" dirty="0" smtClean="0">
                <a:solidFill>
                  <a:prstClr val="black"/>
                </a:solidFill>
                <a:latin typeface="Times New Roman" pitchFamily="18" charset="0"/>
                <a:cs typeface="Times New Roman" pitchFamily="18" charset="0"/>
              </a:rPr>
              <a:t>На базе городской детской клинической больницы врач-нейрохирург городской клинической больницы №1 </a:t>
            </a:r>
            <a:r>
              <a:rPr lang="ru-RU" sz="1100" dirty="0" err="1" smtClean="0">
                <a:solidFill>
                  <a:prstClr val="black"/>
                </a:solidFill>
                <a:latin typeface="Times New Roman" pitchFamily="18" charset="0"/>
                <a:cs typeface="Times New Roman" pitchFamily="18" charset="0"/>
              </a:rPr>
              <a:t>Жумагулов</a:t>
            </a:r>
            <a:r>
              <a:rPr lang="ru-RU" sz="1100" dirty="0" smtClean="0">
                <a:solidFill>
                  <a:prstClr val="black"/>
                </a:solidFill>
                <a:latin typeface="Times New Roman" pitchFamily="18" charset="0"/>
                <a:cs typeface="Times New Roman" pitchFamily="18" charset="0"/>
              </a:rPr>
              <a:t> Еркин провел сложную операцию на ребенке с болезнью </a:t>
            </a:r>
            <a:r>
              <a:rPr lang="ru-RU" sz="1100" dirty="0" err="1" smtClean="0">
                <a:solidFill>
                  <a:prstClr val="black"/>
                </a:solidFill>
                <a:latin typeface="Times New Roman" pitchFamily="18" charset="0"/>
                <a:cs typeface="Times New Roman" pitchFamily="18" charset="0"/>
              </a:rPr>
              <a:t>Мойя-мойя</a:t>
            </a:r>
            <a:r>
              <a:rPr lang="ru-RU" sz="1100" dirty="0" smtClean="0">
                <a:solidFill>
                  <a:prstClr val="black"/>
                </a:solidFill>
                <a:latin typeface="Times New Roman" pitchFamily="18" charset="0"/>
                <a:cs typeface="Times New Roman" pitchFamily="18" charset="0"/>
              </a:rPr>
              <a:t> </a:t>
            </a:r>
            <a:br>
              <a:rPr lang="ru-RU" sz="1100" dirty="0" smtClean="0">
                <a:solidFill>
                  <a:prstClr val="black"/>
                </a:solidFill>
                <a:latin typeface="Times New Roman" pitchFamily="18" charset="0"/>
                <a:cs typeface="Times New Roman" pitchFamily="18" charset="0"/>
              </a:rPr>
            </a:br>
            <a:r>
              <a:rPr lang="ru-RU" sz="1100" dirty="0" smtClean="0">
                <a:solidFill>
                  <a:prstClr val="black"/>
                </a:solidFill>
                <a:latin typeface="Times New Roman" pitchFamily="18" charset="0"/>
                <a:cs typeface="Times New Roman" pitchFamily="18" charset="0"/>
              </a:rPr>
              <a:t/>
            </a:r>
            <a:br>
              <a:rPr lang="ru-RU" sz="1100" dirty="0" smtClean="0">
                <a:solidFill>
                  <a:prstClr val="black"/>
                </a:solidFill>
                <a:latin typeface="Times New Roman" pitchFamily="18" charset="0"/>
                <a:cs typeface="Times New Roman" pitchFamily="18" charset="0"/>
              </a:rPr>
            </a:br>
            <a:r>
              <a:rPr lang="ru-RU" sz="1100" dirty="0" smtClean="0">
                <a:solidFill>
                  <a:prstClr val="black"/>
                </a:solidFill>
                <a:latin typeface="Times New Roman" pitchFamily="18" charset="0"/>
                <a:cs typeface="Times New Roman" pitchFamily="18" charset="0"/>
              </a:rPr>
              <a:t/>
            </a:r>
            <a:br>
              <a:rPr lang="ru-RU" sz="1100" dirty="0" smtClean="0">
                <a:solidFill>
                  <a:prstClr val="black"/>
                </a:solidFill>
                <a:latin typeface="Times New Roman" pitchFamily="18" charset="0"/>
                <a:cs typeface="Times New Roman" pitchFamily="18" charset="0"/>
              </a:rPr>
            </a:br>
            <a:r>
              <a:rPr lang="ru-RU" sz="1100" dirty="0" smtClean="0">
                <a:solidFill>
                  <a:prstClr val="black"/>
                </a:solidFill>
                <a:latin typeface="Times New Roman" pitchFamily="18" charset="0"/>
                <a:cs typeface="Times New Roman" pitchFamily="18" charset="0"/>
              </a:rPr>
              <a:t>13 мая 2023 года  на территории ГДКБ, детскими неврологами и нейрохирургами города Шымкент, проведен мастер класс, по установке VNS,  ребенку с </a:t>
            </a:r>
            <a:r>
              <a:rPr lang="ru-RU" sz="1100" dirty="0" err="1" smtClean="0">
                <a:solidFill>
                  <a:prstClr val="black"/>
                </a:solidFill>
                <a:latin typeface="Times New Roman" pitchFamily="18" charset="0"/>
                <a:cs typeface="Times New Roman" pitchFamily="18" charset="0"/>
              </a:rPr>
              <a:t>мультифокальной</a:t>
            </a:r>
            <a:r>
              <a:rPr lang="ru-RU" sz="1100" dirty="0" smtClean="0">
                <a:solidFill>
                  <a:prstClr val="black"/>
                </a:solidFill>
                <a:latin typeface="Times New Roman" pitchFamily="18" charset="0"/>
                <a:cs typeface="Times New Roman" pitchFamily="18" charset="0"/>
              </a:rPr>
              <a:t> резистентной формой эпилепсии, при участии президента ассамблеи детской нейрохирургии </a:t>
            </a:r>
            <a:r>
              <a:rPr lang="ru-RU" sz="1100" dirty="0" err="1" smtClean="0">
                <a:solidFill>
                  <a:prstClr val="black"/>
                </a:solidFill>
                <a:latin typeface="Times New Roman" pitchFamily="18" charset="0"/>
                <a:cs typeface="Times New Roman" pitchFamily="18" charset="0"/>
              </a:rPr>
              <a:t>Джаилганова</a:t>
            </a:r>
            <a:r>
              <a:rPr lang="ru-RU" sz="1100" dirty="0" smtClean="0">
                <a:solidFill>
                  <a:prstClr val="black"/>
                </a:solidFill>
                <a:latin typeface="Times New Roman" pitchFamily="18" charset="0"/>
                <a:cs typeface="Times New Roman" pitchFamily="18" charset="0"/>
              </a:rPr>
              <a:t> </a:t>
            </a:r>
            <a:r>
              <a:rPr lang="ru-RU" sz="1100" dirty="0" err="1" smtClean="0">
                <a:solidFill>
                  <a:prstClr val="black"/>
                </a:solidFill>
                <a:latin typeface="Times New Roman" pitchFamily="18" charset="0"/>
                <a:cs typeface="Times New Roman" pitchFamily="18" charset="0"/>
              </a:rPr>
              <a:t>Азамата</a:t>
            </a:r>
            <a:r>
              <a:rPr lang="ru-RU" sz="1100" dirty="0" smtClean="0">
                <a:solidFill>
                  <a:prstClr val="black"/>
                </a:solidFill>
                <a:latin typeface="Times New Roman" pitchFamily="18" charset="0"/>
                <a:cs typeface="Times New Roman" pitchFamily="18" charset="0"/>
              </a:rPr>
              <a:t> </a:t>
            </a:r>
            <a:r>
              <a:rPr lang="ru-RU" sz="1100" dirty="0" err="1" smtClean="0">
                <a:solidFill>
                  <a:prstClr val="black"/>
                </a:solidFill>
                <a:latin typeface="Times New Roman" pitchFamily="18" charset="0"/>
                <a:cs typeface="Times New Roman" pitchFamily="18" charset="0"/>
              </a:rPr>
              <a:t>Абикеновича</a:t>
            </a: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ru-RU" sz="1100" dirty="0" smtClean="0">
                <a:latin typeface="Times New Roman" pitchFamily="18" charset="0"/>
                <a:cs typeface="Times New Roman" pitchFamily="18" charset="0"/>
              </a:rPr>
              <a:t> 15.08.2023 года на базе ГДКБ врачи  </a:t>
            </a:r>
            <a:r>
              <a:rPr lang="ru-RU" sz="1100" dirty="0" err="1" smtClean="0">
                <a:latin typeface="Times New Roman" pitchFamily="18" charset="0"/>
                <a:cs typeface="Times New Roman" pitchFamily="18" charset="0"/>
              </a:rPr>
              <a:t>челюстно</a:t>
            </a:r>
            <a:r>
              <a:rPr lang="ru-RU" sz="1100" dirty="0" smtClean="0">
                <a:latin typeface="Times New Roman" pitchFamily="18" charset="0"/>
                <a:cs typeface="Times New Roman" pitchFamily="18" charset="0"/>
              </a:rPr>
              <a:t>- лицевой хирурги  и травматологи    провели несколько сложных операций одновременно, 9-летнему ребенку, получившему серьезные телесные повреждения. </a:t>
            </a:r>
            <a:br>
              <a:rPr lang="ru-RU" sz="1100" dirty="0" smtClean="0">
                <a:latin typeface="Times New Roman" pitchFamily="18" charset="0"/>
                <a:cs typeface="Times New Roman" pitchFamily="18" charset="0"/>
              </a:rPr>
            </a:br>
            <a:r>
              <a:rPr lang="ru-RU" sz="1100" dirty="0" smtClean="0">
                <a:latin typeface="Times New Roman" pitchFamily="18" charset="0"/>
                <a:cs typeface="Times New Roman" pitchFamily="18" charset="0"/>
              </a:rPr>
              <a:t/>
            </a:r>
            <a:br>
              <a:rPr lang="ru-RU" sz="1100" dirty="0" smtClean="0">
                <a:latin typeface="Times New Roman" pitchFamily="18" charset="0"/>
                <a:cs typeface="Times New Roman" pitchFamily="18" charset="0"/>
              </a:rPr>
            </a:br>
            <a:r>
              <a:rPr lang="ru-RU" sz="1000" dirty="0" smtClean="0">
                <a:latin typeface="Times New Roman" pitchFamily="18" charset="0"/>
                <a:cs typeface="Times New Roman" pitchFamily="18" charset="0"/>
              </a:rPr>
              <a:t>ВРАЧИ ГОРОДСКОЙ ДЕТСКОЙ КЛИНИЧЕСКОЙ БОЛЬНИЦЫ ПОВЫШАЮТ КВАЛИФИКАЦИЮ В </a:t>
            </a:r>
            <a:r>
              <a:rPr lang="ru-RU" sz="1000" dirty="0" err="1" smtClean="0">
                <a:latin typeface="Times New Roman" pitchFamily="18" charset="0"/>
                <a:cs typeface="Times New Roman" pitchFamily="18" charset="0"/>
              </a:rPr>
              <a:t>ТУРЦИИ.Работа</a:t>
            </a:r>
            <a:r>
              <a:rPr lang="ru-RU" sz="1000" dirty="0" smtClean="0">
                <a:latin typeface="Times New Roman" pitchFamily="18" charset="0"/>
                <a:cs typeface="Times New Roman" pitchFamily="18" charset="0"/>
              </a:rPr>
              <a:t> по накоплению и обмену опыта позволит повысить качество медицины детской больницы и продлится две </a:t>
            </a:r>
            <a:r>
              <a:rPr lang="ru-RU" sz="1000" dirty="0" err="1" smtClean="0">
                <a:latin typeface="Times New Roman" pitchFamily="18" charset="0"/>
                <a:cs typeface="Times New Roman" pitchFamily="18" charset="0"/>
              </a:rPr>
              <a:t>недели.Врачи</a:t>
            </a:r>
            <a:r>
              <a:rPr lang="ru-RU" sz="1000" dirty="0" smtClean="0">
                <a:latin typeface="Times New Roman" pitchFamily="18" charset="0"/>
                <a:cs typeface="Times New Roman" pitchFamily="18" charset="0"/>
              </a:rPr>
              <a:t>, обучающиеся за рубежом, оттачивают свое мастерство в лечении </a:t>
            </a:r>
            <a:r>
              <a:rPr lang="ru-RU" sz="1000" dirty="0" err="1" smtClean="0">
                <a:latin typeface="Times New Roman" pitchFamily="18" charset="0"/>
                <a:cs typeface="Times New Roman" pitchFamily="18" charset="0"/>
              </a:rPr>
              <a:t>детей.Отметим</a:t>
            </a:r>
            <a:r>
              <a:rPr lang="ru-RU" sz="1000" dirty="0" smtClean="0">
                <a:latin typeface="Times New Roman" pitchFamily="18" charset="0"/>
                <a:cs typeface="Times New Roman" pitchFamily="18" charset="0"/>
              </a:rPr>
              <a:t>, что врачи детской больницы в августе, ноябре текущего года были направлены на стажировку в Израиль, Турцию. В Турции повысили профессиональную квалификацию в медицинских организациях по темам: «Актуальные проблемы среди маленьких детей», «Детская анестезия - Реаниматология». На сегодняшний день пятеро врачей детской </a:t>
            </a:r>
            <a:r>
              <a:rPr lang="ru-RU" sz="1000" dirty="0" err="1" smtClean="0">
                <a:latin typeface="Times New Roman" pitchFamily="18" charset="0"/>
                <a:cs typeface="Times New Roman" pitchFamily="18" charset="0"/>
              </a:rPr>
              <a:t>больницы-ревматолог</a:t>
            </a:r>
            <a:r>
              <a:rPr lang="ru-RU" sz="1000" dirty="0" smtClean="0">
                <a:latin typeface="Times New Roman" pitchFamily="18" charset="0"/>
                <a:cs typeface="Times New Roman" pitchFamily="18" charset="0"/>
              </a:rPr>
              <a:t>, эндокринолог, травматолог, реаниматолог-анестезиолог, невролог проходят обучение в Турции «лечение эпилепсии у детей, современный подход к лечению", "актуальные вопросы в области травматологии и ортопедии", " комплексная предоперационная подготовка</a:t>
            </a:r>
            <a:r>
              <a:rPr lang="ru-RU" sz="1000" dirty="0" smtClean="0">
                <a:solidFill>
                  <a:schemeClr val="tx1"/>
                </a:solidFill>
                <a:latin typeface="Times New Roman" pitchFamily="18" charset="0"/>
                <a:cs typeface="Times New Roman" pitchFamily="18" charset="0"/>
              </a:rPr>
              <a:t/>
            </a:r>
            <a:br>
              <a:rPr lang="ru-RU" sz="1000" dirty="0" smtClean="0">
                <a:solidFill>
                  <a:schemeClr val="tx1"/>
                </a:solidFill>
                <a:latin typeface="Times New Roman" pitchFamily="18" charset="0"/>
                <a:cs typeface="Times New Roman" pitchFamily="18" charset="0"/>
              </a:rPr>
            </a:br>
            <a:r>
              <a:rPr lang="ru-RU" sz="1100" dirty="0" smtClean="0">
                <a:solidFill>
                  <a:schemeClr val="tx1"/>
                </a:solidFill>
                <a:latin typeface="Times New Roman" pitchFamily="18" charset="0"/>
                <a:cs typeface="Times New Roman" pitchFamily="18" charset="0"/>
              </a:rPr>
              <a:t/>
            </a:r>
            <a:br>
              <a:rPr lang="ru-RU" sz="1100" dirty="0" smtClean="0">
                <a:solidFill>
                  <a:schemeClr val="tx1"/>
                </a:solidFill>
                <a:latin typeface="Times New Roman" pitchFamily="18" charset="0"/>
                <a:cs typeface="Times New Roman" pitchFamily="18" charset="0"/>
              </a:rPr>
            </a:br>
            <a:r>
              <a:rPr lang="ru-RU" sz="1000" dirty="0" smtClean="0">
                <a:solidFill>
                  <a:schemeClr val="tx1"/>
                </a:solidFill>
                <a:latin typeface="Times New Roman" pitchFamily="18" charset="0"/>
                <a:cs typeface="Times New Roman" pitchFamily="18" charset="0"/>
              </a:rPr>
              <a:t> </a:t>
            </a:r>
            <a:r>
              <a:rPr lang="ru-RU" sz="1300" dirty="0" smtClean="0">
                <a:solidFill>
                  <a:schemeClr val="tx1"/>
                </a:solidFill>
                <a:latin typeface="Times New Roman" pitchFamily="18" charset="0"/>
                <a:cs typeface="Times New Roman" pitchFamily="18" charset="0"/>
              </a:rPr>
              <a:t/>
            </a:r>
            <a:br>
              <a:rPr lang="ru-RU" sz="1300" dirty="0" smtClean="0">
                <a:solidFill>
                  <a:schemeClr val="tx1"/>
                </a:solidFill>
                <a:latin typeface="Times New Roman" pitchFamily="18" charset="0"/>
                <a:cs typeface="Times New Roman" pitchFamily="18" charset="0"/>
              </a:rPr>
            </a:br>
            <a:r>
              <a:rPr lang="ru-RU" sz="1600" dirty="0" smtClean="0">
                <a:solidFill>
                  <a:srgbClr val="C00000"/>
                </a:solidFill>
                <a:latin typeface="Times New Roman" pitchFamily="18" charset="0"/>
                <a:cs typeface="Times New Roman" pitchFamily="18" charset="0"/>
              </a:rPr>
              <a:t/>
            </a:r>
            <a:br>
              <a:rPr lang="ru-RU" sz="1600" dirty="0" smtClean="0">
                <a:solidFill>
                  <a:srgbClr val="C00000"/>
                </a:solidFill>
                <a:latin typeface="Times New Roman" pitchFamily="18" charset="0"/>
                <a:cs typeface="Times New Roman" pitchFamily="18" charset="0"/>
              </a:rPr>
            </a:br>
            <a:r>
              <a:rPr lang="ru-RU" sz="1200" dirty="0" smtClean="0">
                <a:solidFill>
                  <a:srgbClr val="C00000"/>
                </a:solidFill>
                <a:latin typeface="Times New Roman" pitchFamily="18" charset="0"/>
                <a:cs typeface="Times New Roman" pitchFamily="18" charset="0"/>
              </a:rPr>
              <a:t/>
            </a:r>
            <a:br>
              <a:rPr lang="ru-RU" sz="1200" dirty="0" smtClean="0">
                <a:solidFill>
                  <a:srgbClr val="C00000"/>
                </a:solidFill>
                <a:latin typeface="Times New Roman" pitchFamily="18" charset="0"/>
                <a:cs typeface="Times New Roman" pitchFamily="18" charset="0"/>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endParaRPr lang="ru-RU" sz="1200" dirty="0"/>
          </a:p>
        </p:txBody>
      </p:sp>
      <p:sp>
        <p:nvSpPr>
          <p:cNvPr id="21" name="TextBox 20"/>
          <p:cNvSpPr txBox="1"/>
          <p:nvPr/>
        </p:nvSpPr>
        <p:spPr>
          <a:xfrm>
            <a:off x="7552740" y="615776"/>
            <a:ext cx="3791536" cy="349278"/>
          </a:xfrm>
          <a:prstGeom prst="rect">
            <a:avLst/>
          </a:prstGeom>
          <a:solidFill>
            <a:srgbClr val="12A1B3"/>
          </a:solidFill>
        </p:spPr>
        <p:txBody>
          <a:bodyPr wrap="square" lIns="71579" tIns="35790" rIns="71579" bIns="35790" rtlCol="0">
            <a:spAutoFit/>
          </a:bodyPr>
          <a:lstStyle/>
          <a:p>
            <a:pPr algn="ctr">
              <a:buNone/>
            </a:pPr>
            <a:r>
              <a:rPr lang="kk-KZ" b="1" i="1" dirty="0" smtClean="0">
                <a:solidFill>
                  <a:schemeClr val="bg1"/>
                </a:solidFill>
                <a:latin typeface="Times New Roman" pitchFamily="18" charset="0"/>
                <a:cs typeface="Times New Roman" pitchFamily="18" charset="0"/>
              </a:rPr>
              <a:t>Разбор летальных случаев</a:t>
            </a:r>
          </a:p>
        </p:txBody>
      </p:sp>
      <p:pic>
        <p:nvPicPr>
          <p:cNvPr id="26" name="Рисунок 25">
            <a:extLst>
              <a:ext uri="{FF2B5EF4-FFF2-40B4-BE49-F238E27FC236}">
                <a16:creationId xmlns:a16="http://schemas.microsoft.com/office/drawing/2014/main" xmlns="" id="{19A375F3-A5C8-D173-1A11-7667E7A6A3EA}"/>
              </a:ext>
            </a:extLst>
          </p:cNvPr>
          <p:cNvPicPr>
            <a:picLocks noChangeAspect="1"/>
          </p:cNvPicPr>
          <p:nvPr/>
        </p:nvPicPr>
        <p:blipFill>
          <a:blip r:embed="rId6" cstate="print"/>
          <a:stretch>
            <a:fillRect/>
          </a:stretch>
        </p:blipFill>
        <p:spPr>
          <a:xfrm>
            <a:off x="8947150" y="1048419"/>
            <a:ext cx="1243905" cy="1088417"/>
          </a:xfrm>
          <a:prstGeom prst="rect">
            <a:avLst/>
          </a:prstGeom>
        </p:spPr>
      </p:pic>
      <p:sp>
        <p:nvSpPr>
          <p:cNvPr id="27" name="Прямоугольник 26"/>
          <p:cNvSpPr/>
          <p:nvPr/>
        </p:nvSpPr>
        <p:spPr>
          <a:xfrm>
            <a:off x="7191375" y="2419688"/>
            <a:ext cx="4781549" cy="1169551"/>
          </a:xfrm>
          <a:prstGeom prst="rect">
            <a:avLst/>
          </a:prstGeom>
        </p:spPr>
        <p:txBody>
          <a:bodyPr wrap="square">
            <a:spAutoFit/>
          </a:bodyPr>
          <a:lstStyle/>
          <a:p>
            <a:pPr algn="just">
              <a:buNone/>
            </a:pPr>
            <a:r>
              <a:rPr lang="ru-RU" sz="1400" dirty="0" smtClean="0">
                <a:latin typeface="Times New Roman" pitchFamily="18" charset="0"/>
                <a:cs typeface="Times New Roman" pitchFamily="18" charset="0"/>
              </a:rPr>
              <a:t>В целях предотвращения роста младенческой смертности</a:t>
            </a:r>
            <a:r>
              <a:rPr lang="kk-KZ" sz="1400" dirty="0" smtClean="0">
                <a:latin typeface="Times New Roman" pitchFamily="18" charset="0"/>
                <a:cs typeface="Times New Roman" pitchFamily="18" charset="0"/>
              </a:rPr>
              <a:t> по городу, на базе ГДКБ регулярно проводится разбор летальных случаев детей города На разбор приглашается поликлиническая служба во главе  </a:t>
            </a:r>
            <a:r>
              <a:rPr lang="ru-RU" sz="1400" dirty="0" smtClean="0">
                <a:latin typeface="Times New Roman" pitchFamily="18" charset="0"/>
                <a:cs typeface="Times New Roman" pitchFamily="18" charset="0"/>
              </a:rPr>
              <a:t>заместителем главного врача по </a:t>
            </a:r>
            <a:r>
              <a:rPr lang="ru-RU" sz="1400" dirty="0" err="1" smtClean="0">
                <a:latin typeface="Times New Roman" pitchFamily="18" charset="0"/>
                <a:cs typeface="Times New Roman" pitchFamily="18" charset="0"/>
              </a:rPr>
              <a:t>курации</a:t>
            </a:r>
            <a:r>
              <a:rPr lang="ru-RU" sz="1400" dirty="0" smtClean="0">
                <a:latin typeface="Times New Roman" pitchFamily="18" charset="0"/>
                <a:cs typeface="Times New Roman" pitchFamily="18" charset="0"/>
              </a:rPr>
              <a:t> детства. </a:t>
            </a:r>
          </a:p>
        </p:txBody>
      </p:sp>
      <p:pic>
        <p:nvPicPr>
          <p:cNvPr id="28" name="Рисунок 27" descr="WhatsApp Image 2022-07-08 at 16.47.30 (1).jpeg"/>
          <p:cNvPicPr>
            <a:picLocks noChangeAspect="1"/>
          </p:cNvPicPr>
          <p:nvPr/>
        </p:nvPicPr>
        <p:blipFill>
          <a:blip r:embed="rId7" cstate="print"/>
          <a:stretch>
            <a:fillRect/>
          </a:stretch>
        </p:blipFill>
        <p:spPr>
          <a:xfrm>
            <a:off x="7064375" y="1055938"/>
            <a:ext cx="1704975" cy="1341930"/>
          </a:xfrm>
          <a:prstGeom prst="rect">
            <a:avLst/>
          </a:prstGeom>
        </p:spPr>
      </p:pic>
      <p:pic>
        <p:nvPicPr>
          <p:cNvPr id="29" name="Рисунок 28" descr="WhatsApp Image 2022-07-08 at 16.47.30.jpeg"/>
          <p:cNvPicPr>
            <a:picLocks noChangeAspect="1"/>
          </p:cNvPicPr>
          <p:nvPr/>
        </p:nvPicPr>
        <p:blipFill>
          <a:blip r:embed="rId8" cstate="print"/>
          <a:stretch>
            <a:fillRect/>
          </a:stretch>
        </p:blipFill>
        <p:spPr>
          <a:xfrm>
            <a:off x="10305256" y="1042410"/>
            <a:ext cx="1715294" cy="1373765"/>
          </a:xfrm>
          <a:prstGeom prst="rect">
            <a:avLst/>
          </a:prstGeom>
        </p:spPr>
      </p:pic>
      <p:pic>
        <p:nvPicPr>
          <p:cNvPr id="23554" name="Picture 2"/>
          <p:cNvPicPr>
            <a:picLocks noChangeAspect="1" noChangeArrowheads="1"/>
          </p:cNvPicPr>
          <p:nvPr/>
        </p:nvPicPr>
        <p:blipFill>
          <a:blip r:embed="rId9" cstate="print"/>
          <a:srcRect/>
          <a:stretch>
            <a:fillRect/>
          </a:stretch>
        </p:blipFill>
        <p:spPr bwMode="auto">
          <a:xfrm>
            <a:off x="7251700" y="3592514"/>
            <a:ext cx="1692276" cy="1608704"/>
          </a:xfrm>
          <a:prstGeom prst="rect">
            <a:avLst/>
          </a:prstGeom>
          <a:noFill/>
          <a:ln w="9525">
            <a:noFill/>
            <a:miter lim="800000"/>
            <a:headEnd/>
            <a:tailEnd/>
          </a:ln>
        </p:spPr>
      </p:pic>
      <p:sp>
        <p:nvSpPr>
          <p:cNvPr id="24" name="Прямоугольник 23"/>
          <p:cNvSpPr/>
          <p:nvPr/>
        </p:nvSpPr>
        <p:spPr>
          <a:xfrm>
            <a:off x="8934449" y="3752850"/>
            <a:ext cx="3257551" cy="1938992"/>
          </a:xfrm>
          <a:prstGeom prst="rect">
            <a:avLst/>
          </a:prstGeom>
        </p:spPr>
        <p:txBody>
          <a:bodyPr wrap="square">
            <a:spAutoFit/>
          </a:bodyPr>
          <a:lstStyle/>
          <a:p>
            <a:r>
              <a:rPr lang="ru-RU" sz="1200" dirty="0" smtClean="0">
                <a:latin typeface="Times New Roman" pitchFamily="18" charset="0"/>
                <a:cs typeface="Times New Roman" pitchFamily="18" charset="0"/>
              </a:rPr>
              <a:t>На базе Городской детской клинической больницы с 18.09 по 21.09.2023 г. </a:t>
            </a:r>
            <a:r>
              <a:rPr lang="ru-RU" sz="1200" dirty="0" err="1" smtClean="0">
                <a:latin typeface="Times New Roman" pitchFamily="18" charset="0"/>
                <a:cs typeface="Times New Roman" pitchFamily="18" charset="0"/>
              </a:rPr>
              <a:t>Чувакова</a:t>
            </a:r>
            <a:r>
              <a:rPr lang="ru-RU" sz="1200" dirty="0" smtClean="0">
                <a:latin typeface="Times New Roman" pitchFamily="18" charset="0"/>
                <a:cs typeface="Times New Roman" pitchFamily="18" charset="0"/>
              </a:rPr>
              <a:t> Тамара </a:t>
            </a:r>
            <a:r>
              <a:rPr lang="ru-RU" sz="1200" dirty="0" err="1" smtClean="0">
                <a:latin typeface="Times New Roman" pitchFamily="18" charset="0"/>
                <a:cs typeface="Times New Roman" pitchFamily="18" charset="0"/>
              </a:rPr>
              <a:t>Курмангалиевна</a:t>
            </a:r>
            <a:r>
              <a:rPr lang="ru-RU" sz="1200" dirty="0" smtClean="0">
                <a:latin typeface="Times New Roman" pitchFamily="18" charset="0"/>
                <a:cs typeface="Times New Roman" pitchFamily="18" charset="0"/>
              </a:rPr>
              <a:t>, заслуженный профессор, доктор медицинских наук, занимающаяся развитием </a:t>
            </a:r>
            <a:r>
              <a:rPr lang="ru-RU" sz="1200" dirty="0" err="1" smtClean="0">
                <a:latin typeface="Times New Roman" pitchFamily="18" charset="0"/>
                <a:cs typeface="Times New Roman" pitchFamily="18" charset="0"/>
              </a:rPr>
              <a:t>неонатологии</a:t>
            </a:r>
            <a:r>
              <a:rPr lang="ru-RU" sz="1200" dirty="0" smtClean="0">
                <a:latin typeface="Times New Roman" pitchFamily="18" charset="0"/>
                <a:cs typeface="Times New Roman" pitchFamily="18" charset="0"/>
              </a:rPr>
              <a:t> в Казахстане, провела семинар-тренинг для врачей-педиатров, </a:t>
            </a:r>
            <a:r>
              <a:rPr lang="ru-RU" sz="1200" dirty="0" err="1" smtClean="0">
                <a:latin typeface="Times New Roman" pitchFamily="18" charset="0"/>
                <a:cs typeface="Times New Roman" pitchFamily="18" charset="0"/>
              </a:rPr>
              <a:t>неонатологов</a:t>
            </a:r>
            <a:r>
              <a:rPr lang="ru-RU" sz="1200" dirty="0" smtClean="0">
                <a:latin typeface="Times New Roman" pitchFamily="18" charset="0"/>
                <a:cs typeface="Times New Roman" pitchFamily="18" charset="0"/>
              </a:rPr>
              <a:t> и медсестер на тему: «Современная стратегия питания младенцев и детей раннего возраста, десять шагов к успешному грудному вскармливанию»</a:t>
            </a:r>
            <a:endParaRPr lang="ru-RU" sz="1200" dirty="0">
              <a:latin typeface="Times New Roman" pitchFamily="18" charset="0"/>
              <a:cs typeface="Times New Roman" pitchFamily="18" charset="0"/>
            </a:endParaRPr>
          </a:p>
        </p:txBody>
      </p:sp>
      <p:pic>
        <p:nvPicPr>
          <p:cNvPr id="22530" name="Picture 2"/>
          <p:cNvPicPr>
            <a:picLocks noChangeAspect="1" noChangeArrowheads="1"/>
          </p:cNvPicPr>
          <p:nvPr/>
        </p:nvPicPr>
        <p:blipFill>
          <a:blip r:embed="rId10" cstate="print"/>
          <a:srcRect/>
          <a:stretch>
            <a:fillRect/>
          </a:stretch>
        </p:blipFill>
        <p:spPr bwMode="auto">
          <a:xfrm>
            <a:off x="165101" y="5095875"/>
            <a:ext cx="2197100" cy="1609725"/>
          </a:xfrm>
          <a:prstGeom prst="rect">
            <a:avLst/>
          </a:prstGeom>
          <a:noFill/>
          <a:ln w="9525">
            <a:noFill/>
            <a:miter lim="800000"/>
            <a:headEnd/>
            <a:tailEnd/>
          </a:ln>
        </p:spPr>
      </p:pic>
      <p:pic>
        <p:nvPicPr>
          <p:cNvPr id="22531" name="Picture 3"/>
          <p:cNvPicPr>
            <a:picLocks noChangeAspect="1" noChangeArrowheads="1"/>
          </p:cNvPicPr>
          <p:nvPr/>
        </p:nvPicPr>
        <p:blipFill>
          <a:blip r:embed="rId11" cstate="print"/>
          <a:srcRect/>
          <a:stretch>
            <a:fillRect/>
          </a:stretch>
        </p:blipFill>
        <p:spPr bwMode="auto">
          <a:xfrm>
            <a:off x="7241439" y="5270500"/>
            <a:ext cx="1712413" cy="1384300"/>
          </a:xfrm>
          <a:prstGeom prst="rect">
            <a:avLst/>
          </a:prstGeom>
          <a:noFill/>
          <a:ln w="9525">
            <a:noFill/>
            <a:miter lim="800000"/>
            <a:headEnd/>
            <a:tailEnd/>
          </a:ln>
        </p:spPr>
      </p:pic>
      <p:pic>
        <p:nvPicPr>
          <p:cNvPr id="25" name="Рисунок 24" descr="красный черный.jpg"/>
          <p:cNvPicPr>
            <a:picLocks noChangeAspect="1"/>
          </p:cNvPicPr>
          <p:nvPr/>
        </p:nvPicPr>
        <p:blipFill>
          <a:blip r:embed="rId12" cstate="print"/>
          <a:stretch>
            <a:fillRect/>
          </a:stretch>
        </p:blipFill>
        <p:spPr>
          <a:xfrm>
            <a:off x="11449050" y="0"/>
            <a:ext cx="742950" cy="512064"/>
          </a:xfrm>
          <a:prstGeom prst="rect">
            <a:avLst/>
          </a:prstGeom>
        </p:spPr>
      </p:pic>
      <p:pic>
        <p:nvPicPr>
          <p:cNvPr id="30" name="Рисунок 29" descr="Без названия.png"/>
          <p:cNvPicPr>
            <a:picLocks noChangeAspect="1"/>
          </p:cNvPicPr>
          <p:nvPr/>
        </p:nvPicPr>
        <p:blipFill>
          <a:blip r:embed="rId13" cstate="print"/>
          <a:stretch>
            <a:fillRect/>
          </a:stretch>
        </p:blipFill>
        <p:spPr>
          <a:xfrm>
            <a:off x="0" y="1"/>
            <a:ext cx="600075" cy="552450"/>
          </a:xfrm>
          <a:prstGeom prst="rect">
            <a:avLst/>
          </a:prstGeom>
        </p:spPr>
      </p:pic>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20" name="Прямоугольник 19"/>
          <p:cNvSpPr/>
          <p:nvPr/>
        </p:nvSpPr>
        <p:spPr>
          <a:xfrm>
            <a:off x="352426" y="630927"/>
            <a:ext cx="10744200" cy="24075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33400"/>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ru-RU" b="1" dirty="0" smtClean="0">
              <a:solidFill>
                <a:schemeClr val="bg1"/>
              </a:solidFill>
              <a:latin typeface="Times New Roman" pitchFamily="18" charset="0"/>
              <a:cs typeface="Times New Roman" pitchFamily="18" charset="0"/>
            </a:endParaRPr>
          </a:p>
          <a:p>
            <a:pPr algn="ctr">
              <a:buNone/>
            </a:pPr>
            <a:r>
              <a:rPr lang="ru-RU" b="1" dirty="0" smtClean="0">
                <a:solidFill>
                  <a:schemeClr val="bg1"/>
                </a:solidFill>
                <a:latin typeface="Times New Roman" pitchFamily="18" charset="0"/>
                <a:cs typeface="Times New Roman" pitchFamily="18" charset="0"/>
              </a:rPr>
              <a:t>Информация по внедрению проекта  «</a:t>
            </a:r>
            <a:r>
              <a:rPr lang="ru-RU" b="1" dirty="0" err="1" smtClean="0">
                <a:solidFill>
                  <a:schemeClr val="bg1"/>
                </a:solidFill>
                <a:latin typeface="Times New Roman" pitchFamily="18" charset="0"/>
                <a:cs typeface="Times New Roman" pitchFamily="18" charset="0"/>
              </a:rPr>
              <a:t>Smart</a:t>
            </a:r>
            <a:r>
              <a:rPr lang="ru-RU" b="1" dirty="0" smtClean="0">
                <a:solidFill>
                  <a:schemeClr val="bg1"/>
                </a:solidFill>
                <a:latin typeface="Times New Roman" pitchFamily="18" charset="0"/>
                <a:cs typeface="Times New Roman" pitchFamily="18" charset="0"/>
              </a:rPr>
              <a:t> </a:t>
            </a:r>
            <a:r>
              <a:rPr lang="ru-RU" b="1" dirty="0" err="1" smtClean="0">
                <a:solidFill>
                  <a:schemeClr val="bg1"/>
                </a:solidFill>
                <a:latin typeface="Times New Roman" pitchFamily="18" charset="0"/>
                <a:cs typeface="Times New Roman" pitchFamily="18" charset="0"/>
              </a:rPr>
              <a:t>School</a:t>
            </a:r>
            <a:r>
              <a:rPr lang="ru-RU" b="1" dirty="0" smtClean="0">
                <a:solidFill>
                  <a:schemeClr val="bg1"/>
                </a:solidFill>
                <a:latin typeface="Times New Roman" pitchFamily="18" charset="0"/>
                <a:cs typeface="Times New Roman" pitchFamily="18" charset="0"/>
              </a:rPr>
              <a:t>» («Умная школа»).</a:t>
            </a:r>
            <a:r>
              <a:rPr lang="ru-RU" sz="1400" dirty="0" smtClean="0">
                <a:solidFill>
                  <a:schemeClr val="bg1"/>
                </a:solidFill>
                <a:latin typeface="Times New Roman" pitchFamily="18" charset="0"/>
                <a:cs typeface="Times New Roman" pitchFamily="18" charset="0"/>
              </a:rPr>
              <a:t/>
            </a:r>
            <a:br>
              <a:rPr lang="ru-RU" sz="1400" dirty="0" smtClean="0">
                <a:solidFill>
                  <a:schemeClr val="bg1"/>
                </a:solidFill>
                <a:latin typeface="Times New Roman" pitchFamily="18" charset="0"/>
                <a:cs typeface="Times New Roman" pitchFamily="18" charset="0"/>
              </a:rPr>
            </a:br>
            <a:r>
              <a:rPr lang="ru-RU" sz="1400" dirty="0" smtClean="0">
                <a:solidFill>
                  <a:schemeClr val="bg1"/>
                </a:solidFill>
                <a:latin typeface="Times New Roman" pitchFamily="18" charset="0"/>
                <a:cs typeface="Times New Roman" pitchFamily="18" charset="0"/>
              </a:rPr>
              <a:t> </a:t>
            </a:r>
            <a:endParaRPr lang="ru-RU"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210926" y="621097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31</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12" name="Заголовок 1"/>
          <p:cNvSpPr>
            <a:spLocks noGrp="1"/>
          </p:cNvSpPr>
          <p:nvPr>
            <p:ph type="title"/>
          </p:nvPr>
        </p:nvSpPr>
        <p:spPr>
          <a:xfrm>
            <a:off x="561975" y="3371850"/>
            <a:ext cx="11029950" cy="3771899"/>
          </a:xfrm>
        </p:spPr>
        <p:txBody>
          <a:bodyPr>
            <a:normAutofit fontScale="90000"/>
          </a:bodyPr>
          <a:lstStyle/>
          <a:p>
            <a:pPr algn="ct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22 декабря  2022 года  в городской детской клинической больнице города Шымкент при спонсорской поддержке компании «S</a:t>
            </a:r>
            <a:r>
              <a:rPr lang="en-US" sz="1200" dirty="0" err="1" smtClean="0">
                <a:solidFill>
                  <a:schemeClr val="tx1"/>
                </a:solidFill>
                <a:latin typeface="Times New Roman" pitchFamily="18" charset="0"/>
                <a:cs typeface="Times New Roman" pitchFamily="18" charset="0"/>
              </a:rPr>
              <a:t>amsung</a:t>
            </a:r>
            <a:r>
              <a:rPr lang="ru-RU" sz="1200" dirty="0" smtClean="0">
                <a:solidFill>
                  <a:schemeClr val="tx1"/>
                </a:solidFill>
                <a:latin typeface="Times New Roman" pitchFamily="18" charset="0"/>
                <a:cs typeface="Times New Roman" pitchFamily="18" charset="0"/>
              </a:rPr>
              <a:t> E</a:t>
            </a:r>
            <a:r>
              <a:rPr lang="en-US" sz="1200" dirty="0" err="1" smtClean="0">
                <a:solidFill>
                  <a:schemeClr val="tx1"/>
                </a:solidFill>
                <a:latin typeface="Times New Roman" pitchFamily="18" charset="0"/>
                <a:cs typeface="Times New Roman" pitchFamily="18" charset="0"/>
              </a:rPr>
              <a:t>lectonics</a:t>
            </a:r>
            <a:r>
              <a:rPr lang="ru-RU" sz="1200" dirty="0" smtClean="0">
                <a:solidFill>
                  <a:schemeClr val="tx1"/>
                </a:solidFill>
                <a:latin typeface="Times New Roman" pitchFamily="18" charset="0"/>
                <a:cs typeface="Times New Roman" pitchFamily="18" charset="0"/>
              </a:rPr>
              <a:t> C</a:t>
            </a:r>
            <a:r>
              <a:rPr lang="en-US" sz="1200" dirty="0" err="1" smtClean="0">
                <a:solidFill>
                  <a:schemeClr val="tx1"/>
                </a:solidFill>
                <a:latin typeface="Times New Roman" pitchFamily="18" charset="0"/>
                <a:cs typeface="Times New Roman" pitchFamily="18" charset="0"/>
              </a:rPr>
              <a:t>entral</a:t>
            </a:r>
            <a:r>
              <a:rPr lang="ru-RU" sz="1200" dirty="0" smtClean="0">
                <a:solidFill>
                  <a:schemeClr val="tx1"/>
                </a:solidFill>
                <a:latin typeface="Times New Roman" pitchFamily="18" charset="0"/>
                <a:cs typeface="Times New Roman" pitchFamily="18" charset="0"/>
              </a:rPr>
              <a:t> E</a:t>
            </a:r>
            <a:r>
              <a:rPr lang="en-US" sz="1200" dirty="0" err="1" smtClean="0">
                <a:solidFill>
                  <a:schemeClr val="tx1"/>
                </a:solidFill>
                <a:latin typeface="Times New Roman" pitchFamily="18" charset="0"/>
                <a:cs typeface="Times New Roman" pitchFamily="18" charset="0"/>
              </a:rPr>
              <a:t>urasia</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Самсунг</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электроникс</a:t>
            </a:r>
            <a:r>
              <a:rPr lang="ru-RU" sz="1200" dirty="0" smtClean="0">
                <a:solidFill>
                  <a:schemeClr val="tx1"/>
                </a:solidFill>
                <a:latin typeface="Times New Roman" pitchFamily="18" charset="0"/>
                <a:cs typeface="Times New Roman" pitchFamily="18" charset="0"/>
              </a:rPr>
              <a:t> Централ Евразия») было открытие инновационного класса «</a:t>
            </a:r>
            <a:r>
              <a:rPr lang="ru-RU" sz="1200" dirty="0" err="1" smtClean="0">
                <a:solidFill>
                  <a:schemeClr val="tx1"/>
                </a:solidFill>
                <a:latin typeface="Times New Roman" pitchFamily="18" charset="0"/>
                <a:cs typeface="Times New Roman" pitchFamily="18" charset="0"/>
              </a:rPr>
              <a:t>Smart</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School</a:t>
            </a:r>
            <a:r>
              <a:rPr lang="ru-RU" sz="1200" dirty="0" smtClean="0">
                <a:solidFill>
                  <a:schemeClr val="tx1"/>
                </a:solidFill>
                <a:latin typeface="Times New Roman" pitchFamily="18" charset="0"/>
                <a:cs typeface="Times New Roman" pitchFamily="18" charset="0"/>
              </a:rPr>
              <a:t>» («Умная школа»)</a:t>
            </a:r>
            <a:r>
              <a:rPr lang="kk-KZ" sz="1200" dirty="0" smtClean="0">
                <a:solidFill>
                  <a:schemeClr val="tx1"/>
                </a:solidFill>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который будет способствовать психологическому и эмоциональному развитию детей</a:t>
            </a:r>
            <a:r>
              <a:rPr lang="kk-KZ"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получающи</a:t>
            </a:r>
            <a:r>
              <a:rPr lang="kk-KZ" sz="1200" dirty="0" smtClean="0">
                <a:solidFill>
                  <a:schemeClr val="tx1"/>
                </a:solidFill>
                <a:latin typeface="Times New Roman" pitchFamily="18" charset="0"/>
                <a:cs typeface="Times New Roman" pitchFamily="18" charset="0"/>
              </a:rPr>
              <a:t>х</a:t>
            </a:r>
            <a:r>
              <a:rPr lang="ru-RU" sz="1200" dirty="0" smtClean="0">
                <a:solidFill>
                  <a:schemeClr val="tx1"/>
                </a:solidFill>
                <a:latin typeface="Times New Roman" pitchFamily="18" charset="0"/>
                <a:cs typeface="Times New Roman" pitchFamily="18" charset="0"/>
              </a:rPr>
              <a:t> длительное   лечение в больнице,  в том числе в отделении </a:t>
            </a:r>
            <a:r>
              <a:rPr lang="ru-RU" sz="1200" dirty="0" err="1" smtClean="0">
                <a:solidFill>
                  <a:schemeClr val="tx1"/>
                </a:solidFill>
                <a:latin typeface="Times New Roman" pitchFamily="18" charset="0"/>
                <a:cs typeface="Times New Roman" pitchFamily="18" charset="0"/>
              </a:rPr>
              <a:t>онкогематологии</a:t>
            </a:r>
            <a:r>
              <a:rPr lang="kk-KZ" sz="1200" dirty="0" smtClean="0">
                <a:solidFill>
                  <a:schemeClr val="tx1"/>
                </a:solidFill>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kk-KZ" sz="1200" dirty="0" smtClean="0">
                <a:solidFill>
                  <a:schemeClr val="tx1"/>
                </a:solidFill>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kk-KZ" sz="1200" dirty="0" smtClean="0">
                <a:solidFill>
                  <a:schemeClr val="tx1"/>
                </a:solidFill>
                <a:latin typeface="Times New Roman" pitchFamily="18" charset="0"/>
                <a:cs typeface="Times New Roman" pitchFamily="18" charset="0"/>
              </a:rPr>
              <a:t>  </a:t>
            </a:r>
            <a:r>
              <a:rPr lang="kk-KZ" sz="1200" b="1" i="1" dirty="0" smtClean="0">
                <a:solidFill>
                  <a:schemeClr val="tx1"/>
                </a:solidFill>
                <a:latin typeface="Times New Roman" pitchFamily="18" charset="0"/>
                <a:cs typeface="Times New Roman" pitchFamily="18" charset="0"/>
              </a:rPr>
              <a:t>Справочно:</a:t>
            </a:r>
            <a:r>
              <a:rPr lang="kk-KZ" sz="1200" i="1" dirty="0" smtClean="0">
                <a:solidFill>
                  <a:schemeClr val="tx1"/>
                </a:solidFill>
                <a:latin typeface="Times New Roman" pitchFamily="18" charset="0"/>
                <a:cs typeface="Times New Roman" pitchFamily="18" charset="0"/>
              </a:rPr>
              <a:t>  Онкологическую помощь   детскому населению города Шымкент  координирует городская детская клиническая больница,   где  в 2022 году открыто онкогематологическое отделение.   С начала  текущего  года   пролечено в </a:t>
            </a:r>
            <a:r>
              <a:rPr lang="kk-KZ" sz="1200" i="1" dirty="0" smtClean="0">
                <a:latin typeface="Times New Roman" pitchFamily="18" charset="0"/>
                <a:cs typeface="Times New Roman" pitchFamily="18" charset="0"/>
              </a:rPr>
              <a:t>нем  </a:t>
            </a:r>
            <a:r>
              <a:rPr lang="ru-RU" sz="1200" i="1" dirty="0" smtClean="0">
                <a:latin typeface="Times New Roman" pitchFamily="18" charset="0"/>
                <a:cs typeface="Times New Roman" pitchFamily="18" charset="0"/>
              </a:rPr>
              <a:t>765</a:t>
            </a:r>
            <a:r>
              <a:rPr lang="kk-KZ" sz="1200" i="1" dirty="0" smtClean="0">
                <a:latin typeface="Times New Roman" pitchFamily="18" charset="0"/>
                <a:cs typeface="Times New Roman" pitchFamily="18" charset="0"/>
              </a:rPr>
              <a:t> </a:t>
            </a:r>
            <a:r>
              <a:rPr lang="kk-KZ" sz="1200" i="1" dirty="0" smtClean="0">
                <a:solidFill>
                  <a:schemeClr val="tx1"/>
                </a:solidFill>
                <a:latin typeface="Times New Roman" pitchFamily="18" charset="0"/>
                <a:cs typeface="Times New Roman" pitchFamily="18" charset="0"/>
              </a:rPr>
              <a:t>детей</a:t>
            </a:r>
            <a:r>
              <a:rPr lang="kk-KZ" sz="1200" i="1" dirty="0" smtClean="0">
                <a:latin typeface="Times New Roman" pitchFamily="18" charset="0"/>
                <a:cs typeface="Times New Roman" pitchFamily="18" charset="0"/>
              </a:rPr>
              <a:t>.     </a:t>
            </a:r>
            <a:r>
              <a:rPr lang="ru-RU" sz="1200" i="1" dirty="0" smtClean="0">
                <a:latin typeface="Times New Roman" pitchFamily="18" charset="0"/>
                <a:cs typeface="Times New Roman" pitchFamily="18" charset="0"/>
              </a:rPr>
              <a:t>На диспансерном учете с онкологической патологией  состоит  около  185 детей,  из них впервые в жизни выявлено   с онкологической патологией в  2024 году  за І квартал - 11 детей, оперативное лечение проведено  - </a:t>
            </a:r>
            <a:r>
              <a:rPr lang="kk-KZ" sz="1200" i="1" dirty="0" smtClean="0">
                <a:latin typeface="Times New Roman" pitchFamily="18" charset="0"/>
                <a:cs typeface="Times New Roman" pitchFamily="18" charset="0"/>
              </a:rPr>
              <a:t>11 </a:t>
            </a:r>
            <a:r>
              <a:rPr lang="ru-RU" sz="1200" i="1" dirty="0" smtClean="0">
                <a:latin typeface="Times New Roman" pitchFamily="18" charset="0"/>
                <a:cs typeface="Times New Roman" pitchFamily="18" charset="0"/>
              </a:rPr>
              <a:t>детям. </a:t>
            </a: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kk-KZ" sz="1200" dirty="0" smtClean="0">
                <a:solidFill>
                  <a:schemeClr val="tx1"/>
                </a:solidFill>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В  </a:t>
            </a:r>
            <a:r>
              <a:rPr lang="kk-KZ" sz="1200" dirty="0" smtClean="0">
                <a:solidFill>
                  <a:schemeClr val="tx1"/>
                </a:solidFill>
                <a:latin typeface="Times New Roman" pitchFamily="18" charset="0"/>
                <a:cs typeface="Times New Roman" pitchFamily="18" charset="0"/>
              </a:rPr>
              <a:t>инновационном классе </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Smart</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School</a:t>
            </a:r>
            <a:r>
              <a:rPr lang="ru-RU" sz="1200" dirty="0" smtClean="0">
                <a:solidFill>
                  <a:schemeClr val="tx1"/>
                </a:solidFill>
                <a:latin typeface="Times New Roman" pitchFamily="18" charset="0"/>
                <a:cs typeface="Times New Roman" pitchFamily="18" charset="0"/>
              </a:rPr>
              <a:t>» </a:t>
            </a:r>
            <a:r>
              <a:rPr lang="kk-KZ" sz="1200" dirty="0" smtClean="0">
                <a:solidFill>
                  <a:schemeClr val="tx1"/>
                </a:solidFill>
                <a:latin typeface="Times New Roman" pitchFamily="18" charset="0"/>
                <a:cs typeface="Times New Roman" pitchFamily="18" charset="0"/>
              </a:rPr>
              <a:t>пациенты</a:t>
            </a:r>
            <a:r>
              <a:rPr lang="ru-RU" sz="1200" dirty="0" smtClean="0">
                <a:solidFill>
                  <a:schemeClr val="tx1"/>
                </a:solidFill>
                <a:latin typeface="Times New Roman" pitchFamily="18" charset="0"/>
                <a:cs typeface="Times New Roman" pitchFamily="18" charset="0"/>
              </a:rPr>
              <a:t> проходят </a:t>
            </a:r>
            <a:r>
              <a:rPr lang="kk-KZ" sz="1200" dirty="0" smtClean="0">
                <a:solidFill>
                  <a:schemeClr val="tx1"/>
                </a:solidFill>
                <a:latin typeface="Times New Roman" pitchFamily="18" charset="0"/>
                <a:cs typeface="Times New Roman" pitchFamily="18" charset="0"/>
              </a:rPr>
              <a:t>специальное  </a:t>
            </a:r>
            <a:r>
              <a:rPr lang="ru-RU" sz="1200" dirty="0" smtClean="0">
                <a:solidFill>
                  <a:schemeClr val="tx1"/>
                </a:solidFill>
                <a:latin typeface="Times New Roman" pitchFamily="18" charset="0"/>
                <a:cs typeface="Times New Roman" pitchFamily="18" charset="0"/>
              </a:rPr>
              <a:t>обучение по </a:t>
            </a:r>
            <a:r>
              <a:rPr lang="kk-KZ" sz="1200" dirty="0" smtClean="0">
                <a:solidFill>
                  <a:schemeClr val="tx1"/>
                </a:solidFill>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внеклассным занятиям:  изобразительное искусство,   английский язык, рукоделие, </a:t>
            </a:r>
            <a:r>
              <a:rPr lang="ru-RU" sz="1200" dirty="0" err="1" smtClean="0">
                <a:solidFill>
                  <a:schemeClr val="tx1"/>
                </a:solidFill>
                <a:latin typeface="Times New Roman" pitchFamily="18" charset="0"/>
                <a:cs typeface="Times New Roman" pitchFamily="18" charset="0"/>
              </a:rPr>
              <a:t>легоконструирование</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роботехника</a:t>
            </a:r>
            <a:r>
              <a:rPr lang="ru-RU" sz="1200" dirty="0" smtClean="0">
                <a:solidFill>
                  <a:schemeClr val="tx1"/>
                </a:solidFill>
                <a:latin typeface="Times New Roman" pitchFamily="18" charset="0"/>
                <a:cs typeface="Times New Roman" pitchFamily="18" charset="0"/>
              </a:rPr>
              <a:t>, шахматы и шашки.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Также, в рамках проекта больничный аниматор проводит игровую</a:t>
            </a:r>
            <a:r>
              <a:rPr lang="kk-KZ" sz="1200" dirty="0" smtClean="0">
                <a:solidFill>
                  <a:schemeClr val="tx1"/>
                </a:solidFill>
                <a:latin typeface="Times New Roman" pitchFamily="18" charset="0"/>
                <a:cs typeface="Times New Roman" pitchFamily="18" charset="0"/>
              </a:rPr>
              <a:t> и</a:t>
            </a:r>
            <a:r>
              <a:rPr lang="ru-RU" sz="1200" dirty="0" smtClean="0">
                <a:solidFill>
                  <a:schemeClr val="tx1"/>
                </a:solidFill>
                <a:latin typeface="Times New Roman" pitchFamily="18" charset="0"/>
                <a:cs typeface="Times New Roman" pitchFamily="18" charset="0"/>
              </a:rPr>
              <a:t> танцевальную терапии, праздничные мероприятия.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Школа оборудована комфортной </a:t>
            </a:r>
            <a:r>
              <a:rPr lang="ru-RU" sz="1200" dirty="0" err="1" smtClean="0">
                <a:solidFill>
                  <a:schemeClr val="tx1"/>
                </a:solidFill>
                <a:latin typeface="Times New Roman" pitchFamily="18" charset="0"/>
                <a:cs typeface="Times New Roman" pitchFamily="18" charset="0"/>
              </a:rPr>
              <a:t>экологич</a:t>
            </a:r>
            <a:r>
              <a:rPr lang="kk-KZ" sz="1200" dirty="0" smtClean="0">
                <a:solidFill>
                  <a:schemeClr val="tx1"/>
                </a:solidFill>
                <a:latin typeface="Times New Roman" pitchFamily="18" charset="0"/>
                <a:cs typeface="Times New Roman" pitchFamily="18" charset="0"/>
              </a:rPr>
              <a:t>ески чистой </a:t>
            </a:r>
            <a:r>
              <a:rPr lang="ru-RU" sz="1200" dirty="0" smtClean="0">
                <a:solidFill>
                  <a:schemeClr val="tx1"/>
                </a:solidFill>
                <a:latin typeface="Times New Roman" pitchFamily="18" charset="0"/>
                <a:cs typeface="Times New Roman" pitchFamily="18" charset="0"/>
              </a:rPr>
              <a:t> мебелью, планшетами, интерактивной доской.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Благотворительный проект «</a:t>
            </a:r>
            <a:r>
              <a:rPr lang="ru-RU" sz="1200" dirty="0" err="1" smtClean="0">
                <a:solidFill>
                  <a:schemeClr val="tx1"/>
                </a:solidFill>
                <a:latin typeface="Times New Roman" pitchFamily="18" charset="0"/>
                <a:cs typeface="Times New Roman" pitchFamily="18" charset="0"/>
              </a:rPr>
              <a:t>Smart</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School</a:t>
            </a:r>
            <a:r>
              <a:rPr lang="ru-RU" sz="1200" dirty="0" smtClean="0">
                <a:solidFill>
                  <a:schemeClr val="tx1"/>
                </a:solidFill>
                <a:latin typeface="Times New Roman" pitchFamily="18" charset="0"/>
                <a:cs typeface="Times New Roman" pitchFamily="18" charset="0"/>
              </a:rPr>
              <a:t>» реализован Общественным Фондом «</a:t>
            </a:r>
            <a:r>
              <a:rPr lang="ru-RU" sz="1200" dirty="0" err="1" smtClean="0">
                <a:solidFill>
                  <a:schemeClr val="tx1"/>
                </a:solidFill>
                <a:latin typeface="Times New Roman" pitchFamily="18" charset="0"/>
                <a:cs typeface="Times New Roman" pitchFamily="18" charset="0"/>
              </a:rPr>
              <a:t>Help</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Today</a:t>
            </a:r>
            <a:r>
              <a:rPr lang="ru-RU" sz="1200" dirty="0" smtClean="0">
                <a:solidFill>
                  <a:schemeClr val="tx1"/>
                </a:solidFill>
                <a:latin typeface="Times New Roman" pitchFamily="18" charset="0"/>
                <a:cs typeface="Times New Roman" pitchFamily="18" charset="0"/>
              </a:rPr>
              <a:t>» при технической и спонсорской поддержке  ТОО «S</a:t>
            </a:r>
            <a:r>
              <a:rPr lang="en-US" sz="1200" dirty="0" err="1" smtClean="0">
                <a:solidFill>
                  <a:schemeClr val="tx1"/>
                </a:solidFill>
                <a:latin typeface="Times New Roman" pitchFamily="18" charset="0"/>
                <a:cs typeface="Times New Roman" pitchFamily="18" charset="0"/>
              </a:rPr>
              <a:t>amsung</a:t>
            </a:r>
            <a:r>
              <a:rPr lang="ru-RU" sz="1200" dirty="0" smtClean="0">
                <a:solidFill>
                  <a:schemeClr val="tx1"/>
                </a:solidFill>
                <a:latin typeface="Times New Roman" pitchFamily="18" charset="0"/>
                <a:cs typeface="Times New Roman" pitchFamily="18" charset="0"/>
              </a:rPr>
              <a:t> E</a:t>
            </a:r>
            <a:r>
              <a:rPr lang="en-US" sz="1200" dirty="0" err="1" smtClean="0">
                <a:solidFill>
                  <a:schemeClr val="tx1"/>
                </a:solidFill>
                <a:latin typeface="Times New Roman" pitchFamily="18" charset="0"/>
                <a:cs typeface="Times New Roman" pitchFamily="18" charset="0"/>
              </a:rPr>
              <a:t>lectonics</a:t>
            </a:r>
            <a:r>
              <a:rPr lang="ru-RU" sz="1200" dirty="0" smtClean="0">
                <a:solidFill>
                  <a:schemeClr val="tx1"/>
                </a:solidFill>
                <a:latin typeface="Times New Roman" pitchFamily="18" charset="0"/>
                <a:cs typeface="Times New Roman" pitchFamily="18" charset="0"/>
              </a:rPr>
              <a:t> C</a:t>
            </a:r>
            <a:r>
              <a:rPr lang="en-US" sz="1200" dirty="0" err="1" smtClean="0">
                <a:solidFill>
                  <a:schemeClr val="tx1"/>
                </a:solidFill>
                <a:latin typeface="Times New Roman" pitchFamily="18" charset="0"/>
                <a:cs typeface="Times New Roman" pitchFamily="18" charset="0"/>
              </a:rPr>
              <a:t>entral</a:t>
            </a:r>
            <a:r>
              <a:rPr lang="ru-RU" sz="1200" dirty="0" smtClean="0">
                <a:solidFill>
                  <a:schemeClr val="tx1"/>
                </a:solidFill>
                <a:latin typeface="Times New Roman" pitchFamily="18" charset="0"/>
                <a:cs typeface="Times New Roman" pitchFamily="18" charset="0"/>
              </a:rPr>
              <a:t> E</a:t>
            </a:r>
            <a:r>
              <a:rPr lang="en-US" sz="1200" dirty="0" err="1" smtClean="0">
                <a:solidFill>
                  <a:schemeClr val="tx1"/>
                </a:solidFill>
                <a:latin typeface="Times New Roman" pitchFamily="18" charset="0"/>
                <a:cs typeface="Times New Roman" pitchFamily="18" charset="0"/>
              </a:rPr>
              <a:t>urasia</a:t>
            </a:r>
            <a:r>
              <a:rPr lang="ru-RU" sz="1200" dirty="0" smtClean="0">
                <a:solidFill>
                  <a:schemeClr val="tx1"/>
                </a:solidFill>
                <a:latin typeface="Times New Roman" pitchFamily="18" charset="0"/>
                <a:cs typeface="Times New Roman" pitchFamily="18" charset="0"/>
              </a:rPr>
              <a:t>».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В связи с чем,   управление здравоохранения города Шымкент  и городская детская клиническая  больница выразили благодарность организаторам  данного проекта  за оказанную спонсорскую помощь в открытии и оборудовании инновационного класса «</a:t>
            </a:r>
            <a:r>
              <a:rPr lang="ru-RU" sz="1200" dirty="0" err="1" smtClean="0">
                <a:solidFill>
                  <a:schemeClr val="tx1"/>
                </a:solidFill>
                <a:latin typeface="Times New Roman" pitchFamily="18" charset="0"/>
                <a:cs typeface="Times New Roman" pitchFamily="18" charset="0"/>
              </a:rPr>
              <a:t>Smart</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School</a:t>
            </a:r>
            <a:r>
              <a:rPr lang="ru-RU" sz="1200" dirty="0" smtClean="0">
                <a:solidFill>
                  <a:schemeClr val="tx1"/>
                </a:solidFill>
                <a:latin typeface="Times New Roman" pitchFamily="18" charset="0"/>
                <a:cs typeface="Times New Roman" pitchFamily="18" charset="0"/>
              </a:rPr>
              <a:t>».</a:t>
            </a:r>
            <a:r>
              <a:rPr lang="ru-RU" sz="2700" dirty="0" smtClean="0"/>
              <a:t/>
            </a:r>
            <a:br>
              <a:rPr lang="ru-RU" sz="2700" dirty="0" smtClean="0"/>
            </a:br>
            <a:r>
              <a:rPr lang="ru-RU" sz="2700" dirty="0" smtClean="0"/>
              <a:t> </a:t>
            </a:r>
            <a:br>
              <a:rPr lang="ru-RU" sz="2700" dirty="0" smtClean="0"/>
            </a:br>
            <a:r>
              <a:rPr lang="ru-RU" sz="2700" dirty="0" smtClean="0"/>
              <a:t> </a:t>
            </a:r>
            <a:r>
              <a:rPr lang="ru-RU" dirty="0" smtClean="0"/>
              <a:t/>
            </a:r>
            <a:br>
              <a:rPr lang="ru-RU" dirty="0" smtClean="0"/>
            </a:br>
            <a:r>
              <a:rPr lang="ru-RU" dirty="0" smtClean="0"/>
              <a:t> </a:t>
            </a:r>
            <a:br>
              <a:rPr lang="ru-RU" dirty="0" smtClean="0"/>
            </a:br>
            <a:endParaRPr lang="ru-RU" dirty="0"/>
          </a:p>
        </p:txBody>
      </p:sp>
      <p:pic>
        <p:nvPicPr>
          <p:cNvPr id="13" name="Рисунок 12" descr="смарт.jpg"/>
          <p:cNvPicPr>
            <a:picLocks noChangeAspect="1"/>
          </p:cNvPicPr>
          <p:nvPr/>
        </p:nvPicPr>
        <p:blipFill>
          <a:blip r:embed="rId3" cstate="print"/>
          <a:stretch>
            <a:fillRect/>
          </a:stretch>
        </p:blipFill>
        <p:spPr>
          <a:xfrm>
            <a:off x="885825" y="1247774"/>
            <a:ext cx="2602260" cy="1547961"/>
          </a:xfrm>
          <a:prstGeom prst="rect">
            <a:avLst/>
          </a:prstGeom>
        </p:spPr>
      </p:pic>
      <p:pic>
        <p:nvPicPr>
          <p:cNvPr id="15" name="Рисунок 14" descr="смарт3.jpg"/>
          <p:cNvPicPr>
            <a:picLocks noChangeAspect="1"/>
          </p:cNvPicPr>
          <p:nvPr/>
        </p:nvPicPr>
        <p:blipFill>
          <a:blip r:embed="rId4" cstate="print"/>
          <a:stretch>
            <a:fillRect/>
          </a:stretch>
        </p:blipFill>
        <p:spPr>
          <a:xfrm>
            <a:off x="3857625" y="1249660"/>
            <a:ext cx="2324100" cy="1584176"/>
          </a:xfrm>
          <a:prstGeom prst="rect">
            <a:avLst/>
          </a:prstGeom>
        </p:spPr>
      </p:pic>
      <p:pic>
        <p:nvPicPr>
          <p:cNvPr id="17" name="Рисунок 16" descr="WhatsApp Image 2023-01-16 at 16.48.23 (1).jpeg"/>
          <p:cNvPicPr>
            <a:picLocks noChangeAspect="1"/>
          </p:cNvPicPr>
          <p:nvPr/>
        </p:nvPicPr>
        <p:blipFill>
          <a:blip r:embed="rId5" cstate="print"/>
          <a:stretch>
            <a:fillRect/>
          </a:stretch>
        </p:blipFill>
        <p:spPr>
          <a:xfrm>
            <a:off x="6562725" y="1240135"/>
            <a:ext cx="2352675" cy="1584176"/>
          </a:xfrm>
          <a:prstGeom prst="rect">
            <a:avLst/>
          </a:prstGeom>
        </p:spPr>
      </p:pic>
      <p:pic>
        <p:nvPicPr>
          <p:cNvPr id="19" name="Рисунок 18" descr="смарт4.jpg"/>
          <p:cNvPicPr>
            <a:picLocks noChangeAspect="1"/>
          </p:cNvPicPr>
          <p:nvPr/>
        </p:nvPicPr>
        <p:blipFill>
          <a:blip r:embed="rId6" cstate="print"/>
          <a:stretch>
            <a:fillRect/>
          </a:stretch>
        </p:blipFill>
        <p:spPr>
          <a:xfrm>
            <a:off x="9257506" y="1221085"/>
            <a:ext cx="2382044" cy="1584176"/>
          </a:xfrm>
          <a:prstGeom prst="rect">
            <a:avLst/>
          </a:prstGeom>
        </p:spPr>
      </p:pic>
      <p:pic>
        <p:nvPicPr>
          <p:cNvPr id="21" name="Рисунок 20" descr="красный черный.jpg"/>
          <p:cNvPicPr>
            <a:picLocks noChangeAspect="1"/>
          </p:cNvPicPr>
          <p:nvPr/>
        </p:nvPicPr>
        <p:blipFill>
          <a:blip r:embed="rId7" cstate="print"/>
          <a:stretch>
            <a:fillRect/>
          </a:stretch>
        </p:blipFill>
        <p:spPr>
          <a:xfrm>
            <a:off x="11391900" y="1"/>
            <a:ext cx="800100" cy="571500"/>
          </a:xfrm>
          <a:prstGeom prst="rect">
            <a:avLst/>
          </a:prstGeom>
        </p:spPr>
      </p:pic>
      <p:pic>
        <p:nvPicPr>
          <p:cNvPr id="18" name="Рисунок 17" descr="Без названия.png"/>
          <p:cNvPicPr>
            <a:picLocks noChangeAspect="1"/>
          </p:cNvPicPr>
          <p:nvPr/>
        </p:nvPicPr>
        <p:blipFill>
          <a:blip r:embed="rId8" cstate="print"/>
          <a:stretch>
            <a:fillRect/>
          </a:stretch>
        </p:blipFill>
        <p:spPr>
          <a:xfrm>
            <a:off x="0" y="0"/>
            <a:ext cx="609600" cy="609600"/>
          </a:xfrm>
          <a:prstGeom prst="rect">
            <a:avLst/>
          </a:prstGeom>
        </p:spPr>
      </p:pic>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30" name="Прямоугольник 29"/>
          <p:cNvSpPr/>
          <p:nvPr/>
        </p:nvSpPr>
        <p:spPr>
          <a:xfrm>
            <a:off x="7305674" y="630927"/>
            <a:ext cx="4191001" cy="591274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33400"/>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3600" b="1" i="1" dirty="0" smtClean="0">
                <a:solidFill>
                  <a:schemeClr val="bg1"/>
                </a:solidFill>
                <a:latin typeface="Times New Roman" pitchFamily="18" charset="0"/>
                <a:cs typeface="Times New Roman" pitchFamily="18" charset="0"/>
              </a:rPr>
              <a:t>Выполненные работы</a:t>
            </a:r>
            <a:endParaRPr lang="ru-RU" sz="36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277601" y="6172879"/>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32</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1" name="Прямоугольник 20"/>
          <p:cNvSpPr/>
          <p:nvPr/>
        </p:nvSpPr>
        <p:spPr>
          <a:xfrm>
            <a:off x="179512" y="620688"/>
            <a:ext cx="5688632" cy="2031325"/>
          </a:xfrm>
          <a:prstGeom prst="rect">
            <a:avLst/>
          </a:prstGeom>
        </p:spPr>
        <p:txBody>
          <a:bodyPr wrap="square">
            <a:spAutoFit/>
          </a:bodyPr>
          <a:lstStyle/>
          <a:p>
            <a:r>
              <a:rPr lang="ru-RU" sz="1400" dirty="0" smtClean="0">
                <a:latin typeface="Times New Roman" pitchFamily="18" charset="0"/>
                <a:cs typeface="Times New Roman" pitchFamily="18" charset="0"/>
              </a:rPr>
              <a:t>В городской детской клинической больнице прошло благотворительное мероприятие. На мероприятии медицинские работники провели процедуру обрезания детей из многодетных семей. Во время мероприятия процедуру обрезания прошли  100 детей. Врачи говорят, что даже быстрая операция, не выявившая никаких признаков заболевания, не зафиксировала состояния, при котором малыши чувствуют себя некомфортно. Опытные специалисты провели успешную операцию, предварительно психологически подготовив ребенка перед обрезанием.</a:t>
            </a:r>
            <a:endParaRPr lang="ru-RU" sz="1400" dirty="0">
              <a:latin typeface="Times New Roman" pitchFamily="18" charset="0"/>
              <a:cs typeface="Times New Roman" pitchFamily="18" charset="0"/>
            </a:endParaRPr>
          </a:p>
        </p:txBody>
      </p:sp>
      <p:sp>
        <p:nvSpPr>
          <p:cNvPr id="24" name="Прямоугольник 23"/>
          <p:cNvSpPr/>
          <p:nvPr/>
        </p:nvSpPr>
        <p:spPr>
          <a:xfrm>
            <a:off x="251520" y="2708920"/>
            <a:ext cx="6030416" cy="1815882"/>
          </a:xfrm>
          <a:prstGeom prst="rect">
            <a:avLst/>
          </a:prstGeom>
        </p:spPr>
        <p:txBody>
          <a:bodyPr wrap="square">
            <a:spAutoFit/>
          </a:bodyPr>
          <a:lstStyle/>
          <a:p>
            <a:r>
              <a:rPr lang="ru-RU" sz="1400" dirty="0" smtClean="0">
                <a:latin typeface="Times New Roman" pitchFamily="18" charset="0"/>
                <a:cs typeface="Times New Roman" pitchFamily="18" charset="0"/>
              </a:rPr>
              <a:t>В городской детской клинической больнице с 4 августа 2022 года открыт и проводит  бесплатный  прием  стоматологический кабинет для детей с церебральным параличом в возрасте от 1 до 18 лет и других особенных детей по направлению ПМСП по месту РПН. Основная цель этого кабинета- лечить зубы особенных  детей не принося боль, давая им анестезию во время лечения. Вход в стоматологический кабинет через центр лучевой диагностики в блоке "Б" больницы.  Посещение за </a:t>
            </a:r>
            <a:r>
              <a:rPr lang="en-US" sz="1400" dirty="0" smtClean="0">
                <a:latin typeface="Times New Roman" pitchFamily="18" charset="0"/>
                <a:cs typeface="Times New Roman" pitchFamily="18" charset="0"/>
              </a:rPr>
              <a:t>I</a:t>
            </a:r>
            <a:r>
              <a:rPr lang="kk-KZ" sz="1400" dirty="0" smtClean="0">
                <a:latin typeface="Times New Roman" pitchFamily="18" charset="0"/>
                <a:cs typeface="Times New Roman" pitchFamily="18" charset="0"/>
              </a:rPr>
              <a:t> квартал 2024года – 145 пациентов (в 2023году за аналогичный период -205).</a:t>
            </a:r>
            <a:endParaRPr lang="ru-RU" sz="1400" dirty="0">
              <a:latin typeface="Times New Roman" pitchFamily="18" charset="0"/>
              <a:cs typeface="Times New Roman" pitchFamily="18" charset="0"/>
            </a:endParaRPr>
          </a:p>
        </p:txBody>
      </p:sp>
      <p:sp>
        <p:nvSpPr>
          <p:cNvPr id="25" name="Прямоугольник 24"/>
          <p:cNvSpPr/>
          <p:nvPr/>
        </p:nvSpPr>
        <p:spPr>
          <a:xfrm>
            <a:off x="265237" y="4604370"/>
            <a:ext cx="5832648" cy="1169551"/>
          </a:xfrm>
          <a:prstGeom prst="rect">
            <a:avLst/>
          </a:prstGeom>
        </p:spPr>
        <p:txBody>
          <a:bodyPr wrap="square">
            <a:spAutoFit/>
          </a:bodyPr>
          <a:lstStyle/>
          <a:p>
            <a:r>
              <a:rPr lang="ru-RU" sz="1400" dirty="0" smtClean="0">
                <a:latin typeface="Times New Roman" pitchFamily="18" charset="0"/>
                <a:cs typeface="Times New Roman" pitchFamily="18" charset="0"/>
              </a:rPr>
              <a:t>При поддержке городского управления здравоохранения впервые в городской клинической детской больнице открылось отделение оториноларингологии. Теперь в лечении заболеваний уха и носа врачи могут лечить пациентов на месте, не направляя их в Астану и </a:t>
            </a:r>
            <a:r>
              <a:rPr lang="ru-RU" sz="1400" dirty="0" err="1" smtClean="0">
                <a:latin typeface="Times New Roman" pitchFamily="18" charset="0"/>
                <a:cs typeface="Times New Roman" pitchFamily="18" charset="0"/>
              </a:rPr>
              <a:t>Алматы</a:t>
            </a:r>
            <a:r>
              <a:rPr lang="ru-RU" sz="1400" dirty="0" smtClean="0">
                <a:latin typeface="Times New Roman" pitchFamily="18" charset="0"/>
                <a:cs typeface="Times New Roman" pitchFamily="18" charset="0"/>
              </a:rPr>
              <a:t>. Отделение оториноларингологии рассчитано на 20 коек. </a:t>
            </a:r>
            <a:endParaRPr lang="ru-RU" sz="1400" dirty="0">
              <a:latin typeface="Times New Roman" pitchFamily="18" charset="0"/>
              <a:cs typeface="Times New Roman" pitchFamily="18" charset="0"/>
            </a:endParaRPr>
          </a:p>
        </p:txBody>
      </p:sp>
      <p:pic>
        <p:nvPicPr>
          <p:cNvPr id="26" name="Picture 3" descr="C:\Users\17\Downloads\WhatsApp Image 2023-08-31 at 09.02.41 (4).jpeg"/>
          <p:cNvPicPr>
            <a:picLocks noChangeAspect="1" noChangeArrowheads="1"/>
          </p:cNvPicPr>
          <p:nvPr/>
        </p:nvPicPr>
        <p:blipFill>
          <a:blip r:embed="rId3" cstate="print"/>
          <a:srcRect/>
          <a:stretch>
            <a:fillRect/>
          </a:stretch>
        </p:blipFill>
        <p:spPr bwMode="auto">
          <a:xfrm>
            <a:off x="8122653" y="639738"/>
            <a:ext cx="2755047" cy="1224136"/>
          </a:xfrm>
          <a:prstGeom prst="rect">
            <a:avLst/>
          </a:prstGeom>
          <a:noFill/>
        </p:spPr>
      </p:pic>
      <p:pic>
        <p:nvPicPr>
          <p:cNvPr id="27" name="Picture 4" descr="C:\Users\17\Downloads\WhatsApp Image 2023-08-31 at 09.02.40.jpeg"/>
          <p:cNvPicPr>
            <a:picLocks noChangeAspect="1" noChangeArrowheads="1"/>
          </p:cNvPicPr>
          <p:nvPr/>
        </p:nvPicPr>
        <p:blipFill>
          <a:blip r:embed="rId4" cstate="print"/>
          <a:srcRect/>
          <a:stretch>
            <a:fillRect/>
          </a:stretch>
        </p:blipFill>
        <p:spPr bwMode="auto">
          <a:xfrm>
            <a:off x="8133184" y="1954932"/>
            <a:ext cx="2736304" cy="1473394"/>
          </a:xfrm>
          <a:prstGeom prst="rect">
            <a:avLst/>
          </a:prstGeom>
          <a:noFill/>
        </p:spPr>
      </p:pic>
      <p:pic>
        <p:nvPicPr>
          <p:cNvPr id="28" name="Picture 5" descr="C:\Users\17\Downloads\WhatsApp Image 2023-08-31 at 09.02.42.jpeg"/>
          <p:cNvPicPr>
            <a:picLocks noChangeAspect="1" noChangeArrowheads="1"/>
          </p:cNvPicPr>
          <p:nvPr/>
        </p:nvPicPr>
        <p:blipFill>
          <a:blip r:embed="rId5" cstate="print"/>
          <a:srcRect/>
          <a:stretch>
            <a:fillRect/>
          </a:stretch>
        </p:blipFill>
        <p:spPr bwMode="auto">
          <a:xfrm>
            <a:off x="8148042" y="3577208"/>
            <a:ext cx="2758083" cy="1296144"/>
          </a:xfrm>
          <a:prstGeom prst="rect">
            <a:avLst/>
          </a:prstGeom>
          <a:noFill/>
        </p:spPr>
      </p:pic>
      <p:pic>
        <p:nvPicPr>
          <p:cNvPr id="29" name="Picture 6" descr="C:\Users\17\Downloads\WhatsApp Image 2023-08-31 at 09.02.41 (3).jpeg"/>
          <p:cNvPicPr>
            <a:picLocks noChangeAspect="1" noChangeArrowheads="1"/>
          </p:cNvPicPr>
          <p:nvPr/>
        </p:nvPicPr>
        <p:blipFill>
          <a:blip r:embed="rId6" cstate="print"/>
          <a:srcRect/>
          <a:stretch>
            <a:fillRect/>
          </a:stretch>
        </p:blipFill>
        <p:spPr bwMode="auto">
          <a:xfrm flipH="1">
            <a:off x="8176617" y="4992984"/>
            <a:ext cx="2748558" cy="1405195"/>
          </a:xfrm>
          <a:prstGeom prst="rect">
            <a:avLst/>
          </a:prstGeom>
          <a:noFill/>
        </p:spPr>
      </p:pic>
      <p:pic>
        <p:nvPicPr>
          <p:cNvPr id="19" name="Рисунок 18" descr="красный черный.jpg"/>
          <p:cNvPicPr>
            <a:picLocks noChangeAspect="1"/>
          </p:cNvPicPr>
          <p:nvPr/>
        </p:nvPicPr>
        <p:blipFill>
          <a:blip r:embed="rId7" cstate="print"/>
          <a:stretch>
            <a:fillRect/>
          </a:stretch>
        </p:blipFill>
        <p:spPr>
          <a:xfrm>
            <a:off x="11410950" y="0"/>
            <a:ext cx="781050" cy="550164"/>
          </a:xfrm>
          <a:prstGeom prst="rect">
            <a:avLst/>
          </a:prstGeom>
        </p:spPr>
      </p:pic>
      <p:pic>
        <p:nvPicPr>
          <p:cNvPr id="18" name="Рисунок 17" descr="Без названия.png"/>
          <p:cNvPicPr>
            <a:picLocks noChangeAspect="1"/>
          </p:cNvPicPr>
          <p:nvPr/>
        </p:nvPicPr>
        <p:blipFill>
          <a:blip r:embed="rId8" cstate="print"/>
          <a:stretch>
            <a:fillRect/>
          </a:stretch>
        </p:blipFill>
        <p:spPr>
          <a:xfrm>
            <a:off x="0" y="1"/>
            <a:ext cx="676275" cy="561974"/>
          </a:xfrm>
          <a:prstGeom prst="rect">
            <a:avLst/>
          </a:prstGeom>
        </p:spPr>
      </p:pic>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88096" y="6291501"/>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9950" y="0"/>
            <a:ext cx="9084774" cy="533400"/>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kk-KZ" altLang="ru-RU" sz="2800" b="1" dirty="0" smtClean="0">
              <a:solidFill>
                <a:schemeClr val="bg1"/>
              </a:solidFill>
              <a:latin typeface="Times New Roman" panose="02020603050405020304" pitchFamily="18" charset="0"/>
              <a:cs typeface="Times New Roman" panose="02020603050405020304" pitchFamily="18" charset="0"/>
            </a:endParaRPr>
          </a:p>
          <a:p>
            <a:pPr algn="ctr">
              <a:buNone/>
            </a:pPr>
            <a:r>
              <a:rPr lang="kk-KZ" altLang="ru-RU" sz="2800" b="1" dirty="0" smtClean="0">
                <a:solidFill>
                  <a:schemeClr val="bg1"/>
                </a:solidFill>
                <a:latin typeface="Times New Roman" panose="02020603050405020304" pitchFamily="18" charset="0"/>
                <a:cs typeface="Times New Roman" panose="02020603050405020304" pitchFamily="18" charset="0"/>
              </a:rPr>
              <a:t>Задачи на 20</a:t>
            </a:r>
            <a:r>
              <a:rPr lang="en-US" altLang="ru-RU" sz="2800" b="1" dirty="0" smtClean="0">
                <a:solidFill>
                  <a:schemeClr val="bg1"/>
                </a:solidFill>
                <a:latin typeface="Times New Roman" panose="02020603050405020304" pitchFamily="18" charset="0"/>
                <a:cs typeface="Times New Roman" panose="02020603050405020304" pitchFamily="18" charset="0"/>
              </a:rPr>
              <a:t>2</a:t>
            </a:r>
            <a:r>
              <a:rPr lang="ru-RU" altLang="ru-RU" sz="2800" b="1" smtClean="0">
                <a:solidFill>
                  <a:schemeClr val="bg1"/>
                </a:solidFill>
                <a:latin typeface="Times New Roman" panose="02020603050405020304" pitchFamily="18" charset="0"/>
                <a:cs typeface="Times New Roman" panose="02020603050405020304" pitchFamily="18" charset="0"/>
              </a:rPr>
              <a:t>4</a:t>
            </a:r>
            <a:r>
              <a:rPr lang="kk-KZ" altLang="ru-RU" sz="2800" b="1" smtClean="0">
                <a:solidFill>
                  <a:schemeClr val="bg1"/>
                </a:solidFill>
                <a:latin typeface="Times New Roman" panose="02020603050405020304" pitchFamily="18" charset="0"/>
                <a:cs typeface="Times New Roman" panose="02020603050405020304" pitchFamily="18" charset="0"/>
              </a:rPr>
              <a:t>год</a:t>
            </a:r>
            <a:r>
              <a:rPr lang="kk-KZ" altLang="ru-RU" sz="2800" b="1" dirty="0" smtClean="0">
                <a:solidFill>
                  <a:schemeClr val="bg1"/>
                </a:solidFill>
                <a:latin typeface="Times New Roman" panose="02020603050405020304" pitchFamily="18" charset="0"/>
                <a:cs typeface="Times New Roman" panose="02020603050405020304" pitchFamily="18" charset="0"/>
              </a:rPr>
              <a:t>:</a:t>
            </a:r>
            <a:br>
              <a:rPr lang="kk-KZ" altLang="ru-RU" sz="2800" b="1" dirty="0" smtClean="0">
                <a:solidFill>
                  <a:schemeClr val="bg1"/>
                </a:solidFill>
                <a:latin typeface="Times New Roman" panose="02020603050405020304" pitchFamily="18" charset="0"/>
                <a:cs typeface="Times New Roman" panose="02020603050405020304" pitchFamily="18" charset="0"/>
              </a:rPr>
            </a:br>
            <a:endParaRPr lang="ru-RU" sz="28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268076" y="6220504"/>
            <a:ext cx="676274"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33</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190500" y="634292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17" name="Объект 1"/>
          <p:cNvSpPr>
            <a:spLocks noGrp="1"/>
          </p:cNvSpPr>
          <p:nvPr>
            <p:ph idx="1"/>
          </p:nvPr>
        </p:nvSpPr>
        <p:spPr>
          <a:xfrm>
            <a:off x="504825" y="836712"/>
            <a:ext cx="10677525" cy="5688632"/>
          </a:xfrm>
        </p:spPr>
        <p:txBody>
          <a:bodyPr>
            <a:noAutofit/>
          </a:bodyPr>
          <a:lstStyle/>
          <a:p>
            <a:pPr algn="just"/>
            <a:r>
              <a:rPr lang="ru-RU" sz="1400" b="1" i="1" dirty="0" smtClean="0">
                <a:latin typeface="Times New Roman" pitchFamily="18" charset="0"/>
                <a:cs typeface="Times New Roman" pitchFamily="18" charset="0"/>
              </a:rPr>
              <a:t>Продолжить дальнейшее развитие неонатальной хирургии и  урологии, торакальной хирургии, гастроэнтерологии. </a:t>
            </a:r>
          </a:p>
          <a:p>
            <a:pPr marL="109728" indent="0" algn="just">
              <a:buNone/>
            </a:pPr>
            <a:r>
              <a:rPr lang="ru-RU" sz="1400" b="1" i="1" dirty="0">
                <a:latin typeface="Times New Roman" pitchFamily="18" charset="0"/>
                <a:cs typeface="Times New Roman" pitchFamily="18" charset="0"/>
              </a:rPr>
              <a:t> </a:t>
            </a:r>
            <a:r>
              <a:rPr lang="kk-KZ" sz="1400" b="1" i="1" dirty="0" smtClean="0">
                <a:latin typeface="Times New Roman" pitchFamily="18" charset="0"/>
                <a:cs typeface="Times New Roman" pitchFamily="18" charset="0"/>
              </a:rPr>
              <a:t>Решить вопрос приобретения медицинского оборудования для открытия и работы отделений фармации и кардиохирургических, офтальмологических коек для детей. </a:t>
            </a:r>
            <a:endParaRPr lang="ru-RU" sz="1400" b="1" i="1" dirty="0" smtClean="0">
              <a:latin typeface="Times New Roman" pitchFamily="18" charset="0"/>
              <a:cs typeface="Times New Roman" pitchFamily="18" charset="0"/>
            </a:endParaRPr>
          </a:p>
          <a:p>
            <a:pPr algn="just"/>
            <a:r>
              <a:rPr lang="ru-RU" sz="1400" b="1" i="1" dirty="0" smtClean="0">
                <a:latin typeface="Times New Roman" pitchFamily="18" charset="0"/>
                <a:cs typeface="Times New Roman" pitchFamily="18" charset="0"/>
              </a:rPr>
              <a:t>Продолжить ведение мониторинга целевых индикаторов: </a:t>
            </a:r>
            <a:r>
              <a:rPr lang="ru-RU" sz="1400" b="1" i="1" dirty="0">
                <a:latin typeface="Times New Roman" pitchFamily="18" charset="0"/>
                <a:cs typeface="Times New Roman" pitchFamily="18" charset="0"/>
              </a:rPr>
              <a:t>снижение младенческой и  детской смертности от управляемых причин, </a:t>
            </a:r>
            <a:r>
              <a:rPr lang="ru-RU" sz="1400" b="1" i="1" dirty="0" smtClean="0">
                <a:latin typeface="Times New Roman" pitchFamily="18" charset="0"/>
                <a:cs typeface="Times New Roman" pitchFamily="18" charset="0"/>
              </a:rPr>
              <a:t>необоснованной госпитализации, повторной госпитализации </a:t>
            </a:r>
            <a:r>
              <a:rPr lang="ru-RU" sz="1400" b="1" i="1" dirty="0">
                <a:latin typeface="Times New Roman" pitchFamily="18" charset="0"/>
                <a:cs typeface="Times New Roman" pitchFamily="18" charset="0"/>
              </a:rPr>
              <a:t>в течении календарного месяца, </a:t>
            </a:r>
            <a:r>
              <a:rPr lang="ru-RU" sz="1400" b="1" i="1" dirty="0" smtClean="0">
                <a:latin typeface="Times New Roman" pitchFamily="18" charset="0"/>
                <a:cs typeface="Times New Roman" pitchFamily="18" charset="0"/>
              </a:rPr>
              <a:t>показатель послеоперационных осложнений и послеоперационной летальности, летальность при плановой госпитализации, </a:t>
            </a:r>
            <a:r>
              <a:rPr lang="ru-RU" sz="1400" b="1" i="1" dirty="0" err="1" smtClean="0">
                <a:latin typeface="Times New Roman" pitchFamily="18" charset="0"/>
                <a:cs typeface="Times New Roman" pitchFamily="18" charset="0"/>
              </a:rPr>
              <a:t>досуточной</a:t>
            </a:r>
            <a:r>
              <a:rPr lang="ru-RU" sz="1400" b="1" i="1" dirty="0" smtClean="0">
                <a:latin typeface="Times New Roman" pitchFamily="18" charset="0"/>
                <a:cs typeface="Times New Roman" pitchFamily="18" charset="0"/>
              </a:rPr>
              <a:t> летальности. </a:t>
            </a:r>
          </a:p>
          <a:p>
            <a:pPr algn="just"/>
            <a:r>
              <a:rPr lang="ru-RU" sz="1400" b="1" i="1" dirty="0" smtClean="0">
                <a:latin typeface="Times New Roman" pitchFamily="18" charset="0"/>
                <a:cs typeface="Times New Roman" pitchFamily="18" charset="0"/>
              </a:rPr>
              <a:t>Дальнейшее </a:t>
            </a:r>
            <a:r>
              <a:rPr lang="ru-RU" sz="1400" b="1" i="1" dirty="0">
                <a:latin typeface="Times New Roman" pitchFamily="18" charset="0"/>
                <a:cs typeface="Times New Roman" pitchFamily="18" charset="0"/>
              </a:rPr>
              <a:t>совершенствование </a:t>
            </a:r>
            <a:r>
              <a:rPr lang="ru-RU" sz="1400" b="1" i="1" dirty="0" smtClean="0">
                <a:latin typeface="Times New Roman" pitchFamily="18" charset="0"/>
                <a:cs typeface="Times New Roman" pitchFamily="18" charset="0"/>
              </a:rPr>
              <a:t>службы контроля качества </a:t>
            </a:r>
            <a:r>
              <a:rPr lang="ru-RU" sz="1400" b="1" i="1" dirty="0">
                <a:latin typeface="Times New Roman" pitchFamily="18" charset="0"/>
                <a:cs typeface="Times New Roman" pitchFamily="18" charset="0"/>
              </a:rPr>
              <a:t>оказания медицинских </a:t>
            </a:r>
            <a:r>
              <a:rPr lang="ru-RU" sz="1400" b="1" i="1" dirty="0" smtClean="0">
                <a:latin typeface="Times New Roman" pitchFamily="18" charset="0"/>
                <a:cs typeface="Times New Roman" pitchFamily="18" charset="0"/>
              </a:rPr>
              <a:t>услуг: согласно аккредитации - соблюдение международных целей безопасности пациента; обеспечить </a:t>
            </a:r>
            <a:r>
              <a:rPr lang="ru-RU" sz="1400" b="1" i="1" dirty="0">
                <a:latin typeface="Times New Roman" pitchFamily="18" charset="0"/>
                <a:cs typeface="Times New Roman" pitchFamily="18" charset="0"/>
              </a:rPr>
              <a:t>усиление профилактических, диагностических и лечебных мероприятий по вопросам предупреждения </a:t>
            </a:r>
            <a:r>
              <a:rPr lang="ru-RU" sz="1400" b="1" i="1" dirty="0" smtClean="0">
                <a:latin typeface="Times New Roman" pitchFamily="18" charset="0"/>
                <a:cs typeface="Times New Roman" pitchFamily="18" charset="0"/>
              </a:rPr>
              <a:t>ВБИ, снижение </a:t>
            </a:r>
            <a:r>
              <a:rPr lang="ru-RU" sz="1400" b="1" i="1" dirty="0">
                <a:latin typeface="Times New Roman" pitchFamily="18" charset="0"/>
                <a:cs typeface="Times New Roman" pitchFamily="18" charset="0"/>
              </a:rPr>
              <a:t>жалоб со стороны населения, </a:t>
            </a:r>
            <a:r>
              <a:rPr lang="ru-RU" sz="1400" b="1" i="1" dirty="0" smtClean="0">
                <a:latin typeface="Times New Roman" pitchFamily="18" charset="0"/>
                <a:cs typeface="Times New Roman" pitchFamily="18" charset="0"/>
              </a:rPr>
              <a:t>повышение удовлетворенности пациента качеством оказываемых медицинских услуг, работа с законными представителями ребенка по солидарной ответственности за его здоровье.</a:t>
            </a:r>
            <a:endParaRPr lang="ru-RU" sz="1400" b="1" i="1" dirty="0">
              <a:latin typeface="Times New Roman" pitchFamily="18" charset="0"/>
              <a:cs typeface="Times New Roman" pitchFamily="18" charset="0"/>
            </a:endParaRPr>
          </a:p>
          <a:p>
            <a:pPr algn="just"/>
            <a:r>
              <a:rPr lang="ru-RU" sz="1400" b="1" i="1" dirty="0" smtClean="0">
                <a:latin typeface="Times New Roman" pitchFamily="18" charset="0"/>
                <a:cs typeface="Times New Roman" pitchFamily="18" charset="0"/>
              </a:rPr>
              <a:t>Продолжить </a:t>
            </a:r>
            <a:r>
              <a:rPr lang="ru-RU" sz="1400" b="1" i="1" dirty="0">
                <a:latin typeface="Times New Roman" pitchFamily="18" charset="0"/>
                <a:cs typeface="Times New Roman" pitchFamily="18" charset="0"/>
              </a:rPr>
              <a:t>работу по кадровому обеспечению МО, </a:t>
            </a:r>
            <a:r>
              <a:rPr lang="ru-RU" sz="1400" b="1" i="1" dirty="0" smtClean="0">
                <a:latin typeface="Times New Roman" pitchFamily="18" charset="0"/>
                <a:cs typeface="Times New Roman" pitchFamily="18" charset="0"/>
              </a:rPr>
              <a:t>образованию медицинских сотрудников: повышение </a:t>
            </a:r>
            <a:r>
              <a:rPr lang="ru-RU" sz="1400" b="1" i="1" dirty="0">
                <a:latin typeface="Times New Roman" pitchFamily="18" charset="0"/>
                <a:cs typeface="Times New Roman" pitchFamily="18" charset="0"/>
              </a:rPr>
              <a:t>квалификации и </a:t>
            </a:r>
            <a:r>
              <a:rPr lang="ru-RU" sz="1400" b="1" i="1" dirty="0" smtClean="0">
                <a:latin typeface="Times New Roman" pitchFamily="18" charset="0"/>
                <a:cs typeface="Times New Roman" pitchFamily="18" charset="0"/>
              </a:rPr>
              <a:t>переподготовки следующих специалистов (аллерголога, гастроэнтеролога, нефролога, </a:t>
            </a:r>
            <a:r>
              <a:rPr lang="ru-RU" sz="1400" b="1" i="1" dirty="0" err="1" smtClean="0">
                <a:latin typeface="Times New Roman" pitchFamily="18" charset="0"/>
                <a:cs typeface="Times New Roman" pitchFamily="18" charset="0"/>
              </a:rPr>
              <a:t>онкогематолога</a:t>
            </a:r>
            <a:r>
              <a:rPr lang="ru-RU" sz="1400" b="1" i="1" dirty="0" smtClean="0">
                <a:latin typeface="Times New Roman" pitchFamily="18" charset="0"/>
                <a:cs typeface="Times New Roman" pitchFamily="18" charset="0"/>
              </a:rPr>
              <a:t>, </a:t>
            </a:r>
            <a:r>
              <a:rPr lang="ru-RU" sz="1400" b="1" i="1" dirty="0" err="1" smtClean="0">
                <a:latin typeface="Times New Roman" pitchFamily="18" charset="0"/>
                <a:cs typeface="Times New Roman" pitchFamily="18" charset="0"/>
              </a:rPr>
              <a:t>трансфузиолога</a:t>
            </a:r>
            <a:r>
              <a:rPr lang="ru-RU" sz="1400" b="1" i="1" dirty="0" smtClean="0">
                <a:latin typeface="Times New Roman" pitchFamily="18" charset="0"/>
                <a:cs typeface="Times New Roman" pitchFamily="18" charset="0"/>
              </a:rPr>
              <a:t>), обучение в Ближнем и Дальнем зарубежье по открытым и вновь планируемым к открытию профилям.</a:t>
            </a:r>
          </a:p>
          <a:p>
            <a:r>
              <a:rPr lang="ru-RU" sz="1400" b="1" i="1" dirty="0" smtClean="0">
                <a:latin typeface="Times New Roman" pitchFamily="18" charset="0"/>
                <a:cs typeface="Times New Roman" pitchFamily="18" charset="0"/>
              </a:rPr>
              <a:t>С целью улучшения качества оказания медицинских  услуг  в больнице введена в деятельность колл-центр 24/7 по обращениям  и заявлениям   физических и юридических лиц. </a:t>
            </a:r>
          </a:p>
          <a:p>
            <a:r>
              <a:rPr lang="ru-RU" sz="1400" b="1" i="1" dirty="0" smtClean="0">
                <a:latin typeface="Times New Roman" pitchFamily="18" charset="0"/>
                <a:cs typeface="Times New Roman" pitchFamily="18" charset="0"/>
              </a:rPr>
              <a:t>С целью обеспечения соблюдения работниками законодательства РК о противодействии коррупции и создания атмосферы «нулевой» терпимости к любым проявлениям коррупции в организации действует </a:t>
            </a:r>
            <a:r>
              <a:rPr lang="ru-RU" sz="1400" b="1" i="1" dirty="0" err="1" smtClean="0">
                <a:latin typeface="Times New Roman" pitchFamily="18" charset="0"/>
                <a:cs typeface="Times New Roman" pitchFamily="18" charset="0"/>
              </a:rPr>
              <a:t>Комплаенс-офицер</a:t>
            </a:r>
            <a:r>
              <a:rPr lang="ru-RU" sz="1400" b="1" i="1" dirty="0" smtClean="0">
                <a:latin typeface="Times New Roman" pitchFamily="18" charset="0"/>
                <a:cs typeface="Times New Roman" pitchFamily="18" charset="0"/>
              </a:rPr>
              <a:t> для достижения наилучшей практики. </a:t>
            </a:r>
          </a:p>
          <a:p>
            <a:r>
              <a:rPr lang="ru-RU" sz="1400" b="1" i="1" dirty="0" smtClean="0">
                <a:latin typeface="Times New Roman" pitchFamily="18" charset="0"/>
                <a:cs typeface="Times New Roman" pitchFamily="18" charset="0"/>
              </a:rPr>
              <a:t>–В целях повышения качества в сфере оказания медицинских услуг , организация запланировала  проведение аккредитации по международной сертификации </a:t>
            </a:r>
            <a:r>
              <a:rPr lang="ru-RU" sz="1400" b="1" i="1" dirty="0" err="1" smtClean="0">
                <a:latin typeface="Times New Roman" pitchFamily="18" charset="0"/>
                <a:cs typeface="Times New Roman" pitchFamily="18" charset="0"/>
              </a:rPr>
              <a:t>Joint</a:t>
            </a:r>
            <a:r>
              <a:rPr lang="ru-RU" sz="1400" b="1" i="1" dirty="0" smtClean="0">
                <a:latin typeface="Times New Roman" pitchFamily="18" charset="0"/>
                <a:cs typeface="Times New Roman" pitchFamily="18" charset="0"/>
              </a:rPr>
              <a:t> </a:t>
            </a:r>
            <a:r>
              <a:rPr lang="ru-RU" sz="1400" b="1" i="1" dirty="0" err="1" smtClean="0">
                <a:latin typeface="Times New Roman" pitchFamily="18" charset="0"/>
                <a:cs typeface="Times New Roman" pitchFamily="18" charset="0"/>
              </a:rPr>
              <a:t>Commission</a:t>
            </a:r>
            <a:r>
              <a:rPr lang="ru-RU" sz="1400" b="1" i="1" dirty="0" smtClean="0">
                <a:latin typeface="Times New Roman" pitchFamily="18" charset="0"/>
                <a:cs typeface="Times New Roman" pitchFamily="18" charset="0"/>
              </a:rPr>
              <a:t> </a:t>
            </a:r>
            <a:r>
              <a:rPr lang="ru-RU" sz="1400" b="1" i="1" dirty="0" err="1" smtClean="0">
                <a:latin typeface="Times New Roman" pitchFamily="18" charset="0"/>
                <a:cs typeface="Times New Roman" pitchFamily="18" charset="0"/>
              </a:rPr>
              <a:t>International</a:t>
            </a:r>
            <a:r>
              <a:rPr lang="ru-RU" sz="1400" b="1" i="1" dirty="0" smtClean="0">
                <a:latin typeface="Times New Roman" pitchFamily="18" charset="0"/>
                <a:cs typeface="Times New Roman" pitchFamily="18" charset="0"/>
              </a:rPr>
              <a:t>, которая считается «Золотым стандартом» качества в сфере здравоохранения.</a:t>
            </a:r>
            <a:endParaRPr lang="ru-RU" sz="1400" b="1" i="1" dirty="0">
              <a:latin typeface="Times New Roman" pitchFamily="18" charset="0"/>
              <a:cs typeface="Times New Roman" pitchFamily="18" charset="0"/>
            </a:endParaRPr>
          </a:p>
          <a:p>
            <a:endParaRPr lang="ru-RU" sz="1400" b="1" i="1" dirty="0">
              <a:latin typeface="Times New Roman" pitchFamily="18" charset="0"/>
              <a:cs typeface="Times New Roman" pitchFamily="18" charset="0"/>
            </a:endParaRPr>
          </a:p>
        </p:txBody>
      </p:sp>
      <p:pic>
        <p:nvPicPr>
          <p:cNvPr id="12" name="Рисунок 11" descr="красный черный.jpg"/>
          <p:cNvPicPr>
            <a:picLocks noChangeAspect="1"/>
          </p:cNvPicPr>
          <p:nvPr/>
        </p:nvPicPr>
        <p:blipFill>
          <a:blip r:embed="rId3" cstate="print"/>
          <a:stretch>
            <a:fillRect/>
          </a:stretch>
        </p:blipFill>
        <p:spPr>
          <a:xfrm>
            <a:off x="11458575" y="0"/>
            <a:ext cx="733425" cy="588264"/>
          </a:xfrm>
          <a:prstGeom prst="rect">
            <a:avLst/>
          </a:prstGeom>
        </p:spPr>
      </p:pic>
      <p:pic>
        <p:nvPicPr>
          <p:cNvPr id="13" name="Рисунок 12" descr="Без названия.png"/>
          <p:cNvPicPr>
            <a:picLocks noChangeAspect="1"/>
          </p:cNvPicPr>
          <p:nvPr/>
        </p:nvPicPr>
        <p:blipFill>
          <a:blip r:embed="rId4" cstate="print"/>
          <a:stretch>
            <a:fillRect/>
          </a:stretch>
        </p:blipFill>
        <p:spPr>
          <a:xfrm>
            <a:off x="0" y="0"/>
            <a:ext cx="571500" cy="571500"/>
          </a:xfrm>
          <a:prstGeom prst="rect">
            <a:avLst/>
          </a:prstGeom>
        </p:spPr>
      </p:pic>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1237" y="2466110"/>
            <a:ext cx="5514109" cy="646331"/>
          </a:xfrm>
          <a:prstGeom prst="rect">
            <a:avLst/>
          </a:prstGeom>
          <a:noFill/>
        </p:spPr>
        <p:txBody>
          <a:bodyPr wrap="square" rtlCol="0">
            <a:spAutoFit/>
          </a:bodyPr>
          <a:lstStyle/>
          <a:p>
            <a:pPr algn="ctr"/>
            <a:r>
              <a:rPr lang="kk-KZ" sz="3600" b="1" dirty="0" smtClean="0">
                <a:solidFill>
                  <a:schemeClr val="accent1">
                    <a:lumMod val="75000"/>
                  </a:schemeClr>
                </a:solidFill>
                <a:latin typeface="Times New Roman" pitchFamily="18" charset="0"/>
                <a:cs typeface="Times New Roman" pitchFamily="18" charset="0"/>
              </a:rPr>
              <a:t>Спасибо за внимание!</a:t>
            </a:r>
            <a:endParaRPr lang="ru-RU" sz="3600" b="1" dirty="0">
              <a:solidFill>
                <a:srgbClr val="12A1B3"/>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 xmlns:p14="http://schemas.microsoft.com/office/powerpoint/2010/main" val="691083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5668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105025" y="-9144"/>
            <a:ext cx="90001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k-KZ" sz="20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617154" y="6268129"/>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3</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0" name="TextBox 109"/>
          <p:cNvSpPr txBox="1"/>
          <p:nvPr/>
        </p:nvSpPr>
        <p:spPr>
          <a:xfrm>
            <a:off x="4662944" y="907107"/>
            <a:ext cx="5417031" cy="287723"/>
          </a:xfrm>
          <a:prstGeom prst="rect">
            <a:avLst/>
          </a:prstGeom>
          <a:solidFill>
            <a:srgbClr val="12A1B3"/>
          </a:solidFill>
        </p:spPr>
        <p:txBody>
          <a:bodyPr wrap="square" lIns="71579" tIns="35790" rIns="71579" bIns="35790" rtlCol="0">
            <a:spAutoFit/>
          </a:bodyPr>
          <a:lstStyle/>
          <a:p>
            <a:pPr algn="ctr" defTabSz="715792"/>
            <a:endParaRPr lang="ru-RU"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5" name="Прямоугольник 14"/>
          <p:cNvSpPr/>
          <p:nvPr/>
        </p:nvSpPr>
        <p:spPr>
          <a:xfrm>
            <a:off x="490969" y="1325906"/>
            <a:ext cx="2901456" cy="22225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422611" y="1776691"/>
            <a:ext cx="2950764" cy="22831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Прямоугольник 17"/>
          <p:cNvSpPr/>
          <p:nvPr/>
        </p:nvSpPr>
        <p:spPr>
          <a:xfrm>
            <a:off x="3867800" y="1328236"/>
            <a:ext cx="8069405" cy="227532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4076688" y="1544815"/>
            <a:ext cx="8115312" cy="22387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400" b="1" dirty="0" smtClean="0">
                <a:solidFill>
                  <a:schemeClr val="tx1"/>
                </a:solidFill>
                <a:cs typeface="Times New Roman" pitchFamily="18" charset="0"/>
              </a:rPr>
              <a:t> </a:t>
            </a:r>
            <a:r>
              <a:rPr lang="ru-RU" sz="1400" dirty="0" smtClean="0">
                <a:solidFill>
                  <a:schemeClr val="tx1"/>
                </a:solidFill>
                <a:latin typeface="Times New Roman" pitchFamily="18" charset="0"/>
                <a:cs typeface="Times New Roman" pitchFamily="18" charset="0"/>
              </a:rPr>
              <a:t>В апреле 2021 года Городская детская клиническая больница успешно прошла оценку деятельности со стороны Общественного объединения «Экспертов и консультантов по внешней комплексной оценке в сфере здравоохранения» по аккредитации медицинских организаций согласно  приказу Министра здравоохранения Республики Казахстан от 21 декабря 2020 года № ҚР ДСМ-299/2020 и получила первую категорию аккредитации сроком на 3 года. </a:t>
            </a:r>
          </a:p>
          <a:p>
            <a:pPr algn="just"/>
            <a:r>
              <a:rPr lang="ru-RU" sz="1400" dirty="0" smtClean="0">
                <a:solidFill>
                  <a:schemeClr val="tx1"/>
                </a:solidFill>
                <a:latin typeface="Times New Roman" pitchFamily="18" charset="0"/>
                <a:cs typeface="Times New Roman" pitchFamily="18" charset="0"/>
              </a:rPr>
              <a:t>     Финалист премии “</a:t>
            </a:r>
            <a:r>
              <a:rPr lang="en-US" sz="1400" dirty="0" err="1" smtClean="0">
                <a:solidFill>
                  <a:schemeClr val="tx1"/>
                </a:solidFill>
                <a:latin typeface="Times New Roman" pitchFamily="18" charset="0"/>
                <a:cs typeface="Times New Roman" pitchFamily="18" charset="0"/>
              </a:rPr>
              <a:t>Altyn</a:t>
            </a:r>
            <a:r>
              <a:rPr lang="en-US" sz="1400" dirty="0" smtClean="0">
                <a:solidFill>
                  <a:schemeClr val="tx1"/>
                </a:solidFill>
                <a:latin typeface="Times New Roman" pitchFamily="18" charset="0"/>
                <a:cs typeface="Times New Roman" pitchFamily="18" charset="0"/>
              </a:rPr>
              <a:t> </a:t>
            </a:r>
            <a:r>
              <a:rPr lang="en-US" sz="1400" dirty="0" err="1" smtClean="0">
                <a:solidFill>
                  <a:schemeClr val="tx1"/>
                </a:solidFill>
                <a:latin typeface="Times New Roman" pitchFamily="18" charset="0"/>
                <a:cs typeface="Times New Roman" pitchFamily="18" charset="0"/>
              </a:rPr>
              <a:t>shipager</a:t>
            </a:r>
            <a:r>
              <a:rPr lang="ru-RU" sz="1400" dirty="0" smtClean="0">
                <a:solidFill>
                  <a:schemeClr val="tx1"/>
                </a:solidFill>
                <a:latin typeface="Times New Roman" pitchFamily="18" charset="0"/>
                <a:cs typeface="Times New Roman" pitchFamily="18" charset="0"/>
              </a:rPr>
              <a:t>" в номинации «Лучший городской детский стационар 2022 года»</a:t>
            </a:r>
            <a:endParaRPr lang="ru-RU" sz="1400" dirty="0">
              <a:solidFill>
                <a:schemeClr val="tx1"/>
              </a:solidFill>
              <a:latin typeface="Times New Roman" panose="02020603050405020304" pitchFamily="18" charset="0"/>
              <a:cs typeface="Times New Roman" panose="02020603050405020304" pitchFamily="18" charset="0"/>
            </a:endParaRPr>
          </a:p>
        </p:txBody>
      </p:sp>
      <p:sp>
        <p:nvSpPr>
          <p:cNvPr id="2" name="AutoShape 2" descr="blob:https://web.whatsapp.com/084e7e25-613b-45ce-bf06-222d602dcab7"/>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descr="blob:https://web.whatsapp.com/084e7e25-613b-45ce-bf06-222d602dcab7"/>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 name="Picture 2" descr="C:\Users\20\Desktop\faf72fdb-5f69-40c5-8461-7f8175a2afae.jpg"/>
          <p:cNvPicPr>
            <a:picLocks noChangeAspect="1" noChangeArrowheads="1"/>
          </p:cNvPicPr>
          <p:nvPr/>
        </p:nvPicPr>
        <p:blipFill>
          <a:blip r:embed="rId4" cstate="print"/>
          <a:srcRect/>
          <a:stretch>
            <a:fillRect/>
          </a:stretch>
        </p:blipFill>
        <p:spPr bwMode="auto">
          <a:xfrm>
            <a:off x="392984" y="1729759"/>
            <a:ext cx="2993994" cy="2993994"/>
          </a:xfrm>
          <a:prstGeom prst="rect">
            <a:avLst/>
          </a:prstGeom>
          <a:noFill/>
        </p:spPr>
      </p:pic>
      <p:pic>
        <p:nvPicPr>
          <p:cNvPr id="21" name="Picture 3" descr="C:\Users\20\Desktop\556785d2-7463-434c-a61a-d88220b70a7f.jpg"/>
          <p:cNvPicPr>
            <a:picLocks noChangeAspect="1" noChangeArrowheads="1"/>
          </p:cNvPicPr>
          <p:nvPr/>
        </p:nvPicPr>
        <p:blipFill>
          <a:blip r:embed="rId5" cstate="print"/>
          <a:srcRect/>
          <a:stretch>
            <a:fillRect/>
          </a:stretch>
        </p:blipFill>
        <p:spPr bwMode="auto">
          <a:xfrm>
            <a:off x="4736522" y="3684495"/>
            <a:ext cx="2273878" cy="2707340"/>
          </a:xfrm>
          <a:prstGeom prst="rect">
            <a:avLst/>
          </a:prstGeom>
          <a:noFill/>
        </p:spPr>
      </p:pic>
      <p:graphicFrame>
        <p:nvGraphicFramePr>
          <p:cNvPr id="1026" name="Object 2"/>
          <p:cNvGraphicFramePr>
            <a:graphicFrameLocks noChangeAspect="1"/>
          </p:cNvGraphicFramePr>
          <p:nvPr/>
        </p:nvGraphicFramePr>
        <p:xfrm>
          <a:off x="7562757" y="3623422"/>
          <a:ext cx="2663825" cy="2895600"/>
        </p:xfrm>
        <a:graphic>
          <a:graphicData uri="http://schemas.openxmlformats.org/presentationml/2006/ole">
            <p:oleObj spid="_x0000_s1026" name="Acrobat Document" r:id="rId6" imgW="5667170" imgH="8020002" progId="AcroExch.Document.11">
              <p:embed/>
            </p:oleObj>
          </a:graphicData>
        </a:graphic>
      </p:graphicFrame>
      <p:pic>
        <p:nvPicPr>
          <p:cNvPr id="23" name="Рисунок 22" descr="красный черный.jpg"/>
          <p:cNvPicPr>
            <a:picLocks noChangeAspect="1"/>
          </p:cNvPicPr>
          <p:nvPr/>
        </p:nvPicPr>
        <p:blipFill>
          <a:blip r:embed="rId7" cstate="print"/>
          <a:stretch>
            <a:fillRect/>
          </a:stretch>
        </p:blipFill>
        <p:spPr>
          <a:xfrm>
            <a:off x="11477625" y="0"/>
            <a:ext cx="714375" cy="638175"/>
          </a:xfrm>
          <a:prstGeom prst="rect">
            <a:avLst/>
          </a:prstGeom>
        </p:spPr>
      </p:pic>
      <p:pic>
        <p:nvPicPr>
          <p:cNvPr id="22" name="Рисунок 21" descr="Без названия.png"/>
          <p:cNvPicPr>
            <a:picLocks noChangeAspect="1"/>
          </p:cNvPicPr>
          <p:nvPr/>
        </p:nvPicPr>
        <p:blipFill>
          <a:blip r:embed="rId8" cstate="print"/>
          <a:stretch>
            <a:fillRect/>
          </a:stretch>
        </p:blipFill>
        <p:spPr>
          <a:xfrm>
            <a:off x="1" y="1"/>
            <a:ext cx="609600" cy="609600"/>
          </a:xfrm>
          <a:prstGeom prst="rect">
            <a:avLst/>
          </a:prstGeom>
        </p:spPr>
      </p:pic>
    </p:spTree>
    <p:extLst>
      <p:ext uri="{BB962C8B-B14F-4D97-AF65-F5344CB8AC3E}">
        <p14:creationId xmlns="" xmlns:p14="http://schemas.microsoft.com/office/powerpoint/2010/main" val="20204263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2000" b="1" dirty="0" smtClean="0">
                <a:solidFill>
                  <a:schemeClr val="bg1"/>
                </a:solidFill>
                <a:latin typeface="Times New Roman" pitchFamily="18" charset="0"/>
                <a:cs typeface="Times New Roman" pitchFamily="18" charset="0"/>
              </a:rPr>
              <a:t>Организационная структура </a:t>
            </a:r>
          </a:p>
          <a:p>
            <a:pPr algn="ctr">
              <a:buNone/>
            </a:pPr>
            <a:r>
              <a:rPr lang="ru-RU" sz="2000" b="1" dirty="0" smtClean="0">
                <a:solidFill>
                  <a:schemeClr val="bg1"/>
                </a:solidFill>
                <a:latin typeface="Times New Roman" pitchFamily="18" charset="0"/>
                <a:cs typeface="Times New Roman" pitchFamily="18" charset="0"/>
              </a:rPr>
              <a:t>ГКП на ПХВ «Городская детская клиническая больница» </a:t>
            </a:r>
            <a:endParaRPr lang="ru-RU" sz="2000" b="1" dirty="0">
              <a:solidFill>
                <a:schemeClr val="bg1"/>
              </a:solidFill>
              <a:latin typeface="Times New Roman" pitchFamily="18" charset="0"/>
              <a:cs typeface="Times New Roman" pitchFamily="18"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617154" y="6334804"/>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4</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7" name="Прямоугольник 46"/>
          <p:cNvSpPr/>
          <p:nvPr/>
        </p:nvSpPr>
        <p:spPr>
          <a:xfrm>
            <a:off x="3378193" y="1236788"/>
            <a:ext cx="2611499" cy="2800767"/>
          </a:xfrm>
          <a:prstGeom prst="rect">
            <a:avLst/>
          </a:prstGeom>
        </p:spPr>
        <p:txBody>
          <a:bodyPr wrap="square">
            <a:spAutoFit/>
          </a:bodyPr>
          <a:lstStyle/>
          <a:p>
            <a:endParaRPr lang="ru-RU" sz="1600" dirty="0">
              <a:solidFill>
                <a:prstClr val="black"/>
              </a:solidFill>
              <a:latin typeface="Arial" panose="020B0604020202020204" pitchFamily="34" charset="0"/>
              <a:ea typeface="Tahoma" panose="020B0604030504040204" pitchFamily="34" charset="0"/>
              <a:cs typeface="Arial" panose="020B0604020202020204" pitchFamily="34" charset="0"/>
            </a:endParaRPr>
          </a:p>
          <a:p>
            <a:endParaRPr lang="ru-RU" sz="1600" dirty="0" smtClean="0">
              <a:solidFill>
                <a:prstClr val="black"/>
              </a:solidFill>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kk-KZ" sz="1600" dirty="0" smtClean="0">
              <a:latin typeface="Arial" panose="020B0604020202020204" pitchFamily="34" charset="0"/>
              <a:ea typeface="Tahoma" panose="020B0604030504040204" pitchFamily="34" charset="0"/>
              <a:cs typeface="Arial" panose="020B0604020202020204" pitchFamily="34" charset="0"/>
            </a:endParaRPr>
          </a:p>
          <a:p>
            <a:endParaRPr lang="kk-KZ"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p:txBody>
      </p:sp>
      <p:sp>
        <p:nvSpPr>
          <p:cNvPr id="2" name="AutoShape 2" descr="blob:https://web.whatsapp.com/6bc9c7f7-ca03-4caa-bfa1-02209694279f"/>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 name="Прямоугольник 20"/>
          <p:cNvSpPr/>
          <p:nvPr/>
        </p:nvSpPr>
        <p:spPr>
          <a:xfrm>
            <a:off x="1452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 name="Рисунок 11" descr="красный черный.jpg"/>
          <p:cNvPicPr>
            <a:picLocks noChangeAspect="1"/>
          </p:cNvPicPr>
          <p:nvPr/>
        </p:nvPicPr>
        <p:blipFill>
          <a:blip r:embed="rId3" cstate="print"/>
          <a:stretch>
            <a:fillRect/>
          </a:stretch>
        </p:blipFill>
        <p:spPr>
          <a:xfrm>
            <a:off x="11548110" y="0"/>
            <a:ext cx="643890" cy="644206"/>
          </a:xfrm>
          <a:prstGeom prst="rect">
            <a:avLst/>
          </a:prstGeom>
        </p:spPr>
      </p:pic>
      <p:pic>
        <p:nvPicPr>
          <p:cNvPr id="13" name="Рисунок 12" descr="Без названия.png"/>
          <p:cNvPicPr>
            <a:picLocks noChangeAspect="1"/>
          </p:cNvPicPr>
          <p:nvPr/>
        </p:nvPicPr>
        <p:blipFill>
          <a:blip r:embed="rId4" cstate="print"/>
          <a:stretch>
            <a:fillRect/>
          </a:stretch>
        </p:blipFill>
        <p:spPr>
          <a:xfrm>
            <a:off x="0" y="0"/>
            <a:ext cx="561975" cy="561975"/>
          </a:xfrm>
          <a:prstGeom prst="rect">
            <a:avLst/>
          </a:prstGeom>
        </p:spPr>
      </p:pic>
      <p:pic>
        <p:nvPicPr>
          <p:cNvPr id="82945" name="Picture 1"/>
          <p:cNvPicPr>
            <a:picLocks noChangeAspect="1" noChangeArrowheads="1"/>
          </p:cNvPicPr>
          <p:nvPr/>
        </p:nvPicPr>
        <p:blipFill>
          <a:blip r:embed="rId5" cstate="print"/>
          <a:srcRect/>
          <a:stretch>
            <a:fillRect/>
          </a:stretch>
        </p:blipFill>
        <p:spPr bwMode="auto">
          <a:xfrm>
            <a:off x="685801" y="563949"/>
            <a:ext cx="10258424" cy="6294051"/>
          </a:xfrm>
          <a:prstGeom prst="rect">
            <a:avLst/>
          </a:prstGeom>
          <a:noFill/>
          <a:ln w="9525">
            <a:noFill/>
            <a:miter lim="800000"/>
            <a:headEnd/>
            <a:tailEnd/>
          </a:ln>
        </p:spPr>
      </p:pic>
    </p:spTree>
    <p:extLst>
      <p:ext uri="{BB962C8B-B14F-4D97-AF65-F5344CB8AC3E}">
        <p14:creationId xmlns="" xmlns:p14="http://schemas.microsoft.com/office/powerpoint/2010/main" val="24937345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23"/>
          <p:cNvSpPr/>
          <p:nvPr/>
        </p:nvSpPr>
        <p:spPr>
          <a:xfrm>
            <a:off x="476900" y="592826"/>
            <a:ext cx="11143600" cy="37694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7" name="Прямоугольник 66"/>
          <p:cNvSpPr/>
          <p:nvPr/>
        </p:nvSpPr>
        <p:spPr>
          <a:xfrm>
            <a:off x="8408895" y="1129553"/>
            <a:ext cx="3486912" cy="5486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1100" b="1" dirty="0" smtClean="0">
                <a:solidFill>
                  <a:schemeClr val="tx1"/>
                </a:solidFill>
                <a:latin typeface="Times New Roman" pitchFamily="18" charset="0"/>
                <a:cs typeface="Times New Roman" pitchFamily="18" charset="0"/>
              </a:rPr>
              <a:t>Соматический профиль из них</a:t>
            </a:r>
            <a:r>
              <a:rPr lang="kk-KZ" sz="1100" b="1" dirty="0" smtClean="0">
                <a:solidFill>
                  <a:schemeClr val="tx1"/>
                </a:solidFill>
                <a:latin typeface="Times New Roman" pitchFamily="18" charset="0"/>
                <a:cs typeface="Times New Roman" pitchFamily="18" charset="0"/>
              </a:rPr>
              <a:t>: </a:t>
            </a:r>
            <a:endParaRPr lang="ru-RU" sz="1100" b="1" dirty="0" smtClean="0">
              <a:solidFill>
                <a:schemeClr val="tx1"/>
              </a:solidFill>
              <a:latin typeface="Times New Roman" pitchFamily="18" charset="0"/>
              <a:cs typeface="Times New Roman" pitchFamily="18" charset="0"/>
            </a:endParaRPr>
          </a:p>
          <a:p>
            <a:pPr lvl="0"/>
            <a:r>
              <a:rPr lang="ru-RU" sz="1100" dirty="0" smtClean="0">
                <a:solidFill>
                  <a:schemeClr val="tx1"/>
                </a:solidFill>
                <a:latin typeface="Times New Roman" pitchFamily="18" charset="0"/>
                <a:cs typeface="Times New Roman" pitchFamily="18" charset="0"/>
              </a:rPr>
              <a:t>Кардиологический  -  на  1</a:t>
            </a:r>
            <a:r>
              <a:rPr lang="en-US" sz="1100" dirty="0" smtClean="0">
                <a:solidFill>
                  <a:schemeClr val="tx1"/>
                </a:solidFill>
                <a:latin typeface="Times New Roman" pitchFamily="18" charset="0"/>
                <a:cs typeface="Times New Roman" pitchFamily="18" charset="0"/>
              </a:rPr>
              <a:t>5 </a:t>
            </a:r>
            <a:r>
              <a:rPr lang="ru-RU" sz="1100" dirty="0" smtClean="0">
                <a:solidFill>
                  <a:schemeClr val="tx1"/>
                </a:solidFill>
                <a:latin typeface="Times New Roman" pitchFamily="18" charset="0"/>
                <a:cs typeface="Times New Roman" pitchFamily="18" charset="0"/>
              </a:rPr>
              <a:t>коек</a:t>
            </a:r>
          </a:p>
          <a:p>
            <a:pPr lvl="0"/>
            <a:r>
              <a:rPr lang="ru-RU" sz="1100" dirty="0" smtClean="0">
                <a:solidFill>
                  <a:schemeClr val="tx1"/>
                </a:solidFill>
                <a:latin typeface="Times New Roman" pitchFamily="18" charset="0"/>
                <a:cs typeface="Times New Roman" pitchFamily="18" charset="0"/>
              </a:rPr>
              <a:t>Гастроэнтерологический - на </a:t>
            </a:r>
            <a:r>
              <a:rPr lang="en-US" sz="1100" dirty="0" smtClean="0">
                <a:solidFill>
                  <a:schemeClr val="tx1"/>
                </a:solidFill>
                <a:latin typeface="Times New Roman" pitchFamily="18" charset="0"/>
                <a:cs typeface="Times New Roman" pitchFamily="18" charset="0"/>
              </a:rPr>
              <a:t>15</a:t>
            </a:r>
            <a:r>
              <a:rPr lang="ru-RU" sz="1100" dirty="0" smtClean="0">
                <a:solidFill>
                  <a:schemeClr val="tx1"/>
                </a:solidFill>
                <a:latin typeface="Times New Roman" pitchFamily="18" charset="0"/>
                <a:cs typeface="Times New Roman" pitchFamily="18" charset="0"/>
              </a:rPr>
              <a:t> коек</a:t>
            </a:r>
          </a:p>
          <a:p>
            <a:pPr lvl="0"/>
            <a:r>
              <a:rPr lang="ru-RU" sz="1100" dirty="0" err="1" smtClean="0">
                <a:solidFill>
                  <a:schemeClr val="tx1"/>
                </a:solidFill>
                <a:latin typeface="Times New Roman" pitchFamily="18" charset="0"/>
                <a:cs typeface="Times New Roman" pitchFamily="18" charset="0"/>
              </a:rPr>
              <a:t>Аллергологический</a:t>
            </a:r>
            <a:r>
              <a:rPr lang="ru-RU" sz="1100" dirty="0" smtClean="0">
                <a:solidFill>
                  <a:schemeClr val="tx1"/>
                </a:solidFill>
                <a:latin typeface="Times New Roman" pitchFamily="18" charset="0"/>
                <a:cs typeface="Times New Roman" pitchFamily="18" charset="0"/>
              </a:rPr>
              <a:t>  - на </a:t>
            </a:r>
            <a:r>
              <a:rPr lang="en-US" sz="1100" dirty="0" smtClean="0">
                <a:solidFill>
                  <a:schemeClr val="tx1"/>
                </a:solidFill>
                <a:latin typeface="Times New Roman" pitchFamily="18" charset="0"/>
                <a:cs typeface="Times New Roman" pitchFamily="18" charset="0"/>
              </a:rPr>
              <a:t>15</a:t>
            </a:r>
            <a:r>
              <a:rPr lang="ru-RU" sz="1100" dirty="0" smtClean="0">
                <a:solidFill>
                  <a:schemeClr val="tx1"/>
                </a:solidFill>
                <a:latin typeface="Times New Roman" pitchFamily="18" charset="0"/>
                <a:cs typeface="Times New Roman" pitchFamily="18" charset="0"/>
              </a:rPr>
              <a:t> коек</a:t>
            </a:r>
          </a:p>
          <a:p>
            <a:pPr lvl="0"/>
            <a:r>
              <a:rPr lang="ru-RU" sz="1100" dirty="0" smtClean="0">
                <a:solidFill>
                  <a:schemeClr val="tx1"/>
                </a:solidFill>
                <a:latin typeface="Times New Roman" pitchFamily="18" charset="0"/>
                <a:cs typeface="Times New Roman" pitchFamily="18" charset="0"/>
              </a:rPr>
              <a:t>Ревматологический – на </a:t>
            </a:r>
            <a:r>
              <a:rPr lang="en-US" sz="1100" dirty="0" smtClean="0">
                <a:solidFill>
                  <a:schemeClr val="tx1"/>
                </a:solidFill>
                <a:latin typeface="Times New Roman" pitchFamily="18" charset="0"/>
                <a:cs typeface="Times New Roman" pitchFamily="18" charset="0"/>
              </a:rPr>
              <a:t>25 </a:t>
            </a:r>
            <a:r>
              <a:rPr lang="ru-RU" sz="1100" dirty="0" smtClean="0">
                <a:solidFill>
                  <a:schemeClr val="tx1"/>
                </a:solidFill>
                <a:latin typeface="Times New Roman" pitchFamily="18" charset="0"/>
                <a:cs typeface="Times New Roman" pitchFamily="18" charset="0"/>
              </a:rPr>
              <a:t>коек</a:t>
            </a:r>
          </a:p>
          <a:p>
            <a:pPr lvl="0"/>
            <a:r>
              <a:rPr lang="ru-RU" sz="1100" dirty="0" err="1" smtClean="0">
                <a:solidFill>
                  <a:schemeClr val="tx1"/>
                </a:solidFill>
                <a:latin typeface="Times New Roman" pitchFamily="18" charset="0"/>
                <a:cs typeface="Times New Roman" pitchFamily="18" charset="0"/>
              </a:rPr>
              <a:t>Нефрологический</a:t>
            </a:r>
            <a:r>
              <a:rPr lang="ru-RU" sz="1100" dirty="0" smtClean="0">
                <a:solidFill>
                  <a:schemeClr val="tx1"/>
                </a:solidFill>
                <a:latin typeface="Times New Roman" pitchFamily="18" charset="0"/>
                <a:cs typeface="Times New Roman" pitchFamily="18" charset="0"/>
              </a:rPr>
              <a:t> – на </a:t>
            </a:r>
            <a:r>
              <a:rPr lang="en-US" sz="1100" dirty="0" smtClean="0">
                <a:solidFill>
                  <a:schemeClr val="tx1"/>
                </a:solidFill>
                <a:latin typeface="Times New Roman" pitchFamily="18" charset="0"/>
                <a:cs typeface="Times New Roman" pitchFamily="18" charset="0"/>
              </a:rPr>
              <a:t>8 </a:t>
            </a:r>
            <a:r>
              <a:rPr lang="ru-RU" sz="1100" dirty="0" smtClean="0">
                <a:solidFill>
                  <a:schemeClr val="tx1"/>
                </a:solidFill>
                <a:latin typeface="Times New Roman" pitchFamily="18" charset="0"/>
                <a:cs typeface="Times New Roman" pitchFamily="18" charset="0"/>
              </a:rPr>
              <a:t>ко</a:t>
            </a:r>
            <a:r>
              <a:rPr lang="kk-KZ" sz="1100" dirty="0" smtClean="0">
                <a:solidFill>
                  <a:schemeClr val="tx1"/>
                </a:solidFill>
                <a:latin typeface="Times New Roman" pitchFamily="18" charset="0"/>
                <a:cs typeface="Times New Roman" pitchFamily="18" charset="0"/>
              </a:rPr>
              <a:t>ек</a:t>
            </a:r>
            <a:endParaRPr lang="ru-RU" sz="1100" dirty="0" smtClean="0">
              <a:solidFill>
                <a:schemeClr val="tx1"/>
              </a:solidFill>
              <a:latin typeface="Times New Roman" pitchFamily="18" charset="0"/>
              <a:cs typeface="Times New Roman" pitchFamily="18" charset="0"/>
            </a:endParaRPr>
          </a:p>
          <a:p>
            <a:pPr lvl="0"/>
            <a:r>
              <a:rPr lang="ru-RU" sz="1100" dirty="0" smtClean="0">
                <a:solidFill>
                  <a:schemeClr val="tx1"/>
                </a:solidFill>
                <a:latin typeface="Times New Roman" pitchFamily="18" charset="0"/>
                <a:cs typeface="Times New Roman" pitchFamily="18" charset="0"/>
              </a:rPr>
              <a:t>Педиатрический – на </a:t>
            </a:r>
            <a:r>
              <a:rPr lang="en-US" sz="1100" dirty="0" smtClean="0">
                <a:solidFill>
                  <a:schemeClr val="tx1"/>
                </a:solidFill>
                <a:latin typeface="Times New Roman" pitchFamily="18" charset="0"/>
                <a:cs typeface="Times New Roman" pitchFamily="18" charset="0"/>
              </a:rPr>
              <a:t>5 </a:t>
            </a:r>
            <a:r>
              <a:rPr lang="ru-RU" sz="1100" dirty="0" smtClean="0">
                <a:solidFill>
                  <a:schemeClr val="tx1"/>
                </a:solidFill>
                <a:latin typeface="Times New Roman" pitchFamily="18" charset="0"/>
                <a:cs typeface="Times New Roman" pitchFamily="18" charset="0"/>
              </a:rPr>
              <a:t> коек</a:t>
            </a:r>
          </a:p>
          <a:p>
            <a:pPr lvl="0"/>
            <a:r>
              <a:rPr lang="ru-RU" sz="1100" dirty="0" smtClean="0">
                <a:solidFill>
                  <a:schemeClr val="tx1"/>
                </a:solidFill>
                <a:latin typeface="Times New Roman" pitchFamily="18" charset="0"/>
                <a:cs typeface="Times New Roman" pitchFamily="18" charset="0"/>
              </a:rPr>
              <a:t>Неврологический – на </a:t>
            </a:r>
            <a:r>
              <a:rPr lang="en-US" sz="1100" dirty="0" smtClean="0">
                <a:solidFill>
                  <a:schemeClr val="tx1"/>
                </a:solidFill>
                <a:latin typeface="Times New Roman" pitchFamily="18" charset="0"/>
                <a:cs typeface="Times New Roman" pitchFamily="18" charset="0"/>
              </a:rPr>
              <a:t>55</a:t>
            </a:r>
            <a:r>
              <a:rPr lang="ru-RU" sz="1100" dirty="0" smtClean="0">
                <a:solidFill>
                  <a:schemeClr val="tx1"/>
                </a:solidFill>
                <a:latin typeface="Times New Roman" pitchFamily="18" charset="0"/>
                <a:cs typeface="Times New Roman" pitchFamily="18" charset="0"/>
              </a:rPr>
              <a:t> коек</a:t>
            </a:r>
          </a:p>
          <a:p>
            <a:pPr lvl="0"/>
            <a:r>
              <a:rPr lang="ru-RU" sz="1100" dirty="0" smtClean="0">
                <a:solidFill>
                  <a:schemeClr val="tx1"/>
                </a:solidFill>
                <a:latin typeface="Times New Roman" pitchFamily="18" charset="0"/>
                <a:cs typeface="Times New Roman" pitchFamily="18" charset="0"/>
              </a:rPr>
              <a:t>Эндокринологический - на </a:t>
            </a:r>
            <a:r>
              <a:rPr lang="en-US" sz="1100" dirty="0" smtClean="0">
                <a:solidFill>
                  <a:schemeClr val="tx1"/>
                </a:solidFill>
                <a:latin typeface="Times New Roman" pitchFamily="18" charset="0"/>
                <a:cs typeface="Times New Roman" pitchFamily="18" charset="0"/>
              </a:rPr>
              <a:t>15</a:t>
            </a:r>
            <a:r>
              <a:rPr lang="ru-RU" sz="1100" dirty="0" smtClean="0">
                <a:solidFill>
                  <a:schemeClr val="tx1"/>
                </a:solidFill>
                <a:latin typeface="Times New Roman" pitchFamily="18" charset="0"/>
                <a:cs typeface="Times New Roman" pitchFamily="18" charset="0"/>
              </a:rPr>
              <a:t> коек</a:t>
            </a:r>
          </a:p>
          <a:p>
            <a:pPr lvl="0"/>
            <a:r>
              <a:rPr lang="kk-KZ" sz="1100" dirty="0" smtClean="0">
                <a:solidFill>
                  <a:schemeClr val="tx1"/>
                </a:solidFill>
                <a:latin typeface="Times New Roman" pitchFamily="18" charset="0"/>
                <a:cs typeface="Times New Roman" pitchFamily="18" charset="0"/>
              </a:rPr>
              <a:t>Пульмонология младшего возраста– на 40 коек</a:t>
            </a:r>
          </a:p>
          <a:p>
            <a:pPr lvl="0"/>
            <a:r>
              <a:rPr lang="kk-KZ" sz="1100" dirty="0" smtClean="0">
                <a:solidFill>
                  <a:schemeClr val="tx1"/>
                </a:solidFill>
                <a:latin typeface="Times New Roman" pitchFamily="18" charset="0"/>
                <a:cs typeface="Times New Roman" pitchFamily="18" charset="0"/>
              </a:rPr>
              <a:t>Пульмонология старшего возраста – на </a:t>
            </a:r>
            <a:r>
              <a:rPr lang="en-US" sz="1100" dirty="0" smtClean="0">
                <a:solidFill>
                  <a:schemeClr val="tx1"/>
                </a:solidFill>
                <a:latin typeface="Times New Roman" pitchFamily="18" charset="0"/>
                <a:cs typeface="Times New Roman" pitchFamily="18" charset="0"/>
              </a:rPr>
              <a:t>35</a:t>
            </a:r>
            <a:r>
              <a:rPr lang="kk-KZ" sz="1100" dirty="0" smtClean="0">
                <a:solidFill>
                  <a:schemeClr val="tx1"/>
                </a:solidFill>
                <a:latin typeface="Times New Roman" pitchFamily="18" charset="0"/>
                <a:cs typeface="Times New Roman" pitchFamily="18" charset="0"/>
              </a:rPr>
              <a:t> коек</a:t>
            </a:r>
          </a:p>
          <a:p>
            <a:pPr lvl="0"/>
            <a:r>
              <a:rPr lang="kk-KZ" sz="1100" dirty="0" smtClean="0">
                <a:solidFill>
                  <a:schemeClr val="tx1"/>
                </a:solidFill>
                <a:latin typeface="Times New Roman" pitchFamily="18" charset="0"/>
                <a:cs typeface="Times New Roman" pitchFamily="18" charset="0"/>
              </a:rPr>
              <a:t>Патология новорожденных и выхаживание недоношенных –на 55 коек </a:t>
            </a:r>
          </a:p>
          <a:p>
            <a:pPr lvl="0"/>
            <a:r>
              <a:rPr lang="kk-KZ" sz="1100" dirty="0" smtClean="0">
                <a:solidFill>
                  <a:schemeClr val="tx1"/>
                </a:solidFill>
                <a:latin typeface="Times New Roman" pitchFamily="18" charset="0"/>
                <a:cs typeface="Times New Roman" pitchFamily="18" charset="0"/>
              </a:rPr>
              <a:t>Онкология-на 7 коек</a:t>
            </a:r>
          </a:p>
          <a:p>
            <a:pPr lvl="0"/>
            <a:r>
              <a:rPr lang="kk-KZ" sz="1100" dirty="0" smtClean="0">
                <a:solidFill>
                  <a:schemeClr val="tx1"/>
                </a:solidFill>
                <a:latin typeface="Times New Roman" pitchFamily="18" charset="0"/>
                <a:cs typeface="Times New Roman" pitchFamily="18" charset="0"/>
              </a:rPr>
              <a:t>Гематология-на </a:t>
            </a:r>
            <a:r>
              <a:rPr lang="en-US" sz="1100" dirty="0" smtClean="0">
                <a:solidFill>
                  <a:schemeClr val="tx1"/>
                </a:solidFill>
                <a:latin typeface="Times New Roman" pitchFamily="18" charset="0"/>
                <a:cs typeface="Times New Roman" pitchFamily="18" charset="0"/>
              </a:rPr>
              <a:t>15</a:t>
            </a:r>
            <a:r>
              <a:rPr lang="kk-KZ" sz="1100" dirty="0" smtClean="0">
                <a:solidFill>
                  <a:schemeClr val="tx1"/>
                </a:solidFill>
                <a:latin typeface="Times New Roman" pitchFamily="18" charset="0"/>
                <a:cs typeface="Times New Roman" pitchFamily="18" charset="0"/>
              </a:rPr>
              <a:t> коек</a:t>
            </a:r>
          </a:p>
          <a:p>
            <a:pPr lvl="0"/>
            <a:r>
              <a:rPr lang="ru-RU" sz="1100" b="1" dirty="0" smtClean="0">
                <a:solidFill>
                  <a:schemeClr val="tx1"/>
                </a:solidFill>
                <a:latin typeface="Times New Roman" pitchFamily="18" charset="0"/>
                <a:cs typeface="Times New Roman" pitchFamily="18" charset="0"/>
              </a:rPr>
              <a:t>Хирургический  профиль </a:t>
            </a:r>
            <a:r>
              <a:rPr lang="kk-KZ" sz="1100" b="1" dirty="0" smtClean="0">
                <a:solidFill>
                  <a:schemeClr val="tx1"/>
                </a:solidFill>
                <a:latin typeface="Times New Roman" pitchFamily="18" charset="0"/>
                <a:cs typeface="Times New Roman" pitchFamily="18" charset="0"/>
              </a:rPr>
              <a:t>из них</a:t>
            </a:r>
            <a:r>
              <a:rPr lang="ru-RU" sz="1100" b="1" dirty="0" smtClean="0">
                <a:solidFill>
                  <a:schemeClr val="tx1"/>
                </a:solidFill>
                <a:latin typeface="Times New Roman" pitchFamily="18" charset="0"/>
                <a:cs typeface="Times New Roman" pitchFamily="18" charset="0"/>
              </a:rPr>
              <a:t>: </a:t>
            </a:r>
            <a:endParaRPr lang="kk-KZ" sz="1100" b="1" dirty="0" smtClean="0">
              <a:solidFill>
                <a:schemeClr val="tx1"/>
              </a:solidFill>
              <a:latin typeface="Times New Roman" pitchFamily="18" charset="0"/>
              <a:cs typeface="Times New Roman" pitchFamily="18" charset="0"/>
            </a:endParaRPr>
          </a:p>
          <a:p>
            <a:pPr lvl="0"/>
            <a:r>
              <a:rPr lang="ru-RU" sz="1100" dirty="0" smtClean="0">
                <a:solidFill>
                  <a:schemeClr val="tx1"/>
                </a:solidFill>
                <a:latin typeface="Times New Roman" pitchFamily="18" charset="0"/>
                <a:cs typeface="Times New Roman" pitchFamily="18" charset="0"/>
              </a:rPr>
              <a:t>Хирургический – на </a:t>
            </a:r>
            <a:r>
              <a:rPr lang="en-US" sz="1100" dirty="0" smtClean="0">
                <a:solidFill>
                  <a:schemeClr val="tx1"/>
                </a:solidFill>
                <a:latin typeface="Times New Roman" pitchFamily="18" charset="0"/>
                <a:cs typeface="Times New Roman" pitchFamily="18" charset="0"/>
              </a:rPr>
              <a:t>35</a:t>
            </a:r>
            <a:r>
              <a:rPr lang="ru-RU" sz="1100" dirty="0" smtClean="0">
                <a:solidFill>
                  <a:schemeClr val="tx1"/>
                </a:solidFill>
                <a:latin typeface="Times New Roman" pitchFamily="18" charset="0"/>
                <a:cs typeface="Times New Roman" pitchFamily="18" charset="0"/>
              </a:rPr>
              <a:t> коек</a:t>
            </a:r>
            <a:endParaRPr lang="kk-KZ" sz="1100" dirty="0" smtClean="0">
              <a:solidFill>
                <a:schemeClr val="tx1"/>
              </a:solidFill>
              <a:latin typeface="Times New Roman" pitchFamily="18" charset="0"/>
              <a:cs typeface="Times New Roman" pitchFamily="18" charset="0"/>
            </a:endParaRPr>
          </a:p>
          <a:p>
            <a:pPr lvl="0"/>
            <a:r>
              <a:rPr lang="ru-RU" sz="1100" dirty="0" smtClean="0">
                <a:solidFill>
                  <a:schemeClr val="tx1"/>
                </a:solidFill>
                <a:latin typeface="Times New Roman" pitchFamily="18" charset="0"/>
                <a:cs typeface="Times New Roman" pitchFamily="18" charset="0"/>
              </a:rPr>
              <a:t>Нейрохирургический - на 30 коек</a:t>
            </a:r>
          </a:p>
          <a:p>
            <a:pPr lvl="0"/>
            <a:r>
              <a:rPr lang="ru-RU" sz="1100" dirty="0" smtClean="0">
                <a:solidFill>
                  <a:schemeClr val="tx1"/>
                </a:solidFill>
                <a:latin typeface="Times New Roman" pitchFamily="18" charset="0"/>
                <a:cs typeface="Times New Roman" pitchFamily="18" charset="0"/>
              </a:rPr>
              <a:t>Торакальной хирургии – на </a:t>
            </a:r>
            <a:r>
              <a:rPr lang="en-US" sz="1100" dirty="0" smtClean="0">
                <a:solidFill>
                  <a:schemeClr val="tx1"/>
                </a:solidFill>
                <a:latin typeface="Times New Roman" pitchFamily="18" charset="0"/>
                <a:cs typeface="Times New Roman" pitchFamily="18" charset="0"/>
              </a:rPr>
              <a:t>2</a:t>
            </a:r>
            <a:r>
              <a:rPr lang="ru-RU" sz="1100" dirty="0" smtClean="0">
                <a:solidFill>
                  <a:schemeClr val="tx1"/>
                </a:solidFill>
                <a:latin typeface="Times New Roman" pitchFamily="18" charset="0"/>
                <a:cs typeface="Times New Roman" pitchFamily="18" charset="0"/>
              </a:rPr>
              <a:t> коек</a:t>
            </a:r>
          </a:p>
          <a:p>
            <a:pPr lvl="0"/>
            <a:r>
              <a:rPr lang="ru-RU" sz="1100" dirty="0" smtClean="0">
                <a:solidFill>
                  <a:schemeClr val="tx1"/>
                </a:solidFill>
                <a:latin typeface="Times New Roman" pitchFamily="18" charset="0"/>
                <a:cs typeface="Times New Roman" pitchFamily="18" charset="0"/>
              </a:rPr>
              <a:t>Травматологический – </a:t>
            </a:r>
            <a:r>
              <a:rPr lang="en-US" sz="1100" dirty="0" smtClean="0">
                <a:solidFill>
                  <a:schemeClr val="tx1"/>
                </a:solidFill>
                <a:latin typeface="Times New Roman" pitchFamily="18" charset="0"/>
                <a:cs typeface="Times New Roman" pitchFamily="18" charset="0"/>
              </a:rPr>
              <a:t>20</a:t>
            </a:r>
            <a:r>
              <a:rPr lang="ru-RU" sz="1100" dirty="0" smtClean="0">
                <a:solidFill>
                  <a:schemeClr val="tx1"/>
                </a:solidFill>
                <a:latin typeface="Times New Roman" pitchFamily="18" charset="0"/>
                <a:cs typeface="Times New Roman" pitchFamily="18" charset="0"/>
              </a:rPr>
              <a:t> коек</a:t>
            </a:r>
          </a:p>
          <a:p>
            <a:pPr lvl="0"/>
            <a:r>
              <a:rPr lang="kk-KZ" sz="1100" dirty="0" smtClean="0">
                <a:solidFill>
                  <a:schemeClr val="tx1"/>
                </a:solidFill>
                <a:latin typeface="Times New Roman" pitchFamily="18" charset="0"/>
                <a:cs typeface="Times New Roman" pitchFamily="18" charset="0"/>
              </a:rPr>
              <a:t>Сосудистой хирургии- </a:t>
            </a:r>
            <a:r>
              <a:rPr lang="en-US" sz="1100" dirty="0" smtClean="0">
                <a:solidFill>
                  <a:schemeClr val="tx1"/>
                </a:solidFill>
                <a:latin typeface="Times New Roman" pitchFamily="18" charset="0"/>
                <a:cs typeface="Times New Roman" pitchFamily="18" charset="0"/>
              </a:rPr>
              <a:t>2</a:t>
            </a:r>
            <a:r>
              <a:rPr lang="kk-KZ" sz="1100" dirty="0" smtClean="0">
                <a:solidFill>
                  <a:schemeClr val="tx1"/>
                </a:solidFill>
                <a:latin typeface="Times New Roman" pitchFamily="18" charset="0"/>
                <a:cs typeface="Times New Roman" pitchFamily="18" charset="0"/>
              </a:rPr>
              <a:t> коек </a:t>
            </a:r>
            <a:endParaRPr lang="ru-RU" sz="1100" dirty="0" smtClean="0">
              <a:solidFill>
                <a:schemeClr val="tx1"/>
              </a:solidFill>
              <a:latin typeface="Times New Roman" pitchFamily="18" charset="0"/>
              <a:cs typeface="Times New Roman" pitchFamily="18" charset="0"/>
            </a:endParaRPr>
          </a:p>
          <a:p>
            <a:pPr lvl="0"/>
            <a:r>
              <a:rPr lang="ru-RU" sz="1100" dirty="0" smtClean="0">
                <a:solidFill>
                  <a:schemeClr val="tx1"/>
                </a:solidFill>
                <a:latin typeface="Times New Roman" pitchFamily="18" charset="0"/>
                <a:cs typeface="Times New Roman" pitchFamily="18" charset="0"/>
              </a:rPr>
              <a:t>Урологический  - 1</a:t>
            </a:r>
            <a:r>
              <a:rPr lang="en-US" sz="1100" dirty="0" smtClean="0">
                <a:solidFill>
                  <a:schemeClr val="tx1"/>
                </a:solidFill>
                <a:latin typeface="Times New Roman" pitchFamily="18" charset="0"/>
                <a:cs typeface="Times New Roman" pitchFamily="18" charset="0"/>
              </a:rPr>
              <a:t>3</a:t>
            </a:r>
            <a:r>
              <a:rPr lang="ru-RU" sz="1100" dirty="0" smtClean="0">
                <a:solidFill>
                  <a:schemeClr val="tx1"/>
                </a:solidFill>
                <a:latin typeface="Times New Roman" pitchFamily="18" charset="0"/>
                <a:cs typeface="Times New Roman" pitchFamily="18" charset="0"/>
              </a:rPr>
              <a:t> коек</a:t>
            </a:r>
          </a:p>
          <a:p>
            <a:pPr lvl="0"/>
            <a:r>
              <a:rPr lang="ru-RU" sz="1100" dirty="0" smtClean="0">
                <a:solidFill>
                  <a:schemeClr val="tx1"/>
                </a:solidFill>
                <a:latin typeface="Times New Roman" pitchFamily="18" charset="0"/>
                <a:cs typeface="Times New Roman" pitchFamily="18" charset="0"/>
              </a:rPr>
              <a:t>Отоларингологический – 2</a:t>
            </a:r>
            <a:r>
              <a:rPr lang="en-US" sz="1100" dirty="0" smtClean="0">
                <a:solidFill>
                  <a:schemeClr val="tx1"/>
                </a:solidFill>
                <a:latin typeface="Times New Roman" pitchFamily="18" charset="0"/>
                <a:cs typeface="Times New Roman" pitchFamily="18" charset="0"/>
              </a:rPr>
              <a:t>5</a:t>
            </a:r>
            <a:r>
              <a:rPr lang="ru-RU" sz="1100" dirty="0" smtClean="0">
                <a:solidFill>
                  <a:schemeClr val="tx1"/>
                </a:solidFill>
                <a:latin typeface="Times New Roman" pitchFamily="18" charset="0"/>
                <a:cs typeface="Times New Roman" pitchFamily="18" charset="0"/>
              </a:rPr>
              <a:t> коек</a:t>
            </a:r>
          </a:p>
          <a:p>
            <a:pPr lvl="0"/>
            <a:r>
              <a:rPr lang="kk-KZ" sz="1100" dirty="0" smtClean="0">
                <a:solidFill>
                  <a:schemeClr val="tx1"/>
                </a:solidFill>
                <a:latin typeface="Times New Roman" pitchFamily="18" charset="0"/>
                <a:cs typeface="Times New Roman" pitchFamily="18" charset="0"/>
              </a:rPr>
              <a:t>Ожоговый </a:t>
            </a:r>
            <a:r>
              <a:rPr lang="en-US" sz="1100" dirty="0" smtClean="0">
                <a:solidFill>
                  <a:schemeClr val="tx1"/>
                </a:solidFill>
                <a:latin typeface="Times New Roman" pitchFamily="18" charset="0"/>
                <a:cs typeface="Times New Roman" pitchFamily="18" charset="0"/>
              </a:rPr>
              <a:t>(</a:t>
            </a:r>
            <a:r>
              <a:rPr lang="kk-KZ" sz="1100" dirty="0" smtClean="0">
                <a:solidFill>
                  <a:schemeClr val="tx1"/>
                </a:solidFill>
                <a:latin typeface="Times New Roman" pitchFamily="18" charset="0"/>
                <a:cs typeface="Times New Roman" pitchFamily="18" charset="0"/>
              </a:rPr>
              <a:t>камбустиологический) – 15 коек</a:t>
            </a:r>
          </a:p>
          <a:p>
            <a:pPr lvl="0"/>
            <a:r>
              <a:rPr lang="kk-KZ" sz="1100" dirty="0" smtClean="0">
                <a:solidFill>
                  <a:schemeClr val="tx1"/>
                </a:solidFill>
                <a:latin typeface="Times New Roman" pitchFamily="18" charset="0"/>
                <a:cs typeface="Times New Roman" pitchFamily="18" charset="0"/>
              </a:rPr>
              <a:t>Хирургический для новорожденных –5 коек</a:t>
            </a:r>
          </a:p>
          <a:p>
            <a:pPr lvl="0"/>
            <a:r>
              <a:rPr lang="kk-KZ" sz="1100" dirty="0" smtClean="0">
                <a:solidFill>
                  <a:schemeClr val="tx1"/>
                </a:solidFill>
                <a:latin typeface="Times New Roman" pitchFamily="18" charset="0"/>
                <a:cs typeface="Times New Roman" pitchFamily="18" charset="0"/>
              </a:rPr>
              <a:t>Челюстно-лицевой хирургии – 10 коек</a:t>
            </a:r>
          </a:p>
          <a:p>
            <a:pPr lvl="0"/>
            <a:r>
              <a:rPr lang="kk-KZ" sz="1100" dirty="0" smtClean="0">
                <a:solidFill>
                  <a:schemeClr val="tx1"/>
                </a:solidFill>
                <a:latin typeface="Times New Roman" pitchFamily="18" charset="0"/>
                <a:cs typeface="Times New Roman" pitchFamily="18" charset="0"/>
              </a:rPr>
              <a:t>Паллиативной помощи педиатрический – 15 коек</a:t>
            </a:r>
            <a:endParaRPr lang="en-US" sz="1100" dirty="0" smtClean="0">
              <a:solidFill>
                <a:schemeClr val="tx1"/>
              </a:solidFill>
              <a:latin typeface="Times New Roman" pitchFamily="18" charset="0"/>
              <a:cs typeface="Times New Roman" pitchFamily="18" charset="0"/>
            </a:endParaRPr>
          </a:p>
          <a:p>
            <a:pPr lvl="0"/>
            <a:r>
              <a:rPr lang="kk-KZ" sz="1100" dirty="0" smtClean="0">
                <a:solidFill>
                  <a:schemeClr val="tx1"/>
                </a:solidFill>
                <a:latin typeface="Times New Roman" pitchFamily="18" charset="0"/>
                <a:cs typeface="Times New Roman" pitchFamily="18" charset="0"/>
              </a:rPr>
              <a:t>Кардиохирургия – 15 коек</a:t>
            </a:r>
          </a:p>
          <a:p>
            <a:pPr lvl="0"/>
            <a:r>
              <a:rPr lang="kk-KZ" sz="1100" dirty="0" smtClean="0">
                <a:solidFill>
                  <a:schemeClr val="tx1"/>
                </a:solidFill>
                <a:latin typeface="Times New Roman" pitchFamily="18" charset="0"/>
                <a:cs typeface="Times New Roman" pitchFamily="18" charset="0"/>
              </a:rPr>
              <a:t>Интервенционная кардиология - 3</a:t>
            </a:r>
          </a:p>
          <a:p>
            <a:pPr lvl="0"/>
            <a:r>
              <a:rPr lang="kk-KZ" sz="1100" dirty="0" smtClean="0">
                <a:solidFill>
                  <a:schemeClr val="tx1"/>
                </a:solidFill>
                <a:latin typeface="Times New Roman" pitchFamily="18" charset="0"/>
                <a:cs typeface="Times New Roman" pitchFamily="18" charset="0"/>
              </a:rPr>
              <a:t>Дневной стационар – 20 коек</a:t>
            </a:r>
          </a:p>
          <a:p>
            <a:pPr lvl="0"/>
            <a:endParaRPr lang="kk-KZ" sz="1100" dirty="0" smtClean="0">
              <a:solidFill>
                <a:schemeClr val="tx1"/>
              </a:solidFill>
              <a:latin typeface="Times New Roman" pitchFamily="18" charset="0"/>
              <a:cs typeface="Times New Roman" pitchFamily="18" charset="0"/>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None/>
            </a:pPr>
            <a:r>
              <a:rPr lang="kk-KZ" sz="2000" b="1" dirty="0" smtClean="0">
                <a:solidFill>
                  <a:schemeClr val="bg1"/>
                </a:solidFill>
              </a:rPr>
              <a:t>В  структуре больницы развернуты следующие профили коек для детей:</a:t>
            </a: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569529" y="6325279"/>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5</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4" name="TextBox 103"/>
          <p:cNvSpPr txBox="1"/>
          <p:nvPr/>
        </p:nvSpPr>
        <p:spPr>
          <a:xfrm>
            <a:off x="679026" y="779195"/>
            <a:ext cx="2969609" cy="287723"/>
          </a:xfrm>
          <a:prstGeom prst="rect">
            <a:avLst/>
          </a:prstGeom>
          <a:solidFill>
            <a:srgbClr val="12A1B3"/>
          </a:solidFill>
        </p:spPr>
        <p:txBody>
          <a:bodyPr wrap="square" lIns="71579" tIns="35790" rIns="71579" bIns="35790" rtlCol="0">
            <a:spAutoFit/>
          </a:bodyPr>
          <a:lstStyle/>
          <a:p>
            <a:pPr lvl="0" algn="ctr"/>
            <a:r>
              <a:rPr lang="kk-KZ" sz="1400" b="1" dirty="0" smtClean="0">
                <a:solidFill>
                  <a:schemeClr val="bg1"/>
                </a:solidFill>
                <a:latin typeface="Times New Roman" pitchFamily="18" charset="0"/>
                <a:cs typeface="Times New Roman" pitchFamily="18" charset="0"/>
              </a:rPr>
              <a:t>Коечный фонд - 2022</a:t>
            </a:r>
            <a:endParaRPr lang="ru-RU" sz="1400" b="1" dirty="0">
              <a:solidFill>
                <a:schemeClr val="bg1"/>
              </a:solidFill>
              <a:latin typeface="Times New Roman" pitchFamily="18" charset="0"/>
              <a:cs typeface="Times New Roman" pitchFamily="18" charset="0"/>
            </a:endParaRPr>
          </a:p>
        </p:txBody>
      </p:sp>
      <p:sp>
        <p:nvSpPr>
          <p:cNvPr id="110" name="TextBox 109"/>
          <p:cNvSpPr txBox="1"/>
          <p:nvPr/>
        </p:nvSpPr>
        <p:spPr>
          <a:xfrm>
            <a:off x="8561294" y="768796"/>
            <a:ext cx="3033398" cy="287723"/>
          </a:xfrm>
          <a:prstGeom prst="rect">
            <a:avLst/>
          </a:prstGeom>
          <a:solidFill>
            <a:srgbClr val="12A1B3"/>
          </a:solidFill>
        </p:spPr>
        <p:txBody>
          <a:bodyPr wrap="square" lIns="71579" tIns="35790" rIns="71579" bIns="35790" rtlCol="0">
            <a:spAutoFit/>
          </a:bodyPr>
          <a:lstStyle/>
          <a:p>
            <a:pPr lvl="0" algn="ctr"/>
            <a:r>
              <a:rPr lang="kk-KZ" sz="1400" b="1" dirty="0" smtClean="0">
                <a:solidFill>
                  <a:schemeClr val="bg1"/>
                </a:solidFill>
                <a:latin typeface="Times New Roman" pitchFamily="18" charset="0"/>
                <a:cs typeface="Times New Roman" pitchFamily="18" charset="0"/>
              </a:rPr>
              <a:t>Коечный фонд 2024 год</a:t>
            </a:r>
            <a:endParaRPr lang="ru-RU" sz="1400" b="1" dirty="0">
              <a:solidFill>
                <a:schemeClr val="bg1"/>
              </a:solidFill>
              <a:latin typeface="Times New Roman" pitchFamily="18" charset="0"/>
              <a:cs typeface="Times New Roman" pitchFamily="18" charset="0"/>
            </a:endParaRPr>
          </a:p>
        </p:txBody>
      </p:sp>
      <p:sp>
        <p:nvSpPr>
          <p:cNvPr id="47" name="Прямоугольник 46"/>
          <p:cNvSpPr/>
          <p:nvPr/>
        </p:nvSpPr>
        <p:spPr>
          <a:xfrm>
            <a:off x="3378193" y="1236788"/>
            <a:ext cx="2611499" cy="2800767"/>
          </a:xfrm>
          <a:prstGeom prst="rect">
            <a:avLst/>
          </a:prstGeom>
        </p:spPr>
        <p:txBody>
          <a:bodyPr wrap="square">
            <a:spAutoFit/>
          </a:bodyPr>
          <a:lstStyle/>
          <a:p>
            <a:endParaRPr lang="ru-RU" sz="1600" dirty="0">
              <a:solidFill>
                <a:prstClr val="black"/>
              </a:solidFill>
              <a:latin typeface="Arial" panose="020B0604020202020204" pitchFamily="34" charset="0"/>
              <a:ea typeface="Tahoma" panose="020B0604030504040204" pitchFamily="34" charset="0"/>
              <a:cs typeface="Arial" panose="020B0604020202020204" pitchFamily="34" charset="0"/>
            </a:endParaRPr>
          </a:p>
          <a:p>
            <a:endParaRPr lang="ru-RU" sz="1600" dirty="0" smtClean="0">
              <a:solidFill>
                <a:prstClr val="black"/>
              </a:solidFill>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kk-KZ" sz="1600" dirty="0" smtClean="0">
              <a:latin typeface="Arial" panose="020B0604020202020204" pitchFamily="34" charset="0"/>
              <a:ea typeface="Tahoma" panose="020B0604030504040204" pitchFamily="34" charset="0"/>
              <a:cs typeface="Arial" panose="020B0604020202020204" pitchFamily="34" charset="0"/>
            </a:endParaRPr>
          </a:p>
          <a:p>
            <a:endParaRPr lang="kk-KZ"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a:p>
            <a:endParaRPr lang="ru-RU" sz="1600" dirty="0">
              <a:latin typeface="Arial" panose="020B0604020202020204" pitchFamily="34" charset="0"/>
              <a:ea typeface="Tahoma" panose="020B0604030504040204" pitchFamily="34" charset="0"/>
              <a:cs typeface="Arial" panose="020B0604020202020204" pitchFamily="34" charset="0"/>
            </a:endParaRPr>
          </a:p>
          <a:p>
            <a:endParaRPr lang="ru-RU" sz="1600" dirty="0" smtClean="0">
              <a:latin typeface="Arial" panose="020B0604020202020204" pitchFamily="34" charset="0"/>
              <a:ea typeface="Tahoma" panose="020B0604030504040204" pitchFamily="34" charset="0"/>
              <a:cs typeface="Arial" panose="020B0604020202020204" pitchFamily="34" charset="0"/>
            </a:endParaRPr>
          </a:p>
        </p:txBody>
      </p:sp>
      <p:sp>
        <p:nvSpPr>
          <p:cNvPr id="2" name="AutoShape 2" descr="blob:https://web.whatsapp.com/6bc9c7f7-ca03-4caa-bfa1-02209694279f"/>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1" name="Прямоугольник 30"/>
          <p:cNvSpPr/>
          <p:nvPr/>
        </p:nvSpPr>
        <p:spPr>
          <a:xfrm>
            <a:off x="625506" y="1102659"/>
            <a:ext cx="3202423" cy="55312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ru-RU" sz="1050" b="1" dirty="0" smtClean="0">
                <a:solidFill>
                  <a:schemeClr val="tx1"/>
                </a:solidFill>
                <a:latin typeface="Times New Roman" pitchFamily="18" charset="0"/>
                <a:cs typeface="Times New Roman" pitchFamily="18" charset="0"/>
              </a:rPr>
              <a:t>Соматический профиль из них</a:t>
            </a:r>
            <a:r>
              <a:rPr lang="kk-KZ" sz="1050" b="1" dirty="0" smtClean="0">
                <a:solidFill>
                  <a:schemeClr val="tx1"/>
                </a:solidFill>
                <a:latin typeface="Times New Roman" pitchFamily="18" charset="0"/>
                <a:cs typeface="Times New Roman" pitchFamily="18" charset="0"/>
              </a:rPr>
              <a:t>: </a:t>
            </a:r>
            <a:endParaRPr lang="ru-RU" sz="1050" dirty="0" smtClean="0">
              <a:solidFill>
                <a:schemeClr val="tx1"/>
              </a:solidFill>
              <a:latin typeface="Times New Roman" pitchFamily="18" charset="0"/>
              <a:cs typeface="Times New Roman" pitchFamily="18" charset="0"/>
            </a:endParaRPr>
          </a:p>
          <a:p>
            <a:pPr lvl="0"/>
            <a:r>
              <a:rPr lang="ru-RU" sz="1050" dirty="0" smtClean="0">
                <a:solidFill>
                  <a:schemeClr val="tx1"/>
                </a:solidFill>
                <a:latin typeface="Times New Roman" pitchFamily="18" charset="0"/>
                <a:cs typeface="Times New Roman" pitchFamily="18" charset="0"/>
              </a:rPr>
              <a:t>Кардиологический  -  на  10 коек</a:t>
            </a:r>
          </a:p>
          <a:p>
            <a:pPr lvl="0"/>
            <a:r>
              <a:rPr lang="ru-RU" sz="1050" dirty="0" smtClean="0">
                <a:solidFill>
                  <a:schemeClr val="tx1"/>
                </a:solidFill>
                <a:latin typeface="Times New Roman" pitchFamily="18" charset="0"/>
                <a:cs typeface="Times New Roman" pitchFamily="18" charset="0"/>
              </a:rPr>
              <a:t>Гастроэнтерологический - на 3 коек</a:t>
            </a:r>
          </a:p>
          <a:p>
            <a:pPr lvl="0"/>
            <a:r>
              <a:rPr lang="ru-RU" sz="1050" dirty="0" err="1" smtClean="0">
                <a:solidFill>
                  <a:schemeClr val="tx1"/>
                </a:solidFill>
                <a:latin typeface="Times New Roman" pitchFamily="18" charset="0"/>
                <a:cs typeface="Times New Roman" pitchFamily="18" charset="0"/>
              </a:rPr>
              <a:t>Аллергологический</a:t>
            </a:r>
            <a:r>
              <a:rPr lang="ru-RU" sz="1050" dirty="0" smtClean="0">
                <a:solidFill>
                  <a:schemeClr val="tx1"/>
                </a:solidFill>
                <a:latin typeface="Times New Roman" pitchFamily="18" charset="0"/>
                <a:cs typeface="Times New Roman" pitchFamily="18" charset="0"/>
              </a:rPr>
              <a:t>  - на 10 коек</a:t>
            </a:r>
          </a:p>
          <a:p>
            <a:pPr lvl="0"/>
            <a:r>
              <a:rPr lang="ru-RU" sz="1050" dirty="0" smtClean="0">
                <a:solidFill>
                  <a:schemeClr val="tx1"/>
                </a:solidFill>
                <a:latin typeface="Times New Roman" pitchFamily="18" charset="0"/>
                <a:cs typeface="Times New Roman" pitchFamily="18" charset="0"/>
              </a:rPr>
              <a:t>Ревматологический – на 8 коек</a:t>
            </a:r>
          </a:p>
          <a:p>
            <a:pPr lvl="0"/>
            <a:r>
              <a:rPr lang="ru-RU" sz="1050" dirty="0" err="1" smtClean="0">
                <a:solidFill>
                  <a:schemeClr val="tx1"/>
                </a:solidFill>
                <a:latin typeface="Times New Roman" pitchFamily="18" charset="0"/>
                <a:cs typeface="Times New Roman" pitchFamily="18" charset="0"/>
              </a:rPr>
              <a:t>Нефрологический</a:t>
            </a:r>
            <a:r>
              <a:rPr lang="ru-RU" sz="1050" dirty="0" smtClean="0">
                <a:solidFill>
                  <a:schemeClr val="tx1"/>
                </a:solidFill>
                <a:latin typeface="Times New Roman" pitchFamily="18" charset="0"/>
                <a:cs typeface="Times New Roman" pitchFamily="18" charset="0"/>
              </a:rPr>
              <a:t> – на 7 койки</a:t>
            </a:r>
          </a:p>
          <a:p>
            <a:pPr lvl="0"/>
            <a:r>
              <a:rPr lang="ru-RU" sz="1050" dirty="0" smtClean="0">
                <a:solidFill>
                  <a:schemeClr val="tx1"/>
                </a:solidFill>
                <a:latin typeface="Times New Roman" pitchFamily="18" charset="0"/>
                <a:cs typeface="Times New Roman" pitchFamily="18" charset="0"/>
              </a:rPr>
              <a:t>Педиатрический – на 5 койки</a:t>
            </a:r>
          </a:p>
          <a:p>
            <a:pPr lvl="0"/>
            <a:r>
              <a:rPr lang="ru-RU" sz="1050" dirty="0" smtClean="0">
                <a:solidFill>
                  <a:schemeClr val="tx1"/>
                </a:solidFill>
                <a:latin typeface="Times New Roman" pitchFamily="18" charset="0"/>
                <a:cs typeface="Times New Roman" pitchFamily="18" charset="0"/>
              </a:rPr>
              <a:t>Неврологический – на 45 коек</a:t>
            </a:r>
          </a:p>
          <a:p>
            <a:pPr lvl="0"/>
            <a:r>
              <a:rPr lang="ru-RU" sz="1050" dirty="0" smtClean="0">
                <a:solidFill>
                  <a:schemeClr val="tx1"/>
                </a:solidFill>
                <a:latin typeface="Times New Roman" pitchFamily="18" charset="0"/>
                <a:cs typeface="Times New Roman" pitchFamily="18" charset="0"/>
              </a:rPr>
              <a:t>Эндокринологический - на 2 койки</a:t>
            </a:r>
          </a:p>
          <a:p>
            <a:pPr lvl="0"/>
            <a:r>
              <a:rPr lang="kk-KZ" sz="1050" dirty="0" smtClean="0">
                <a:solidFill>
                  <a:schemeClr val="tx1"/>
                </a:solidFill>
                <a:latin typeface="Times New Roman" pitchFamily="18" charset="0"/>
                <a:cs typeface="Times New Roman" pitchFamily="18" charset="0"/>
              </a:rPr>
              <a:t>Пульмонологический – на 60 коек</a:t>
            </a:r>
          </a:p>
          <a:p>
            <a:pPr lvl="0"/>
            <a:r>
              <a:rPr lang="kk-KZ" sz="1050" dirty="0" smtClean="0">
                <a:solidFill>
                  <a:schemeClr val="tx1"/>
                </a:solidFill>
                <a:latin typeface="Times New Roman" pitchFamily="18" charset="0"/>
                <a:cs typeface="Times New Roman" pitchFamily="18" charset="0"/>
              </a:rPr>
              <a:t>Патология новорожденных и выхаживание недоношенных –на 40 коек </a:t>
            </a:r>
          </a:p>
          <a:p>
            <a:pPr lvl="0"/>
            <a:r>
              <a:rPr lang="kk-KZ" sz="1050" dirty="0" smtClean="0">
                <a:solidFill>
                  <a:schemeClr val="tx1"/>
                </a:solidFill>
                <a:latin typeface="Times New Roman" pitchFamily="18" charset="0"/>
                <a:cs typeface="Times New Roman" pitchFamily="18" charset="0"/>
              </a:rPr>
              <a:t>Онкология-на 5 коек</a:t>
            </a:r>
          </a:p>
          <a:p>
            <a:pPr lvl="0"/>
            <a:r>
              <a:rPr lang="kk-KZ" sz="1050" dirty="0" smtClean="0">
                <a:solidFill>
                  <a:schemeClr val="tx1"/>
                </a:solidFill>
                <a:latin typeface="Times New Roman" pitchFamily="18" charset="0"/>
                <a:cs typeface="Times New Roman" pitchFamily="18" charset="0"/>
              </a:rPr>
              <a:t>Гематология-на 8 коек</a:t>
            </a:r>
          </a:p>
          <a:p>
            <a:pPr lvl="0"/>
            <a:r>
              <a:rPr lang="ru-RU" sz="1050" b="1" dirty="0" smtClean="0">
                <a:solidFill>
                  <a:schemeClr val="tx1"/>
                </a:solidFill>
                <a:latin typeface="Times New Roman" pitchFamily="18" charset="0"/>
                <a:cs typeface="Times New Roman" pitchFamily="18" charset="0"/>
              </a:rPr>
              <a:t>Хирургический  профиль </a:t>
            </a:r>
            <a:r>
              <a:rPr lang="kk-KZ" sz="1050" b="1" dirty="0" smtClean="0">
                <a:solidFill>
                  <a:schemeClr val="tx1"/>
                </a:solidFill>
                <a:latin typeface="Times New Roman" pitchFamily="18" charset="0"/>
                <a:cs typeface="Times New Roman" pitchFamily="18" charset="0"/>
              </a:rPr>
              <a:t>из них</a:t>
            </a:r>
            <a:r>
              <a:rPr lang="ru-RU" sz="1050" b="1" dirty="0" smtClean="0">
                <a:solidFill>
                  <a:schemeClr val="tx1"/>
                </a:solidFill>
                <a:latin typeface="Times New Roman" pitchFamily="18" charset="0"/>
                <a:cs typeface="Times New Roman" pitchFamily="18" charset="0"/>
              </a:rPr>
              <a:t>: </a:t>
            </a:r>
            <a:endParaRPr lang="kk-KZ" sz="1050" b="1" dirty="0" smtClean="0">
              <a:solidFill>
                <a:schemeClr val="tx1"/>
              </a:solidFill>
              <a:latin typeface="Times New Roman" pitchFamily="18" charset="0"/>
              <a:cs typeface="Times New Roman" pitchFamily="18" charset="0"/>
            </a:endParaRPr>
          </a:p>
          <a:p>
            <a:pPr lvl="0"/>
            <a:r>
              <a:rPr lang="ru-RU" sz="1050" dirty="0" smtClean="0">
                <a:solidFill>
                  <a:schemeClr val="tx1"/>
                </a:solidFill>
                <a:latin typeface="Times New Roman" pitchFamily="18" charset="0"/>
                <a:cs typeface="Times New Roman" pitchFamily="18" charset="0"/>
              </a:rPr>
              <a:t>Хирургический – 27 коек</a:t>
            </a:r>
            <a:endParaRPr lang="kk-KZ" sz="1050" dirty="0" smtClean="0">
              <a:solidFill>
                <a:schemeClr val="tx1"/>
              </a:solidFill>
              <a:latin typeface="Times New Roman" pitchFamily="18" charset="0"/>
              <a:cs typeface="Times New Roman" pitchFamily="18" charset="0"/>
            </a:endParaRPr>
          </a:p>
          <a:p>
            <a:pPr lvl="0"/>
            <a:r>
              <a:rPr lang="ru-RU" sz="1050" dirty="0" smtClean="0">
                <a:solidFill>
                  <a:schemeClr val="tx1"/>
                </a:solidFill>
                <a:latin typeface="Times New Roman" pitchFamily="18" charset="0"/>
                <a:cs typeface="Times New Roman" pitchFamily="18" charset="0"/>
              </a:rPr>
              <a:t>Нейрохирургический - 15 коек</a:t>
            </a:r>
          </a:p>
          <a:p>
            <a:pPr lvl="0"/>
            <a:r>
              <a:rPr lang="ru-RU" sz="1050" dirty="0" smtClean="0">
                <a:solidFill>
                  <a:schemeClr val="tx1"/>
                </a:solidFill>
                <a:latin typeface="Times New Roman" pitchFamily="18" charset="0"/>
                <a:cs typeface="Times New Roman" pitchFamily="18" charset="0"/>
              </a:rPr>
              <a:t>Торакальной хирургии - 1 коек</a:t>
            </a:r>
          </a:p>
          <a:p>
            <a:pPr lvl="0"/>
            <a:r>
              <a:rPr lang="ru-RU" sz="1050" dirty="0" smtClean="0">
                <a:solidFill>
                  <a:schemeClr val="tx1"/>
                </a:solidFill>
                <a:latin typeface="Times New Roman" pitchFamily="18" charset="0"/>
                <a:cs typeface="Times New Roman" pitchFamily="18" charset="0"/>
              </a:rPr>
              <a:t>Травматологический – 13 коек</a:t>
            </a:r>
          </a:p>
          <a:p>
            <a:pPr lvl="0"/>
            <a:r>
              <a:rPr lang="kk-KZ" sz="1050" dirty="0" smtClean="0">
                <a:solidFill>
                  <a:schemeClr val="tx1"/>
                </a:solidFill>
                <a:latin typeface="Times New Roman" pitchFamily="18" charset="0"/>
                <a:cs typeface="Times New Roman" pitchFamily="18" charset="0"/>
              </a:rPr>
              <a:t>Сосудистой хирургии - 6</a:t>
            </a:r>
            <a:endParaRPr lang="ru-RU" sz="1050" dirty="0" smtClean="0">
              <a:solidFill>
                <a:schemeClr val="tx1"/>
              </a:solidFill>
              <a:latin typeface="Times New Roman" pitchFamily="18" charset="0"/>
              <a:cs typeface="Times New Roman" pitchFamily="18" charset="0"/>
            </a:endParaRPr>
          </a:p>
          <a:p>
            <a:pPr lvl="0"/>
            <a:r>
              <a:rPr lang="ru-RU" sz="1050" dirty="0" smtClean="0">
                <a:solidFill>
                  <a:schemeClr val="tx1"/>
                </a:solidFill>
                <a:latin typeface="Times New Roman" pitchFamily="18" charset="0"/>
                <a:cs typeface="Times New Roman" pitchFamily="18" charset="0"/>
              </a:rPr>
              <a:t>Урологический  - 7 коек</a:t>
            </a:r>
          </a:p>
          <a:p>
            <a:pPr lvl="0"/>
            <a:r>
              <a:rPr lang="ru-RU" sz="1050" dirty="0" smtClean="0">
                <a:solidFill>
                  <a:schemeClr val="tx1"/>
                </a:solidFill>
                <a:latin typeface="Times New Roman" pitchFamily="18" charset="0"/>
                <a:cs typeface="Times New Roman" pitchFamily="18" charset="0"/>
              </a:rPr>
              <a:t>Отоларингологический – 10 коек</a:t>
            </a:r>
          </a:p>
          <a:p>
            <a:pPr lvl="0"/>
            <a:r>
              <a:rPr lang="kk-KZ" sz="1050" dirty="0" smtClean="0">
                <a:solidFill>
                  <a:schemeClr val="tx1"/>
                </a:solidFill>
                <a:latin typeface="Times New Roman" pitchFamily="18" charset="0"/>
                <a:cs typeface="Times New Roman" pitchFamily="18" charset="0"/>
              </a:rPr>
              <a:t>Ожоговый </a:t>
            </a:r>
            <a:r>
              <a:rPr lang="en-US" sz="1050" dirty="0" smtClean="0">
                <a:solidFill>
                  <a:schemeClr val="tx1"/>
                </a:solidFill>
                <a:latin typeface="Times New Roman" pitchFamily="18" charset="0"/>
                <a:cs typeface="Times New Roman" pitchFamily="18" charset="0"/>
              </a:rPr>
              <a:t>(</a:t>
            </a:r>
            <a:r>
              <a:rPr lang="kk-KZ" sz="1050" dirty="0" smtClean="0">
                <a:solidFill>
                  <a:schemeClr val="tx1"/>
                </a:solidFill>
                <a:latin typeface="Times New Roman" pitchFamily="18" charset="0"/>
                <a:cs typeface="Times New Roman" pitchFamily="18" charset="0"/>
              </a:rPr>
              <a:t>камбустиологический) – 10 коек</a:t>
            </a:r>
          </a:p>
          <a:p>
            <a:pPr lvl="0"/>
            <a:r>
              <a:rPr lang="kk-KZ" sz="1050" dirty="0" smtClean="0">
                <a:solidFill>
                  <a:schemeClr val="tx1"/>
                </a:solidFill>
                <a:latin typeface="Times New Roman" pitchFamily="18" charset="0"/>
                <a:cs typeface="Times New Roman" pitchFamily="18" charset="0"/>
              </a:rPr>
              <a:t>Хирургический для новорожденных –2 коек</a:t>
            </a:r>
          </a:p>
          <a:p>
            <a:pPr lvl="0"/>
            <a:r>
              <a:rPr lang="kk-KZ" sz="1050" b="1" dirty="0" smtClean="0">
                <a:solidFill>
                  <a:schemeClr val="tx1"/>
                </a:solidFill>
                <a:latin typeface="Times New Roman" pitchFamily="18" charset="0"/>
                <a:cs typeface="Times New Roman" pitchFamily="18" charset="0"/>
              </a:rPr>
              <a:t>Для востановительного лечения и медицинской реабилитации в составе отделении  из них:</a:t>
            </a:r>
            <a:endParaRPr lang="kk-KZ" sz="1050" dirty="0" smtClean="0">
              <a:solidFill>
                <a:schemeClr val="tx1"/>
              </a:solidFill>
              <a:latin typeface="Times New Roman" pitchFamily="18" charset="0"/>
              <a:cs typeface="Times New Roman" pitchFamily="18" charset="0"/>
            </a:endParaRPr>
          </a:p>
          <a:p>
            <a:pPr lvl="0"/>
            <a:r>
              <a:rPr lang="kk-KZ" sz="1050" dirty="0" smtClean="0">
                <a:solidFill>
                  <a:schemeClr val="tx1"/>
                </a:solidFill>
                <a:latin typeface="Times New Roman" pitchFamily="18" charset="0"/>
                <a:cs typeface="Times New Roman" pitchFamily="18" charset="0"/>
              </a:rPr>
              <a:t>Кардиохирургические-2 койки </a:t>
            </a:r>
          </a:p>
          <a:p>
            <a:pPr lvl="0"/>
            <a:r>
              <a:rPr lang="kk-KZ" sz="1050" dirty="0" smtClean="0">
                <a:solidFill>
                  <a:schemeClr val="tx1"/>
                </a:solidFill>
                <a:latin typeface="Times New Roman" pitchFamily="18" charset="0"/>
                <a:cs typeface="Times New Roman" pitchFamily="18" charset="0"/>
              </a:rPr>
              <a:t>Травматологические –1 койки </a:t>
            </a:r>
          </a:p>
          <a:p>
            <a:pPr lvl="0"/>
            <a:r>
              <a:rPr lang="kk-KZ" sz="1050" dirty="0" smtClean="0">
                <a:solidFill>
                  <a:schemeClr val="tx1"/>
                </a:solidFill>
                <a:latin typeface="Times New Roman" pitchFamily="18" charset="0"/>
                <a:cs typeface="Times New Roman" pitchFamily="18" charset="0"/>
              </a:rPr>
              <a:t>Нейрохирургические – 1 койки </a:t>
            </a:r>
          </a:p>
          <a:p>
            <a:pPr lvl="0"/>
            <a:r>
              <a:rPr lang="kk-KZ" sz="1050" dirty="0" smtClean="0">
                <a:solidFill>
                  <a:schemeClr val="tx1"/>
                </a:solidFill>
                <a:latin typeface="Times New Roman" pitchFamily="18" charset="0"/>
                <a:cs typeface="Times New Roman" pitchFamily="18" charset="0"/>
              </a:rPr>
              <a:t>Паллиативной помощи педиатрический – 10 коек</a:t>
            </a:r>
          </a:p>
          <a:p>
            <a:pPr lvl="0"/>
            <a:r>
              <a:rPr lang="kk-KZ" sz="1050" dirty="0" smtClean="0">
                <a:solidFill>
                  <a:schemeClr val="tx1"/>
                </a:solidFill>
                <a:latin typeface="Times New Roman" pitchFamily="18" charset="0"/>
                <a:cs typeface="Times New Roman" pitchFamily="18" charset="0"/>
              </a:rPr>
              <a:t>ОРИТ – на 18 коек</a:t>
            </a:r>
          </a:p>
          <a:p>
            <a:pPr lvl="0"/>
            <a:r>
              <a:rPr lang="kk-KZ" sz="1050" dirty="0" smtClean="0">
                <a:solidFill>
                  <a:schemeClr val="tx1"/>
                </a:solidFill>
                <a:latin typeface="Times New Roman" pitchFamily="18" charset="0"/>
                <a:cs typeface="Times New Roman" pitchFamily="18" charset="0"/>
              </a:rPr>
              <a:t>Дневной стационар – 20 коек</a:t>
            </a:r>
          </a:p>
          <a:p>
            <a:pPr lvl="0"/>
            <a:endParaRPr lang="kk-KZ" sz="1000" dirty="0" smtClean="0">
              <a:solidFill>
                <a:schemeClr val="tx1"/>
              </a:solidFill>
              <a:latin typeface="Times New Roman" pitchFamily="18" charset="0"/>
              <a:cs typeface="Times New Roman" pitchFamily="18" charset="0"/>
            </a:endParaRPr>
          </a:p>
        </p:txBody>
      </p:sp>
      <p:sp>
        <p:nvSpPr>
          <p:cNvPr id="20" name="Прямоугольник 19"/>
          <p:cNvSpPr/>
          <p:nvPr/>
        </p:nvSpPr>
        <p:spPr>
          <a:xfrm>
            <a:off x="4403035" y="1128993"/>
            <a:ext cx="3405784" cy="546847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ru-RU" sz="1100" b="1" dirty="0" smtClean="0">
              <a:solidFill>
                <a:schemeClr val="tx1"/>
              </a:solidFill>
              <a:latin typeface="Times New Roman" pitchFamily="18" charset="0"/>
              <a:cs typeface="Times New Roman" pitchFamily="18" charset="0"/>
            </a:endParaRPr>
          </a:p>
          <a:p>
            <a:pPr lvl="0"/>
            <a:r>
              <a:rPr lang="ru-RU" sz="1100" b="1" dirty="0" smtClean="0">
                <a:solidFill>
                  <a:schemeClr val="tx1"/>
                </a:solidFill>
                <a:latin typeface="Times New Roman" pitchFamily="18" charset="0"/>
                <a:cs typeface="Times New Roman" pitchFamily="18" charset="0"/>
              </a:rPr>
              <a:t>Соматический профиль из них</a:t>
            </a:r>
            <a:r>
              <a:rPr lang="kk-KZ" sz="1100" b="1" dirty="0" smtClean="0">
                <a:solidFill>
                  <a:schemeClr val="tx1"/>
                </a:solidFill>
                <a:latin typeface="Times New Roman" pitchFamily="18" charset="0"/>
                <a:cs typeface="Times New Roman" pitchFamily="18" charset="0"/>
              </a:rPr>
              <a:t>: </a:t>
            </a:r>
            <a:endParaRPr lang="ru-RU" sz="1100" b="1" dirty="0" smtClean="0">
              <a:solidFill>
                <a:schemeClr val="tx1"/>
              </a:solidFill>
              <a:latin typeface="Times New Roman" pitchFamily="18" charset="0"/>
              <a:cs typeface="Times New Roman" pitchFamily="18" charset="0"/>
            </a:endParaRPr>
          </a:p>
          <a:p>
            <a:pPr lvl="0"/>
            <a:r>
              <a:rPr lang="ru-RU" sz="1100" dirty="0" smtClean="0">
                <a:solidFill>
                  <a:schemeClr val="tx1"/>
                </a:solidFill>
                <a:latin typeface="Times New Roman" pitchFamily="18" charset="0"/>
                <a:cs typeface="Times New Roman" pitchFamily="18" charset="0"/>
              </a:rPr>
              <a:t>Кардиологический  -  на  1</a:t>
            </a:r>
            <a:r>
              <a:rPr lang="en-US" sz="1100" dirty="0" smtClean="0">
                <a:solidFill>
                  <a:schemeClr val="tx1"/>
                </a:solidFill>
                <a:latin typeface="Times New Roman" pitchFamily="18" charset="0"/>
                <a:cs typeface="Times New Roman" pitchFamily="18" charset="0"/>
              </a:rPr>
              <a:t>5 </a:t>
            </a:r>
            <a:r>
              <a:rPr lang="ru-RU" sz="1100" dirty="0" smtClean="0">
                <a:solidFill>
                  <a:schemeClr val="tx1"/>
                </a:solidFill>
                <a:latin typeface="Times New Roman" pitchFamily="18" charset="0"/>
                <a:cs typeface="Times New Roman" pitchFamily="18" charset="0"/>
              </a:rPr>
              <a:t>коек</a:t>
            </a:r>
          </a:p>
          <a:p>
            <a:pPr lvl="0"/>
            <a:r>
              <a:rPr lang="ru-RU" sz="1100" dirty="0" smtClean="0">
                <a:solidFill>
                  <a:schemeClr val="tx1"/>
                </a:solidFill>
                <a:latin typeface="Times New Roman" pitchFamily="18" charset="0"/>
                <a:cs typeface="Times New Roman" pitchFamily="18" charset="0"/>
              </a:rPr>
              <a:t>Гастроэнтерологический - на </a:t>
            </a:r>
            <a:r>
              <a:rPr lang="en-US" sz="1100" dirty="0" smtClean="0">
                <a:solidFill>
                  <a:schemeClr val="tx1"/>
                </a:solidFill>
                <a:latin typeface="Times New Roman" pitchFamily="18" charset="0"/>
                <a:cs typeface="Times New Roman" pitchFamily="18" charset="0"/>
              </a:rPr>
              <a:t>15</a:t>
            </a:r>
            <a:r>
              <a:rPr lang="ru-RU" sz="1100" dirty="0" smtClean="0">
                <a:solidFill>
                  <a:schemeClr val="tx1"/>
                </a:solidFill>
                <a:latin typeface="Times New Roman" pitchFamily="18" charset="0"/>
                <a:cs typeface="Times New Roman" pitchFamily="18" charset="0"/>
              </a:rPr>
              <a:t> коек</a:t>
            </a:r>
          </a:p>
          <a:p>
            <a:pPr lvl="0"/>
            <a:r>
              <a:rPr lang="ru-RU" sz="1100" dirty="0" err="1" smtClean="0">
                <a:solidFill>
                  <a:schemeClr val="tx1"/>
                </a:solidFill>
                <a:latin typeface="Times New Roman" pitchFamily="18" charset="0"/>
                <a:cs typeface="Times New Roman" pitchFamily="18" charset="0"/>
              </a:rPr>
              <a:t>Аллергологический</a:t>
            </a:r>
            <a:r>
              <a:rPr lang="ru-RU" sz="1100" dirty="0" smtClean="0">
                <a:solidFill>
                  <a:schemeClr val="tx1"/>
                </a:solidFill>
                <a:latin typeface="Times New Roman" pitchFamily="18" charset="0"/>
                <a:cs typeface="Times New Roman" pitchFamily="18" charset="0"/>
              </a:rPr>
              <a:t>  - на </a:t>
            </a:r>
            <a:r>
              <a:rPr lang="en-US" sz="1100" dirty="0" smtClean="0">
                <a:solidFill>
                  <a:schemeClr val="tx1"/>
                </a:solidFill>
                <a:latin typeface="Times New Roman" pitchFamily="18" charset="0"/>
                <a:cs typeface="Times New Roman" pitchFamily="18" charset="0"/>
              </a:rPr>
              <a:t>15</a:t>
            </a:r>
            <a:r>
              <a:rPr lang="ru-RU" sz="1100" dirty="0" smtClean="0">
                <a:solidFill>
                  <a:schemeClr val="tx1"/>
                </a:solidFill>
                <a:latin typeface="Times New Roman" pitchFamily="18" charset="0"/>
                <a:cs typeface="Times New Roman" pitchFamily="18" charset="0"/>
              </a:rPr>
              <a:t> коек</a:t>
            </a:r>
          </a:p>
          <a:p>
            <a:pPr lvl="0"/>
            <a:r>
              <a:rPr lang="ru-RU" sz="1100" dirty="0" smtClean="0">
                <a:solidFill>
                  <a:schemeClr val="tx1"/>
                </a:solidFill>
                <a:latin typeface="Times New Roman" pitchFamily="18" charset="0"/>
                <a:cs typeface="Times New Roman" pitchFamily="18" charset="0"/>
              </a:rPr>
              <a:t>Ревматологический – на </a:t>
            </a:r>
            <a:r>
              <a:rPr lang="en-US" sz="1100" dirty="0" smtClean="0">
                <a:solidFill>
                  <a:schemeClr val="tx1"/>
                </a:solidFill>
                <a:latin typeface="Times New Roman" pitchFamily="18" charset="0"/>
                <a:cs typeface="Times New Roman" pitchFamily="18" charset="0"/>
              </a:rPr>
              <a:t>25 </a:t>
            </a:r>
            <a:r>
              <a:rPr lang="ru-RU" sz="1100" dirty="0" smtClean="0">
                <a:solidFill>
                  <a:schemeClr val="tx1"/>
                </a:solidFill>
                <a:latin typeface="Times New Roman" pitchFamily="18" charset="0"/>
                <a:cs typeface="Times New Roman" pitchFamily="18" charset="0"/>
              </a:rPr>
              <a:t>коек</a:t>
            </a:r>
          </a:p>
          <a:p>
            <a:pPr lvl="0"/>
            <a:r>
              <a:rPr lang="ru-RU" sz="1100" dirty="0" err="1" smtClean="0">
                <a:solidFill>
                  <a:schemeClr val="tx1"/>
                </a:solidFill>
                <a:latin typeface="Times New Roman" pitchFamily="18" charset="0"/>
                <a:cs typeface="Times New Roman" pitchFamily="18" charset="0"/>
              </a:rPr>
              <a:t>Нефрологический</a:t>
            </a:r>
            <a:r>
              <a:rPr lang="ru-RU" sz="1100" dirty="0" smtClean="0">
                <a:solidFill>
                  <a:schemeClr val="tx1"/>
                </a:solidFill>
                <a:latin typeface="Times New Roman" pitchFamily="18" charset="0"/>
                <a:cs typeface="Times New Roman" pitchFamily="18" charset="0"/>
              </a:rPr>
              <a:t> – на </a:t>
            </a:r>
            <a:r>
              <a:rPr lang="en-US" sz="1100" dirty="0" smtClean="0">
                <a:solidFill>
                  <a:schemeClr val="tx1"/>
                </a:solidFill>
                <a:latin typeface="Times New Roman" pitchFamily="18" charset="0"/>
                <a:cs typeface="Times New Roman" pitchFamily="18" charset="0"/>
              </a:rPr>
              <a:t>10 </a:t>
            </a:r>
            <a:r>
              <a:rPr lang="ru-RU" sz="1100" dirty="0" smtClean="0">
                <a:solidFill>
                  <a:schemeClr val="tx1"/>
                </a:solidFill>
                <a:latin typeface="Times New Roman" pitchFamily="18" charset="0"/>
                <a:cs typeface="Times New Roman" pitchFamily="18" charset="0"/>
              </a:rPr>
              <a:t>ко</a:t>
            </a:r>
            <a:r>
              <a:rPr lang="kk-KZ" sz="1100" dirty="0" smtClean="0">
                <a:solidFill>
                  <a:schemeClr val="tx1"/>
                </a:solidFill>
                <a:latin typeface="Times New Roman" pitchFamily="18" charset="0"/>
                <a:cs typeface="Times New Roman" pitchFamily="18" charset="0"/>
              </a:rPr>
              <a:t>ек</a:t>
            </a:r>
            <a:endParaRPr lang="ru-RU" sz="1100" dirty="0" smtClean="0">
              <a:solidFill>
                <a:schemeClr val="tx1"/>
              </a:solidFill>
              <a:latin typeface="Times New Roman" pitchFamily="18" charset="0"/>
              <a:cs typeface="Times New Roman" pitchFamily="18" charset="0"/>
            </a:endParaRPr>
          </a:p>
          <a:p>
            <a:pPr lvl="0"/>
            <a:r>
              <a:rPr lang="ru-RU" sz="1100" dirty="0" smtClean="0">
                <a:solidFill>
                  <a:schemeClr val="tx1"/>
                </a:solidFill>
                <a:latin typeface="Times New Roman" pitchFamily="18" charset="0"/>
                <a:cs typeface="Times New Roman" pitchFamily="18" charset="0"/>
              </a:rPr>
              <a:t>Педиатрический – на </a:t>
            </a:r>
            <a:r>
              <a:rPr lang="en-US" sz="1100" dirty="0" smtClean="0">
                <a:solidFill>
                  <a:schemeClr val="tx1"/>
                </a:solidFill>
                <a:latin typeface="Times New Roman" pitchFamily="18" charset="0"/>
                <a:cs typeface="Times New Roman" pitchFamily="18" charset="0"/>
              </a:rPr>
              <a:t>10 </a:t>
            </a:r>
            <a:r>
              <a:rPr lang="ru-RU" sz="1100" dirty="0" smtClean="0">
                <a:solidFill>
                  <a:schemeClr val="tx1"/>
                </a:solidFill>
                <a:latin typeface="Times New Roman" pitchFamily="18" charset="0"/>
                <a:cs typeface="Times New Roman" pitchFamily="18" charset="0"/>
              </a:rPr>
              <a:t> коек</a:t>
            </a:r>
          </a:p>
          <a:p>
            <a:pPr lvl="0"/>
            <a:r>
              <a:rPr lang="ru-RU" sz="1100" dirty="0" smtClean="0">
                <a:solidFill>
                  <a:schemeClr val="tx1"/>
                </a:solidFill>
                <a:latin typeface="Times New Roman" pitchFamily="18" charset="0"/>
                <a:cs typeface="Times New Roman" pitchFamily="18" charset="0"/>
              </a:rPr>
              <a:t>Неврологический – на </a:t>
            </a:r>
            <a:r>
              <a:rPr lang="en-US" sz="1100" dirty="0" smtClean="0">
                <a:solidFill>
                  <a:schemeClr val="tx1"/>
                </a:solidFill>
                <a:latin typeface="Times New Roman" pitchFamily="18" charset="0"/>
                <a:cs typeface="Times New Roman" pitchFamily="18" charset="0"/>
              </a:rPr>
              <a:t>50</a:t>
            </a:r>
            <a:r>
              <a:rPr lang="ru-RU" sz="1100" dirty="0" smtClean="0">
                <a:solidFill>
                  <a:schemeClr val="tx1"/>
                </a:solidFill>
                <a:latin typeface="Times New Roman" pitchFamily="18" charset="0"/>
                <a:cs typeface="Times New Roman" pitchFamily="18" charset="0"/>
              </a:rPr>
              <a:t> коек</a:t>
            </a:r>
          </a:p>
          <a:p>
            <a:pPr lvl="0"/>
            <a:r>
              <a:rPr lang="ru-RU" sz="1100" dirty="0" smtClean="0">
                <a:solidFill>
                  <a:schemeClr val="tx1"/>
                </a:solidFill>
                <a:latin typeface="Times New Roman" pitchFamily="18" charset="0"/>
                <a:cs typeface="Times New Roman" pitchFamily="18" charset="0"/>
              </a:rPr>
              <a:t>Эндокринологический - на </a:t>
            </a:r>
            <a:r>
              <a:rPr lang="en-US" sz="1100" dirty="0" smtClean="0">
                <a:solidFill>
                  <a:schemeClr val="tx1"/>
                </a:solidFill>
                <a:latin typeface="Times New Roman" pitchFamily="18" charset="0"/>
                <a:cs typeface="Times New Roman" pitchFamily="18" charset="0"/>
              </a:rPr>
              <a:t>15</a:t>
            </a:r>
            <a:r>
              <a:rPr lang="ru-RU" sz="1100" dirty="0" smtClean="0">
                <a:solidFill>
                  <a:schemeClr val="tx1"/>
                </a:solidFill>
                <a:latin typeface="Times New Roman" pitchFamily="18" charset="0"/>
                <a:cs typeface="Times New Roman" pitchFamily="18" charset="0"/>
              </a:rPr>
              <a:t> коек</a:t>
            </a:r>
          </a:p>
          <a:p>
            <a:pPr lvl="0"/>
            <a:r>
              <a:rPr lang="kk-KZ" sz="1100" dirty="0" smtClean="0">
                <a:solidFill>
                  <a:schemeClr val="tx1"/>
                </a:solidFill>
                <a:latin typeface="Times New Roman" pitchFamily="18" charset="0"/>
                <a:cs typeface="Times New Roman" pitchFamily="18" charset="0"/>
              </a:rPr>
              <a:t>Пульмонология младшего возраста– на 40 коек</a:t>
            </a:r>
          </a:p>
          <a:p>
            <a:pPr lvl="0"/>
            <a:r>
              <a:rPr lang="kk-KZ" sz="1100" dirty="0" smtClean="0">
                <a:solidFill>
                  <a:schemeClr val="tx1"/>
                </a:solidFill>
                <a:latin typeface="Times New Roman" pitchFamily="18" charset="0"/>
                <a:cs typeface="Times New Roman" pitchFamily="18" charset="0"/>
              </a:rPr>
              <a:t>Пульмонология старшего возраста – на 40 коек</a:t>
            </a:r>
          </a:p>
          <a:p>
            <a:pPr lvl="0"/>
            <a:r>
              <a:rPr lang="kk-KZ" sz="1100" dirty="0" smtClean="0">
                <a:solidFill>
                  <a:schemeClr val="tx1"/>
                </a:solidFill>
                <a:latin typeface="Times New Roman" pitchFamily="18" charset="0"/>
                <a:cs typeface="Times New Roman" pitchFamily="18" charset="0"/>
              </a:rPr>
              <a:t>Патология новорожденных и выхаживание недоношенных –на 55 коек </a:t>
            </a:r>
          </a:p>
          <a:p>
            <a:pPr lvl="0"/>
            <a:r>
              <a:rPr lang="kk-KZ" sz="1100" dirty="0" smtClean="0">
                <a:solidFill>
                  <a:schemeClr val="tx1"/>
                </a:solidFill>
                <a:latin typeface="Times New Roman" pitchFamily="18" charset="0"/>
                <a:cs typeface="Times New Roman" pitchFamily="18" charset="0"/>
              </a:rPr>
              <a:t>Онкология-на 7 коек</a:t>
            </a:r>
          </a:p>
          <a:p>
            <a:pPr lvl="0"/>
            <a:r>
              <a:rPr lang="kk-KZ" sz="1100" dirty="0" smtClean="0">
                <a:solidFill>
                  <a:schemeClr val="tx1"/>
                </a:solidFill>
                <a:latin typeface="Times New Roman" pitchFamily="18" charset="0"/>
                <a:cs typeface="Times New Roman" pitchFamily="18" charset="0"/>
              </a:rPr>
              <a:t>Гематология-на 8 коек</a:t>
            </a:r>
          </a:p>
          <a:p>
            <a:pPr lvl="0"/>
            <a:r>
              <a:rPr lang="ru-RU" sz="1100" b="1" dirty="0" smtClean="0">
                <a:solidFill>
                  <a:schemeClr val="tx1"/>
                </a:solidFill>
                <a:latin typeface="Times New Roman" pitchFamily="18" charset="0"/>
                <a:cs typeface="Times New Roman" pitchFamily="18" charset="0"/>
              </a:rPr>
              <a:t>Хирургический  профиль </a:t>
            </a:r>
            <a:r>
              <a:rPr lang="kk-KZ" sz="1100" b="1" dirty="0" smtClean="0">
                <a:solidFill>
                  <a:schemeClr val="tx1"/>
                </a:solidFill>
                <a:latin typeface="Times New Roman" pitchFamily="18" charset="0"/>
                <a:cs typeface="Times New Roman" pitchFamily="18" charset="0"/>
              </a:rPr>
              <a:t>из них</a:t>
            </a:r>
            <a:r>
              <a:rPr lang="ru-RU" sz="1100" b="1" dirty="0" smtClean="0">
                <a:solidFill>
                  <a:schemeClr val="tx1"/>
                </a:solidFill>
                <a:latin typeface="Times New Roman" pitchFamily="18" charset="0"/>
                <a:cs typeface="Times New Roman" pitchFamily="18" charset="0"/>
              </a:rPr>
              <a:t>: </a:t>
            </a:r>
            <a:endParaRPr lang="kk-KZ" sz="1100" b="1" dirty="0" smtClean="0">
              <a:solidFill>
                <a:schemeClr val="tx1"/>
              </a:solidFill>
              <a:latin typeface="Times New Roman" pitchFamily="18" charset="0"/>
              <a:cs typeface="Times New Roman" pitchFamily="18" charset="0"/>
            </a:endParaRPr>
          </a:p>
          <a:p>
            <a:pPr lvl="0"/>
            <a:r>
              <a:rPr lang="ru-RU" sz="1100" dirty="0" smtClean="0">
                <a:solidFill>
                  <a:schemeClr val="tx1"/>
                </a:solidFill>
                <a:latin typeface="Times New Roman" pitchFamily="18" charset="0"/>
                <a:cs typeface="Times New Roman" pitchFamily="18" charset="0"/>
              </a:rPr>
              <a:t>Хирургический – на 42 коек</a:t>
            </a:r>
            <a:endParaRPr lang="kk-KZ" sz="1100" dirty="0" smtClean="0">
              <a:solidFill>
                <a:schemeClr val="tx1"/>
              </a:solidFill>
              <a:latin typeface="Times New Roman" pitchFamily="18" charset="0"/>
              <a:cs typeface="Times New Roman" pitchFamily="18" charset="0"/>
            </a:endParaRPr>
          </a:p>
          <a:p>
            <a:pPr lvl="0"/>
            <a:r>
              <a:rPr lang="ru-RU" sz="1100" dirty="0" smtClean="0">
                <a:solidFill>
                  <a:schemeClr val="tx1"/>
                </a:solidFill>
                <a:latin typeface="Times New Roman" pitchFamily="18" charset="0"/>
                <a:cs typeface="Times New Roman" pitchFamily="18" charset="0"/>
              </a:rPr>
              <a:t>Нейрохирургический - на 30 коек</a:t>
            </a:r>
          </a:p>
          <a:p>
            <a:pPr lvl="0"/>
            <a:r>
              <a:rPr lang="ru-RU" sz="1100" dirty="0" smtClean="0">
                <a:solidFill>
                  <a:schemeClr val="tx1"/>
                </a:solidFill>
                <a:latin typeface="Times New Roman" pitchFamily="18" charset="0"/>
                <a:cs typeface="Times New Roman" pitchFamily="18" charset="0"/>
              </a:rPr>
              <a:t>Торакальной хирургии – на 3 коек</a:t>
            </a:r>
          </a:p>
          <a:p>
            <a:pPr lvl="0"/>
            <a:r>
              <a:rPr lang="ru-RU" sz="1100" dirty="0" smtClean="0">
                <a:solidFill>
                  <a:schemeClr val="tx1"/>
                </a:solidFill>
                <a:latin typeface="Times New Roman" pitchFamily="18" charset="0"/>
                <a:cs typeface="Times New Roman" pitchFamily="18" charset="0"/>
              </a:rPr>
              <a:t>Травматологический – 15 коек</a:t>
            </a:r>
          </a:p>
          <a:p>
            <a:pPr lvl="0"/>
            <a:r>
              <a:rPr lang="kk-KZ" sz="1100" dirty="0" smtClean="0">
                <a:solidFill>
                  <a:schemeClr val="tx1"/>
                </a:solidFill>
                <a:latin typeface="Times New Roman" pitchFamily="18" charset="0"/>
                <a:cs typeface="Times New Roman" pitchFamily="18" charset="0"/>
              </a:rPr>
              <a:t>Сосудистой хирургии- 20 коек </a:t>
            </a:r>
            <a:endParaRPr lang="ru-RU" sz="1100" dirty="0" smtClean="0">
              <a:solidFill>
                <a:schemeClr val="tx1"/>
              </a:solidFill>
              <a:latin typeface="Times New Roman" pitchFamily="18" charset="0"/>
              <a:cs typeface="Times New Roman" pitchFamily="18" charset="0"/>
            </a:endParaRPr>
          </a:p>
          <a:p>
            <a:pPr lvl="0"/>
            <a:r>
              <a:rPr lang="ru-RU" sz="1100" dirty="0" smtClean="0">
                <a:solidFill>
                  <a:schemeClr val="tx1"/>
                </a:solidFill>
                <a:latin typeface="Times New Roman" pitchFamily="18" charset="0"/>
                <a:cs typeface="Times New Roman" pitchFamily="18" charset="0"/>
              </a:rPr>
              <a:t>Урологический  - 15 коек</a:t>
            </a:r>
          </a:p>
          <a:p>
            <a:pPr lvl="0"/>
            <a:r>
              <a:rPr lang="ru-RU" sz="1100" dirty="0" smtClean="0">
                <a:solidFill>
                  <a:schemeClr val="tx1"/>
                </a:solidFill>
                <a:latin typeface="Times New Roman" pitchFamily="18" charset="0"/>
                <a:cs typeface="Times New Roman" pitchFamily="18" charset="0"/>
              </a:rPr>
              <a:t>Отоларингологический – 20 коек</a:t>
            </a:r>
          </a:p>
          <a:p>
            <a:pPr lvl="0"/>
            <a:r>
              <a:rPr lang="kk-KZ" sz="1100" dirty="0" smtClean="0">
                <a:solidFill>
                  <a:schemeClr val="tx1"/>
                </a:solidFill>
                <a:latin typeface="Times New Roman" pitchFamily="18" charset="0"/>
                <a:cs typeface="Times New Roman" pitchFamily="18" charset="0"/>
              </a:rPr>
              <a:t>Ожоговый </a:t>
            </a:r>
            <a:r>
              <a:rPr lang="en-US" sz="1100" dirty="0" smtClean="0">
                <a:solidFill>
                  <a:schemeClr val="tx1"/>
                </a:solidFill>
                <a:latin typeface="Times New Roman" pitchFamily="18" charset="0"/>
                <a:cs typeface="Times New Roman" pitchFamily="18" charset="0"/>
              </a:rPr>
              <a:t>(</a:t>
            </a:r>
            <a:r>
              <a:rPr lang="kk-KZ" sz="1100" dirty="0" smtClean="0">
                <a:solidFill>
                  <a:schemeClr val="tx1"/>
                </a:solidFill>
                <a:latin typeface="Times New Roman" pitchFamily="18" charset="0"/>
                <a:cs typeface="Times New Roman" pitchFamily="18" charset="0"/>
              </a:rPr>
              <a:t>камбустиологический) – 15 коек</a:t>
            </a:r>
          </a:p>
          <a:p>
            <a:pPr lvl="0"/>
            <a:r>
              <a:rPr lang="kk-KZ" sz="1100" dirty="0" smtClean="0">
                <a:solidFill>
                  <a:schemeClr val="tx1"/>
                </a:solidFill>
                <a:latin typeface="Times New Roman" pitchFamily="18" charset="0"/>
                <a:cs typeface="Times New Roman" pitchFamily="18" charset="0"/>
              </a:rPr>
              <a:t>Хирургический для новорожденных –5 коек</a:t>
            </a:r>
          </a:p>
          <a:p>
            <a:pPr lvl="0"/>
            <a:r>
              <a:rPr lang="kk-KZ" sz="1100" dirty="0" smtClean="0">
                <a:solidFill>
                  <a:schemeClr val="tx1"/>
                </a:solidFill>
                <a:latin typeface="Times New Roman" pitchFamily="18" charset="0"/>
                <a:cs typeface="Times New Roman" pitchFamily="18" charset="0"/>
              </a:rPr>
              <a:t>Челюстно-лицевой хирургии – 10 коек</a:t>
            </a:r>
          </a:p>
          <a:p>
            <a:pPr lvl="0"/>
            <a:r>
              <a:rPr lang="kk-KZ" sz="1100" dirty="0" smtClean="0">
                <a:solidFill>
                  <a:schemeClr val="tx1"/>
                </a:solidFill>
                <a:latin typeface="Times New Roman" pitchFamily="18" charset="0"/>
                <a:cs typeface="Times New Roman" pitchFamily="18" charset="0"/>
              </a:rPr>
              <a:t>Паллиативной помощи педиатрический – 15 коек</a:t>
            </a:r>
          </a:p>
          <a:p>
            <a:pPr lvl="0"/>
            <a:r>
              <a:rPr lang="kk-KZ" sz="1100" dirty="0" smtClean="0">
                <a:solidFill>
                  <a:schemeClr val="tx1"/>
                </a:solidFill>
                <a:latin typeface="Times New Roman" pitchFamily="18" charset="0"/>
                <a:cs typeface="Times New Roman" pitchFamily="18" charset="0"/>
              </a:rPr>
              <a:t>Дневной стационар – 20 коек</a:t>
            </a:r>
          </a:p>
          <a:p>
            <a:pPr lvl="0"/>
            <a:endParaRPr lang="kk-KZ" sz="1100" dirty="0" smtClean="0">
              <a:solidFill>
                <a:schemeClr val="tx1"/>
              </a:solidFill>
              <a:latin typeface="Times New Roman" pitchFamily="18" charset="0"/>
              <a:cs typeface="Times New Roman" pitchFamily="18" charset="0"/>
            </a:endParaRPr>
          </a:p>
          <a:p>
            <a:pPr lvl="0"/>
            <a:endParaRPr lang="kk-KZ" sz="1100" dirty="0" smtClean="0">
              <a:solidFill>
                <a:schemeClr val="tx1"/>
              </a:solidFill>
              <a:latin typeface="Times New Roman" pitchFamily="18" charset="0"/>
              <a:cs typeface="Times New Roman" pitchFamily="18" charset="0"/>
            </a:endParaRPr>
          </a:p>
          <a:p>
            <a:pPr lvl="0"/>
            <a:endParaRPr lang="kk-KZ" sz="1100" dirty="0" smtClean="0">
              <a:solidFill>
                <a:schemeClr val="tx1"/>
              </a:solidFill>
              <a:latin typeface="Times New Roman" pitchFamily="18" charset="0"/>
              <a:cs typeface="Times New Roman" pitchFamily="18" charset="0"/>
            </a:endParaRPr>
          </a:p>
          <a:p>
            <a:pPr lvl="0"/>
            <a:endParaRPr lang="kk-KZ" sz="1100" dirty="0" smtClean="0">
              <a:solidFill>
                <a:schemeClr val="tx1"/>
              </a:solidFill>
              <a:latin typeface="Times New Roman" pitchFamily="18" charset="0"/>
              <a:cs typeface="Times New Roman" pitchFamily="18" charset="0"/>
            </a:endParaRPr>
          </a:p>
        </p:txBody>
      </p:sp>
      <p:sp>
        <p:nvSpPr>
          <p:cNvPr id="22" name="TextBox 21"/>
          <p:cNvSpPr txBox="1"/>
          <p:nvPr/>
        </p:nvSpPr>
        <p:spPr>
          <a:xfrm>
            <a:off x="4578673" y="788160"/>
            <a:ext cx="3059256" cy="287723"/>
          </a:xfrm>
          <a:prstGeom prst="rect">
            <a:avLst/>
          </a:prstGeom>
          <a:solidFill>
            <a:srgbClr val="12A1B3"/>
          </a:solidFill>
        </p:spPr>
        <p:txBody>
          <a:bodyPr wrap="square" lIns="71579" tIns="35790" rIns="71579" bIns="35790" rtlCol="0">
            <a:spAutoFit/>
          </a:bodyPr>
          <a:lstStyle/>
          <a:p>
            <a:pPr lvl="0" algn="ctr"/>
            <a:r>
              <a:rPr lang="kk-KZ" sz="1400" b="1" dirty="0" smtClean="0">
                <a:solidFill>
                  <a:schemeClr val="bg1"/>
                </a:solidFill>
                <a:latin typeface="Times New Roman" pitchFamily="18" charset="0"/>
                <a:cs typeface="Times New Roman" pitchFamily="18" charset="0"/>
              </a:rPr>
              <a:t>Коечный фонд 2023 год</a:t>
            </a:r>
            <a:endParaRPr lang="ru-RU" sz="1400" b="1" dirty="0">
              <a:solidFill>
                <a:schemeClr val="bg1"/>
              </a:solidFill>
              <a:latin typeface="Times New Roman" pitchFamily="18" charset="0"/>
              <a:cs typeface="Times New Roman" pitchFamily="18" charset="0"/>
            </a:endParaRPr>
          </a:p>
        </p:txBody>
      </p:sp>
      <p:pic>
        <p:nvPicPr>
          <p:cNvPr id="17" name="Рисунок 16" descr="красный черный.jpg"/>
          <p:cNvPicPr>
            <a:picLocks noChangeAspect="1"/>
          </p:cNvPicPr>
          <p:nvPr/>
        </p:nvPicPr>
        <p:blipFill>
          <a:blip r:embed="rId3" cstate="print"/>
          <a:stretch>
            <a:fillRect/>
          </a:stretch>
        </p:blipFill>
        <p:spPr>
          <a:xfrm>
            <a:off x="11643360" y="0"/>
            <a:ext cx="548640" cy="548910"/>
          </a:xfrm>
          <a:prstGeom prst="rect">
            <a:avLst/>
          </a:prstGeom>
        </p:spPr>
      </p:pic>
      <p:pic>
        <p:nvPicPr>
          <p:cNvPr id="18" name="Рисунок 17" descr="Без названия.png"/>
          <p:cNvPicPr>
            <a:picLocks noChangeAspect="1"/>
          </p:cNvPicPr>
          <p:nvPr/>
        </p:nvPicPr>
        <p:blipFill>
          <a:blip r:embed="rId4" cstate="print"/>
          <a:stretch>
            <a:fillRect/>
          </a:stretch>
        </p:blipFill>
        <p:spPr>
          <a:xfrm>
            <a:off x="0" y="0"/>
            <a:ext cx="628650" cy="552450"/>
          </a:xfrm>
          <a:prstGeom prst="rect">
            <a:avLst/>
          </a:prstGeom>
        </p:spPr>
      </p:pic>
    </p:spTree>
    <p:extLst>
      <p:ext uri="{BB962C8B-B14F-4D97-AF65-F5344CB8AC3E}">
        <p14:creationId xmlns="" xmlns:p14="http://schemas.microsoft.com/office/powerpoint/2010/main" val="23427375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3001025" y="611876"/>
            <a:ext cx="8419450" cy="37694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imes New Roman" pitchFamily="18" charset="0"/>
                <a:cs typeface="Times New Roman" pitchFamily="18" charset="0"/>
              </a:rPr>
              <a:t>Качественные показатели за </a:t>
            </a:r>
            <a:r>
              <a:rPr lang="en-US" sz="2400" b="1" dirty="0" smtClean="0">
                <a:latin typeface="Times New Roman" pitchFamily="18" charset="0"/>
                <a:cs typeface="Times New Roman" pitchFamily="18" charset="0"/>
              </a:rPr>
              <a:t>I</a:t>
            </a:r>
            <a:r>
              <a:rPr lang="kk-KZ" sz="2400" b="1" dirty="0" smtClean="0">
                <a:latin typeface="Times New Roman" pitchFamily="18" charset="0"/>
                <a:cs typeface="Times New Roman" pitchFamily="18" charset="0"/>
              </a:rPr>
              <a:t> квартал</a:t>
            </a:r>
            <a:r>
              <a:rPr lang="en-US" sz="24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2022г. - 2024гг.</a:t>
            </a:r>
            <a:endParaRPr lang="kk-KZ" sz="24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550479" y="6296704"/>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6</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77420" y="5990497"/>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083296" y="5996226"/>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graphicFrame>
        <p:nvGraphicFramePr>
          <p:cNvPr id="17" name="Таблица 16"/>
          <p:cNvGraphicFramePr>
            <a:graphicFrameLocks noGrp="1"/>
          </p:cNvGraphicFramePr>
          <p:nvPr>
            <p:extLst>
              <p:ext uri="{D42A27DB-BD31-4B8C-83A1-F6EECF244321}">
                <p14:modId xmlns="" xmlns:p14="http://schemas.microsoft.com/office/powerpoint/2010/main" val="3087856711"/>
              </p:ext>
            </p:extLst>
          </p:nvPr>
        </p:nvGraphicFramePr>
        <p:xfrm>
          <a:off x="264468" y="651545"/>
          <a:ext cx="4392489" cy="5630635"/>
        </p:xfrm>
        <a:graphic>
          <a:graphicData uri="http://schemas.openxmlformats.org/drawingml/2006/table">
            <a:tbl>
              <a:tblPr/>
              <a:tblGrid>
                <a:gridCol w="357847"/>
                <a:gridCol w="1731204"/>
                <a:gridCol w="754380"/>
                <a:gridCol w="754380"/>
                <a:gridCol w="794678"/>
              </a:tblGrid>
              <a:tr h="3390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Наименование показателей</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За 2022 год  </a:t>
                      </a: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ru-RU" sz="1200" b="1" i="0" u="none" strike="noStrike" dirty="0" smtClean="0">
                          <a:solidFill>
                            <a:schemeClr val="tx1"/>
                          </a:solidFill>
                          <a:effectLst/>
                          <a:latin typeface="Times New Roman" pitchFamily="18" charset="0"/>
                          <a:cs typeface="Times New Roman" pitchFamily="18" charset="0"/>
                        </a:rPr>
                        <a:t>За 2023 год </a:t>
                      </a:r>
                      <a:r>
                        <a:rPr lang="ru-RU" sz="1200" b="1" i="0" u="none" strike="noStrike" baseline="0" dirty="0" smtClean="0">
                          <a:solidFill>
                            <a:schemeClr val="tx1"/>
                          </a:solidFill>
                          <a:effectLst/>
                          <a:latin typeface="Times New Roman" pitchFamily="18" charset="0"/>
                          <a:cs typeface="Times New Roman" pitchFamily="18" charset="0"/>
                        </a:rPr>
                        <a:t> </a:t>
                      </a:r>
                      <a:endParaRPr lang="ru-RU" sz="1200" b="1" i="0" u="none" strike="noStrike" dirty="0">
                        <a:solidFill>
                          <a:schemeClr val="tx1"/>
                        </a:solidFill>
                        <a:effectLst/>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За 2024 год </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Количество коек</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315</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315</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495</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Выписано больных</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3438</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4048</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4939</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3</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Койко- дней по плану</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26775</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26775</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42075</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5959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4</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Фактическое  выполнение койко-дней</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23306</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28136</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34823</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5</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 выполнения койко-дней</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87,0</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105,1</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124,1</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Работа койки</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74,0</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89,3</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70,3</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7</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Оборот койки</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10,9</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12,9</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10</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5959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Среднее пребывание больного на койке</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6,8</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7</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7,1</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777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cs typeface="Times New Roman" pitchFamily="18" charset="0"/>
                        </a:rPr>
                        <a:t>9</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cs typeface="Times New Roman" pitchFamily="18" charset="0"/>
                        </a:rPr>
                        <a:t>Летальность</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22  (0,6)</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33 (0,87)</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24 (0,49)</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10</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cs typeface="Times New Roman" pitchFamily="18" charset="0"/>
                        </a:rPr>
                        <a:t>Из них паллиатив</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solidFill>
                            <a:schemeClr val="tx1"/>
                          </a:solidFill>
                          <a:latin typeface="Times New Roman" pitchFamily="18" charset="0"/>
                          <a:cs typeface="Times New Roman" pitchFamily="18" charset="0"/>
                        </a:rPr>
                        <a:t>5 (10,9)</a:t>
                      </a:r>
                      <a:endParaRPr lang="ru-RU" sz="1200" b="0" dirty="0">
                        <a:solidFill>
                          <a:schemeClr val="tx1"/>
                        </a:solidFill>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solidFill>
                            <a:schemeClr val="tx1"/>
                          </a:solidFill>
                          <a:latin typeface="Times New Roman" pitchFamily="18" charset="0"/>
                          <a:cs typeface="Times New Roman" pitchFamily="18" charset="0"/>
                        </a:rPr>
                        <a:t>5 (10,9)</a:t>
                      </a:r>
                      <a:endParaRPr lang="ru-RU" sz="1200" b="0" dirty="0">
                        <a:solidFill>
                          <a:schemeClr val="tx1"/>
                        </a:solidFill>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5 (9,8)</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cs typeface="Times New Roman" pitchFamily="18" charset="0"/>
                        </a:rPr>
                        <a:t>11</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Из  них  до  1 года </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19 (1,3)</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21  (1,5)</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13 (0,85)</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465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12</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err="1" smtClean="0">
                          <a:ln>
                            <a:noFill/>
                          </a:ln>
                          <a:solidFill>
                            <a:schemeClr val="tx1"/>
                          </a:solidFill>
                          <a:effectLst/>
                          <a:latin typeface="Times New Roman" pitchFamily="18" charset="0"/>
                          <a:cs typeface="Times New Roman" pitchFamily="18" charset="0"/>
                        </a:rPr>
                        <a:t>Досуточная</a:t>
                      </a: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 летальность</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4 (0,1)</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5 (0,12)</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3 (0,06)</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465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cs typeface="Times New Roman" pitchFamily="18" charset="0"/>
                        </a:rPr>
                        <a:t>13</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Количество операции</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689</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1062</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1188</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14</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Хирургическая активность</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57,6</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66,6</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64,0</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pic>
        <p:nvPicPr>
          <p:cNvPr id="15" name="Рисунок 14" descr="красный черный.jpg"/>
          <p:cNvPicPr>
            <a:picLocks noChangeAspect="1"/>
          </p:cNvPicPr>
          <p:nvPr/>
        </p:nvPicPr>
        <p:blipFill>
          <a:blip r:embed="rId3" cstate="print"/>
          <a:stretch>
            <a:fillRect/>
          </a:stretch>
        </p:blipFill>
        <p:spPr>
          <a:xfrm>
            <a:off x="11363325" y="0"/>
            <a:ext cx="828675" cy="762000"/>
          </a:xfrm>
          <a:prstGeom prst="rect">
            <a:avLst/>
          </a:prstGeom>
        </p:spPr>
      </p:pic>
      <p:pic>
        <p:nvPicPr>
          <p:cNvPr id="18" name="Рисунок 17" descr="Без названия.png"/>
          <p:cNvPicPr>
            <a:picLocks noChangeAspect="1"/>
          </p:cNvPicPr>
          <p:nvPr/>
        </p:nvPicPr>
        <p:blipFill>
          <a:blip r:embed="rId4" cstate="print"/>
          <a:stretch>
            <a:fillRect/>
          </a:stretch>
        </p:blipFill>
        <p:spPr>
          <a:xfrm>
            <a:off x="0" y="0"/>
            <a:ext cx="685800" cy="685800"/>
          </a:xfrm>
          <a:prstGeom prst="rect">
            <a:avLst/>
          </a:prstGeom>
        </p:spPr>
      </p:pic>
      <p:graphicFrame>
        <p:nvGraphicFramePr>
          <p:cNvPr id="24" name="Диаграмма 23"/>
          <p:cNvGraphicFramePr/>
          <p:nvPr/>
        </p:nvGraphicFramePr>
        <p:xfrm>
          <a:off x="4991099" y="676276"/>
          <a:ext cx="3457576" cy="273367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Диаграмма 24"/>
          <p:cNvGraphicFramePr/>
          <p:nvPr/>
        </p:nvGraphicFramePr>
        <p:xfrm>
          <a:off x="4994275" y="3648076"/>
          <a:ext cx="3482975" cy="27051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Диаграмма 26"/>
          <p:cNvGraphicFramePr/>
          <p:nvPr/>
        </p:nvGraphicFramePr>
        <p:xfrm>
          <a:off x="8632825" y="2028826"/>
          <a:ext cx="3368675" cy="260985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3029600" y="592826"/>
            <a:ext cx="8419450" cy="37694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1676400" y="-9144"/>
            <a:ext cx="9667875" cy="609219"/>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latin typeface="Times New Roman" pitchFamily="18" charset="0"/>
                <a:cs typeface="Times New Roman" pitchFamily="18" charset="0"/>
              </a:rPr>
              <a:t>Качественные показатели за </a:t>
            </a:r>
            <a:r>
              <a:rPr lang="en-US" sz="2400" b="1" dirty="0" smtClean="0">
                <a:latin typeface="Times New Roman" pitchFamily="18" charset="0"/>
                <a:cs typeface="Times New Roman" pitchFamily="18" charset="0"/>
              </a:rPr>
              <a:t>I</a:t>
            </a:r>
            <a:r>
              <a:rPr lang="kk-KZ" sz="2400" b="1" dirty="0" smtClean="0">
                <a:latin typeface="Times New Roman" pitchFamily="18" charset="0"/>
                <a:cs typeface="Times New Roman" pitchFamily="18" charset="0"/>
              </a:rPr>
              <a:t> квартал по профилям</a:t>
            </a:r>
            <a:r>
              <a:rPr lang="en-US" sz="24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2022г. - 2024гг.</a:t>
            </a:r>
            <a:endParaRPr lang="kk-KZ" sz="24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Овал 2"/>
          <p:cNvSpPr/>
          <p:nvPr/>
        </p:nvSpPr>
        <p:spPr>
          <a:xfrm>
            <a:off x="11738599" y="6453990"/>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7</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Прямоугольник 21"/>
          <p:cNvSpPr/>
          <p:nvPr/>
        </p:nvSpPr>
        <p:spPr>
          <a:xfrm>
            <a:off x="77420" y="5990497"/>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23" name="Прямоугольник 22"/>
          <p:cNvSpPr/>
          <p:nvPr/>
        </p:nvSpPr>
        <p:spPr>
          <a:xfrm>
            <a:off x="8083296" y="5996226"/>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graphicFrame>
        <p:nvGraphicFramePr>
          <p:cNvPr id="17" name="Таблица 16"/>
          <p:cNvGraphicFramePr>
            <a:graphicFrameLocks noGrp="1"/>
          </p:cNvGraphicFramePr>
          <p:nvPr>
            <p:extLst>
              <p:ext uri="{D42A27DB-BD31-4B8C-83A1-F6EECF244321}">
                <p14:modId xmlns="" xmlns:p14="http://schemas.microsoft.com/office/powerpoint/2010/main" val="3087856711"/>
              </p:ext>
            </p:extLst>
          </p:nvPr>
        </p:nvGraphicFramePr>
        <p:xfrm>
          <a:off x="121593" y="971549"/>
          <a:ext cx="3697931" cy="5067301"/>
        </p:xfrm>
        <a:graphic>
          <a:graphicData uri="http://schemas.openxmlformats.org/drawingml/2006/table">
            <a:tbl>
              <a:tblPr/>
              <a:tblGrid>
                <a:gridCol w="304052"/>
                <a:gridCol w="1470954"/>
                <a:gridCol w="640975"/>
                <a:gridCol w="640975"/>
                <a:gridCol w="640975"/>
              </a:tblGrid>
              <a:tr h="45605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Наименование показателей</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за І кв. 2022 год  </a:t>
                      </a: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ru-RU" sz="1200" b="1" i="0" u="none" strike="noStrike" dirty="0" smtClean="0">
                          <a:solidFill>
                            <a:schemeClr val="tx1"/>
                          </a:solidFill>
                          <a:effectLst/>
                          <a:latin typeface="Times New Roman" pitchFamily="18" charset="0"/>
                          <a:cs typeface="Times New Roman" pitchFamily="18" charset="0"/>
                        </a:rPr>
                        <a:t>за І кв. 2023 год </a:t>
                      </a:r>
                      <a:r>
                        <a:rPr lang="ru-RU" sz="1200" b="1" i="0" u="none" strike="noStrike" baseline="0" dirty="0" smtClean="0">
                          <a:solidFill>
                            <a:schemeClr val="tx1"/>
                          </a:solidFill>
                          <a:effectLst/>
                          <a:latin typeface="Times New Roman" pitchFamily="18" charset="0"/>
                          <a:cs typeface="Times New Roman" pitchFamily="18" charset="0"/>
                        </a:rPr>
                        <a:t> </a:t>
                      </a:r>
                      <a:endParaRPr lang="ru-RU" sz="1200" b="1" i="0" u="none" strike="noStrike" dirty="0">
                        <a:solidFill>
                          <a:schemeClr val="tx1"/>
                        </a:solidFill>
                        <a:effectLst/>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b="1" i="0" u="none" strike="noStrike" dirty="0" smtClean="0">
                          <a:solidFill>
                            <a:schemeClr val="tx1"/>
                          </a:solidFill>
                          <a:effectLst/>
                          <a:latin typeface="Times New Roman" pitchFamily="18" charset="0"/>
                          <a:cs typeface="Times New Roman" pitchFamily="18" charset="0"/>
                        </a:rPr>
                        <a:t>за І кв. 2024 год </a:t>
                      </a:r>
                      <a:r>
                        <a:rPr lang="ru-RU" sz="1200" b="1" i="0" u="none" strike="noStrike" baseline="0" dirty="0" smtClean="0">
                          <a:solidFill>
                            <a:schemeClr val="tx1"/>
                          </a:solidFill>
                          <a:effectLst/>
                          <a:latin typeface="Times New Roman" pitchFamily="18" charset="0"/>
                          <a:cs typeface="Times New Roman" pitchFamily="18" charset="0"/>
                        </a:rPr>
                        <a:t> </a:t>
                      </a:r>
                      <a:endParaRPr lang="ru-RU" sz="1200" b="1" i="0" u="none" strike="noStrike" dirty="0" smtClean="0">
                        <a:solidFill>
                          <a:schemeClr val="tx1"/>
                        </a:solidFill>
                        <a:effectLst/>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068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Количество коек</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223</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197</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313</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9090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Выписано больных</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2416</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2388</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3200</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9090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3</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Койко- дней по плану</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18955</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16745</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26605</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8636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4</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Фактическое  выполнение койко-дней</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17197</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17811</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23853</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9090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5</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 выполнения койко-дней</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90,7</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106,4</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89,7</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068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Работа койки</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77,1</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90,4</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76,2</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068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7</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Оборот койки</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10,8</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12,1</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10,2</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8636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Среднее пребывание больного на койке</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7,1</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7,5</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7,5</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147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cs typeface="Times New Roman" pitchFamily="18" charset="0"/>
                        </a:rPr>
                        <a:t>9</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cs typeface="Times New Roman" pitchFamily="18" charset="0"/>
                        </a:rPr>
                        <a:t>Летальность</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14 (0,58)</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26 (1,09)</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19 (0,59)</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068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10</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cs typeface="Times New Roman" pitchFamily="18" charset="0"/>
                        </a:rPr>
                        <a:t>Из них паллиатив</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5</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5</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5</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1068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cs typeface="Times New Roman" pitchFamily="18" charset="0"/>
                        </a:rPr>
                        <a:t>11</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Из  них  до  1 года </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11 (1,0)</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16 (1,6)</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12 (0,9)</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9090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12</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err="1" smtClean="0">
                          <a:ln>
                            <a:noFill/>
                          </a:ln>
                          <a:solidFill>
                            <a:schemeClr val="tx1"/>
                          </a:solidFill>
                          <a:effectLst/>
                          <a:latin typeface="Times New Roman" pitchFamily="18" charset="0"/>
                          <a:cs typeface="Times New Roman" pitchFamily="18" charset="0"/>
                        </a:rPr>
                        <a:t>Досуточная</a:t>
                      </a: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 летальность</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 (0,04)</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5 (0,21)</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2 (0,06)</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pic>
        <p:nvPicPr>
          <p:cNvPr id="15" name="Рисунок 14" descr="красный черный.jpg"/>
          <p:cNvPicPr>
            <a:picLocks noChangeAspect="1"/>
          </p:cNvPicPr>
          <p:nvPr/>
        </p:nvPicPr>
        <p:blipFill>
          <a:blip r:embed="rId3" cstate="print"/>
          <a:stretch>
            <a:fillRect/>
          </a:stretch>
        </p:blipFill>
        <p:spPr>
          <a:xfrm>
            <a:off x="11363325" y="0"/>
            <a:ext cx="828675" cy="762000"/>
          </a:xfrm>
          <a:prstGeom prst="rect">
            <a:avLst/>
          </a:prstGeom>
        </p:spPr>
      </p:pic>
      <p:pic>
        <p:nvPicPr>
          <p:cNvPr id="18" name="Рисунок 17" descr="Без названия.png"/>
          <p:cNvPicPr>
            <a:picLocks noChangeAspect="1"/>
          </p:cNvPicPr>
          <p:nvPr/>
        </p:nvPicPr>
        <p:blipFill>
          <a:blip r:embed="rId4" cstate="print"/>
          <a:stretch>
            <a:fillRect/>
          </a:stretch>
        </p:blipFill>
        <p:spPr>
          <a:xfrm>
            <a:off x="0" y="0"/>
            <a:ext cx="685800" cy="685800"/>
          </a:xfrm>
          <a:prstGeom prst="rect">
            <a:avLst/>
          </a:prstGeom>
        </p:spPr>
      </p:pic>
      <p:sp>
        <p:nvSpPr>
          <p:cNvPr id="19" name="Скругленный прямоугольник 18"/>
          <p:cNvSpPr/>
          <p:nvPr/>
        </p:nvSpPr>
        <p:spPr>
          <a:xfrm>
            <a:off x="171450" y="657225"/>
            <a:ext cx="3629025" cy="276225"/>
          </a:xfrm>
          <a:prstGeom prst="round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600" b="1" dirty="0" smtClean="0">
                <a:latin typeface="Times New Roman" pitchFamily="18" charset="0"/>
                <a:cs typeface="Times New Roman" pitchFamily="18" charset="0"/>
              </a:rPr>
              <a:t>Соматический профиль</a:t>
            </a:r>
            <a:endParaRPr lang="ru-RU" sz="1600" b="1" dirty="0">
              <a:latin typeface="Times New Roman" pitchFamily="18" charset="0"/>
              <a:cs typeface="Times New Roman" pitchFamily="18" charset="0"/>
            </a:endParaRPr>
          </a:p>
        </p:txBody>
      </p:sp>
      <p:sp>
        <p:nvSpPr>
          <p:cNvPr id="20" name="Скругленный прямоугольник 19"/>
          <p:cNvSpPr/>
          <p:nvPr/>
        </p:nvSpPr>
        <p:spPr>
          <a:xfrm>
            <a:off x="8210550" y="666750"/>
            <a:ext cx="3857625" cy="314325"/>
          </a:xfrm>
          <a:prstGeom prst="roundRect">
            <a:avLst/>
          </a:prstGeom>
          <a:solidFill>
            <a:srgbClr val="00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1600" b="1" dirty="0" smtClean="0">
                <a:latin typeface="Times New Roman" pitchFamily="18" charset="0"/>
                <a:cs typeface="Times New Roman" pitchFamily="18" charset="0"/>
              </a:rPr>
              <a:t>Хирургический профиль профиль</a:t>
            </a:r>
            <a:endParaRPr lang="ru-RU" sz="1600" b="1" dirty="0">
              <a:latin typeface="Times New Roman" pitchFamily="18" charset="0"/>
              <a:cs typeface="Times New Roman" pitchFamily="18" charset="0"/>
            </a:endParaRPr>
          </a:p>
        </p:txBody>
      </p:sp>
      <p:graphicFrame>
        <p:nvGraphicFramePr>
          <p:cNvPr id="21" name="Таблица 20"/>
          <p:cNvGraphicFramePr>
            <a:graphicFrameLocks noGrp="1"/>
          </p:cNvGraphicFramePr>
          <p:nvPr>
            <p:extLst>
              <p:ext uri="{D42A27DB-BD31-4B8C-83A1-F6EECF244321}">
                <p14:modId xmlns="" xmlns:p14="http://schemas.microsoft.com/office/powerpoint/2010/main" val="3087856711"/>
              </p:ext>
            </p:extLst>
          </p:nvPr>
        </p:nvGraphicFramePr>
        <p:xfrm>
          <a:off x="8236892" y="1057274"/>
          <a:ext cx="3955107" cy="5442799"/>
        </p:xfrm>
        <a:graphic>
          <a:graphicData uri="http://schemas.openxmlformats.org/drawingml/2006/table">
            <a:tbl>
              <a:tblPr/>
              <a:tblGrid>
                <a:gridCol w="325198"/>
                <a:gridCol w="1573253"/>
                <a:gridCol w="685552"/>
                <a:gridCol w="685552"/>
                <a:gridCol w="685552"/>
              </a:tblGrid>
              <a:tr h="42257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Наименование показателей</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ru-RU" sz="12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за І кв. 2022 год  </a:t>
                      </a: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ru-RU" sz="1200" b="1" i="0" u="none" strike="noStrike" dirty="0" smtClean="0">
                          <a:solidFill>
                            <a:schemeClr val="tx1"/>
                          </a:solidFill>
                          <a:effectLst/>
                          <a:latin typeface="Times New Roman" pitchFamily="18" charset="0"/>
                          <a:cs typeface="Times New Roman" pitchFamily="18" charset="0"/>
                        </a:rPr>
                        <a:t>за І кв. 2023 год </a:t>
                      </a:r>
                      <a:r>
                        <a:rPr lang="ru-RU" sz="1200" b="1" i="0" u="none" strike="noStrike" baseline="0" dirty="0" smtClean="0">
                          <a:solidFill>
                            <a:schemeClr val="tx1"/>
                          </a:solidFill>
                          <a:effectLst/>
                          <a:latin typeface="Times New Roman" pitchFamily="18" charset="0"/>
                          <a:cs typeface="Times New Roman" pitchFamily="18" charset="0"/>
                        </a:rPr>
                        <a:t> </a:t>
                      </a:r>
                      <a:endParaRPr lang="ru-RU" sz="1200" b="1" i="0" u="none" strike="noStrike" dirty="0">
                        <a:solidFill>
                          <a:schemeClr val="tx1"/>
                        </a:solidFill>
                        <a:effectLst/>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200" b="1" i="0" u="none" strike="noStrike" dirty="0" smtClean="0">
                          <a:solidFill>
                            <a:schemeClr val="tx1"/>
                          </a:solidFill>
                          <a:effectLst/>
                          <a:latin typeface="Times New Roman" pitchFamily="18" charset="0"/>
                          <a:cs typeface="Times New Roman" pitchFamily="18" charset="0"/>
                        </a:rPr>
                        <a:t>за І кв. 2024 год </a:t>
                      </a:r>
                      <a:r>
                        <a:rPr lang="ru-RU" sz="1200" b="1" i="0" u="none" strike="noStrike" baseline="0" dirty="0" smtClean="0">
                          <a:solidFill>
                            <a:schemeClr val="tx1"/>
                          </a:solidFill>
                          <a:effectLst/>
                          <a:latin typeface="Times New Roman" pitchFamily="18" charset="0"/>
                          <a:cs typeface="Times New Roman" pitchFamily="18" charset="0"/>
                        </a:rPr>
                        <a:t> </a:t>
                      </a:r>
                      <a:endParaRPr lang="ru-RU" sz="1200" b="1" i="0" u="none" strike="noStrike" dirty="0" smtClean="0">
                        <a:solidFill>
                          <a:schemeClr val="tx1"/>
                        </a:solidFill>
                        <a:effectLst/>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8787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Количество коек</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92</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118</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182</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221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Выписано больных</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1022</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1660</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1739</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221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3</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Койко- дней по плану</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7820</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10030</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15470</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4331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4</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Фактическое  выполнение койко-дней</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6109</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10325</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10970</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221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5</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 выполнения койко-дней</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78,1</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102,9</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70,9</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8787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Работа койки</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66,4</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87,5</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60,3</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8787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7</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Оборот койки</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11,1</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14,1</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9,6</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4331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Среднее пребывание больного на койке</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6,0</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6,2</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6,3</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9787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cs typeface="Times New Roman" pitchFamily="18" charset="0"/>
                        </a:rPr>
                        <a:t>9</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cs typeface="Times New Roman" pitchFamily="18" charset="0"/>
                        </a:rPr>
                        <a:t>Летальность</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8 (0,78)</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7 (0,4)</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5 (0,3)</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8787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cs typeface="Times New Roman" pitchFamily="18" charset="0"/>
                        </a:rPr>
                        <a:t>Из них паллиатив</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0</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0</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0</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8787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cs typeface="Times New Roman" pitchFamily="18" charset="0"/>
                        </a:rPr>
                        <a:t>11</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Из  них  до  1 года </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8 (4,3)</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5 (2,6)</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1 (0,6)</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221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12</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err="1" smtClean="0">
                          <a:ln>
                            <a:noFill/>
                          </a:ln>
                          <a:solidFill>
                            <a:schemeClr val="tx1"/>
                          </a:solidFill>
                          <a:effectLst/>
                          <a:latin typeface="Times New Roman" pitchFamily="18" charset="0"/>
                          <a:cs typeface="Times New Roman" pitchFamily="18" charset="0"/>
                        </a:rPr>
                        <a:t>Досуточная</a:t>
                      </a: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 летальность</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 (0,10)</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0</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0</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221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cs typeface="Times New Roman" pitchFamily="18" charset="0"/>
                        </a:rPr>
                        <a:t>13</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Количество операции</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689</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1062</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1188</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221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14</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Хирургическая активность</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57,6</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dirty="0" smtClean="0">
                          <a:latin typeface="Times New Roman" pitchFamily="18" charset="0"/>
                          <a:cs typeface="Times New Roman" pitchFamily="18" charset="0"/>
                        </a:rPr>
                        <a:t>66,6</a:t>
                      </a:r>
                      <a:endParaRPr lang="ru-RU" sz="120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a:r>
                        <a:rPr lang="kk-KZ" sz="1200" b="0" dirty="0" smtClean="0">
                          <a:latin typeface="Times New Roman" pitchFamily="18" charset="0"/>
                          <a:cs typeface="Times New Roman" pitchFamily="18" charset="0"/>
                        </a:rPr>
                        <a:t>64,0</a:t>
                      </a:r>
                      <a:endParaRPr lang="ru-RU" sz="1200" b="0" dirty="0">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29" name="Диаграмма 28"/>
          <p:cNvGraphicFramePr/>
          <p:nvPr/>
        </p:nvGraphicFramePr>
        <p:xfrm>
          <a:off x="3914775" y="1047750"/>
          <a:ext cx="4248150" cy="2486025"/>
        </p:xfrm>
        <a:graphic>
          <a:graphicData uri="http://schemas.openxmlformats.org/drawingml/2006/chart">
            <c:chart xmlns:c="http://schemas.openxmlformats.org/drawingml/2006/chart" xmlns:r="http://schemas.openxmlformats.org/officeDocument/2006/relationships" r:id="rId5"/>
          </a:graphicData>
        </a:graphic>
      </p:graphicFrame>
      <p:sp>
        <p:nvSpPr>
          <p:cNvPr id="30" name="Скругленный прямоугольник 29"/>
          <p:cNvSpPr/>
          <p:nvPr/>
        </p:nvSpPr>
        <p:spPr>
          <a:xfrm>
            <a:off x="4124325" y="828676"/>
            <a:ext cx="3733800" cy="1905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kk-KZ" sz="1400" b="1" dirty="0" smtClean="0">
                <a:latin typeface="Times New Roman" pitchFamily="18" charset="0"/>
                <a:cs typeface="Times New Roman" pitchFamily="18" charset="0"/>
              </a:rPr>
              <a:t>Соматический профиль</a:t>
            </a:r>
            <a:endParaRPr lang="ru-RU" sz="1400" b="1" dirty="0">
              <a:latin typeface="Times New Roman" pitchFamily="18" charset="0"/>
              <a:cs typeface="Times New Roman" pitchFamily="18" charset="0"/>
            </a:endParaRPr>
          </a:p>
        </p:txBody>
      </p:sp>
      <p:sp>
        <p:nvSpPr>
          <p:cNvPr id="32" name="Скругленный прямоугольник 31"/>
          <p:cNvSpPr/>
          <p:nvPr/>
        </p:nvSpPr>
        <p:spPr>
          <a:xfrm>
            <a:off x="4133850" y="3771901"/>
            <a:ext cx="3733800" cy="1905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kk-KZ" sz="1400" b="1" dirty="0" smtClean="0">
                <a:latin typeface="Times New Roman" pitchFamily="18" charset="0"/>
                <a:cs typeface="Times New Roman" pitchFamily="18" charset="0"/>
              </a:rPr>
              <a:t>Хирургический профиль</a:t>
            </a:r>
            <a:endParaRPr lang="ru-RU" sz="1400" b="1" dirty="0">
              <a:latin typeface="Times New Roman" pitchFamily="18" charset="0"/>
              <a:cs typeface="Times New Roman" pitchFamily="18" charset="0"/>
            </a:endParaRPr>
          </a:p>
        </p:txBody>
      </p:sp>
      <p:graphicFrame>
        <p:nvGraphicFramePr>
          <p:cNvPr id="33" name="Диаграмма 32"/>
          <p:cNvGraphicFramePr/>
          <p:nvPr/>
        </p:nvGraphicFramePr>
        <p:xfrm>
          <a:off x="3908425" y="4029075"/>
          <a:ext cx="4254500" cy="282892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22"/>
          <p:cNvSpPr/>
          <p:nvPr/>
        </p:nvSpPr>
        <p:spPr>
          <a:xfrm>
            <a:off x="8397621" y="6358176"/>
            <a:ext cx="3531988" cy="307777"/>
          </a:xfrm>
          <a:prstGeom prst="rect">
            <a:avLst/>
          </a:prstGeom>
          <a:solidFill>
            <a:srgbClr val="F2F2F2"/>
          </a:solidFill>
        </p:spPr>
        <p:txBody>
          <a:bodyPr wrap="square">
            <a:spAutoFit/>
          </a:bodyPr>
          <a:lstStyle/>
          <a:p>
            <a:pPr algn="ctr"/>
            <a:endParaRPr lang="kk-KZ" sz="1400" dirty="0" smtClean="0">
              <a:latin typeface="Arial" panose="020B0604020202020204" pitchFamily="34" charset="0"/>
              <a:ea typeface="Tahoma" panose="020B0604030504040204" pitchFamily="34" charset="0"/>
              <a:cs typeface="Arial" panose="020B0604020202020204" pitchFamily="34" charset="0"/>
            </a:endParaRPr>
          </a:p>
        </p:txBody>
      </p:sp>
      <p:sp>
        <p:nvSpPr>
          <p:cNvPr id="26" name="Прямоугольник 25"/>
          <p:cNvSpPr/>
          <p:nvPr/>
        </p:nvSpPr>
        <p:spPr>
          <a:xfrm>
            <a:off x="3549393" y="759577"/>
            <a:ext cx="8324199" cy="23027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0" y="0"/>
            <a:ext cx="1642165" cy="524262"/>
          </a:xfrm>
          <a:prstGeom prst="rect">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2020425" y="-9144"/>
            <a:ext cx="9084774" cy="546041"/>
          </a:xfrm>
          <a:prstGeom prst="rect">
            <a:avLst/>
          </a:prstGeom>
          <a:solidFill>
            <a:srgbClr val="3D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ru-RU" sz="3200" b="1" dirty="0" smtClean="0">
                <a:latin typeface="Times New Roman" pitchFamily="18" charset="0"/>
                <a:cs typeface="Times New Roman" pitchFamily="18" charset="0"/>
              </a:rPr>
              <a:t>Деятельность приемного покоя </a:t>
            </a:r>
          </a:p>
        </p:txBody>
      </p:sp>
      <p:sp>
        <p:nvSpPr>
          <p:cNvPr id="14" name="Прямоугольный треугольник 13"/>
          <p:cNvSpPr/>
          <p:nvPr/>
        </p:nvSpPr>
        <p:spPr>
          <a:xfrm>
            <a:off x="1642168" y="0"/>
            <a:ext cx="444267" cy="525686"/>
          </a:xfrm>
          <a:prstGeom prst="rtTriangle">
            <a:avLst/>
          </a:prstGeom>
          <a:solidFill>
            <a:srgbClr val="12A1B3"/>
          </a:solidFill>
          <a:ln>
            <a:solidFill>
              <a:srgbClr val="12A1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ый треугольник 53"/>
          <p:cNvSpPr/>
          <p:nvPr/>
        </p:nvSpPr>
        <p:spPr>
          <a:xfrm flipH="1" flipV="1">
            <a:off x="1648513" y="0"/>
            <a:ext cx="444267" cy="525686"/>
          </a:xfrm>
          <a:prstGeom prst="rtTriangle">
            <a:avLst/>
          </a:prstGeom>
          <a:solidFill>
            <a:srgbClr val="3D6E76"/>
          </a:solidFill>
          <a:ln>
            <a:solidFill>
              <a:srgbClr val="3D6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вал 2"/>
          <p:cNvSpPr/>
          <p:nvPr/>
        </p:nvSpPr>
        <p:spPr>
          <a:xfrm>
            <a:off x="11540954" y="6277654"/>
            <a:ext cx="453401" cy="40401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8</a:t>
            </a:r>
            <a:endParaRPr lang="ru-RU" b="1"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67" name="Прямоугольник 66"/>
          <p:cNvSpPr/>
          <p:nvPr/>
        </p:nvSpPr>
        <p:spPr>
          <a:xfrm>
            <a:off x="3204917" y="923873"/>
            <a:ext cx="8479536" cy="19050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k-KZ" dirty="0" smtClean="0">
                <a:solidFill>
                  <a:schemeClr val="tx1"/>
                </a:solidFill>
                <a:latin typeface="Times New Roman" pitchFamily="18" charset="0"/>
                <a:cs typeface="Times New Roman" pitchFamily="18" charset="0"/>
              </a:rPr>
              <a:t>За І квартал  2024 год зарегистрировано  всего обращений – 22448 (в 2023г - 23302) на  854 </a:t>
            </a:r>
            <a:r>
              <a:rPr lang="ru-RU" dirty="0" smtClean="0">
                <a:solidFill>
                  <a:schemeClr val="tx1"/>
                </a:solidFill>
                <a:latin typeface="Times New Roman" pitchFamily="18" charset="0"/>
                <a:cs typeface="Times New Roman" pitchFamily="18" charset="0"/>
              </a:rPr>
              <a:t>(</a:t>
            </a:r>
            <a:r>
              <a:rPr lang="kk-KZ" dirty="0" smtClean="0">
                <a:solidFill>
                  <a:schemeClr val="tx1"/>
                </a:solidFill>
                <a:latin typeface="Times New Roman" pitchFamily="18" charset="0"/>
                <a:cs typeface="Times New Roman" pitchFamily="18" charset="0"/>
              </a:rPr>
              <a:t>3,8</a:t>
            </a:r>
            <a:r>
              <a:rPr lang="ru-RU" dirty="0" smtClean="0">
                <a:solidFill>
                  <a:schemeClr val="tx1"/>
                </a:solidFill>
                <a:latin typeface="Times New Roman" pitchFamily="18" charset="0"/>
                <a:cs typeface="Times New Roman" pitchFamily="18" charset="0"/>
              </a:rPr>
              <a:t>% ) </a:t>
            </a:r>
            <a:r>
              <a:rPr lang="kk-KZ" dirty="0" smtClean="0">
                <a:solidFill>
                  <a:schemeClr val="tx1"/>
                </a:solidFill>
                <a:latin typeface="Times New Roman" pitchFamily="18" charset="0"/>
                <a:cs typeface="Times New Roman" pitchFamily="18" charset="0"/>
              </a:rPr>
              <a:t>меньше</a:t>
            </a:r>
            <a:r>
              <a:rPr lang="ru-RU" dirty="0" smtClean="0">
                <a:solidFill>
                  <a:schemeClr val="tx1"/>
                </a:solidFill>
                <a:latin typeface="Times New Roman" pitchFamily="18" charset="0"/>
                <a:cs typeface="Times New Roman" pitchFamily="18" charset="0"/>
              </a:rPr>
              <a:t>. Перенаправлены  в ГИБ – 397 (1,8%) (в 2022г. – 315, в 2023 г – 251), в ОДБ – 41 (0,2%), (в 2022г. – 30, в 2023г - 36). Количество пациентов, направленных на амбулаторное лечение – 17538 (в 2022г. – 16134, в 2023 г- 18080).</a:t>
            </a:r>
            <a:endParaRPr lang="ru-RU" dirty="0">
              <a:solidFill>
                <a:schemeClr val="tx1"/>
              </a:solidFill>
            </a:endParaRPr>
          </a:p>
        </p:txBody>
      </p:sp>
      <p:sp>
        <p:nvSpPr>
          <p:cNvPr id="48" name="Прямоугольник 47"/>
          <p:cNvSpPr/>
          <p:nvPr/>
        </p:nvSpPr>
        <p:spPr>
          <a:xfrm>
            <a:off x="3749039" y="1246580"/>
            <a:ext cx="7988036" cy="775597"/>
          </a:xfrm>
          <a:prstGeom prst="rect">
            <a:avLst/>
          </a:prstGeom>
        </p:spPr>
        <p:txBody>
          <a:bodyPr wrap="square">
            <a:spAutoFit/>
          </a:bodyPr>
          <a:lstStyle/>
          <a:p>
            <a:endParaRPr lang="ru-RU" sz="800" b="1" dirty="0" smtClean="0">
              <a:latin typeface="Times New Roman" pitchFamily="18" charset="0"/>
              <a:cs typeface="Times New Roman" pitchFamily="18" charset="0"/>
            </a:endParaRPr>
          </a:p>
          <a:p>
            <a:pPr marL="285750" indent="-285750" algn="just">
              <a:lnSpc>
                <a:spcPct val="115000"/>
              </a:lnSpc>
              <a:spcAft>
                <a:spcPts val="0"/>
              </a:spcAft>
              <a:buFont typeface="Arial" panose="020B0604020202020204" pitchFamily="34" charset="0"/>
              <a:buChar char="•"/>
            </a:pPr>
            <a:endParaRPr lang="ru-RU" sz="1600" b="1" dirty="0" smtClean="0">
              <a:solidFill>
                <a:srgbClr val="FF0000"/>
              </a:solidFill>
              <a:latin typeface="Times New Roman" pitchFamily="18" charset="0"/>
              <a:ea typeface="Times New Roman" panose="02020603050405020304" pitchFamily="18" charset="0"/>
              <a:cs typeface="Times New Roman" pitchFamily="18" charset="0"/>
            </a:endParaRPr>
          </a:p>
          <a:p>
            <a:pPr algn="just"/>
            <a:r>
              <a:rPr lang="ru-RU" dirty="0" smtClean="0">
                <a:latin typeface="Times New Roman" pitchFamily="18" charset="0"/>
                <a:cs typeface="Times New Roman" pitchFamily="18" charset="0"/>
              </a:rPr>
              <a:t>. </a:t>
            </a:r>
            <a:endParaRPr lang="kk-KZ" dirty="0" smtClean="0">
              <a:latin typeface="Arial" panose="020B0604020202020204" pitchFamily="34" charset="0"/>
              <a:ea typeface="Tahoma" panose="020B0604030504040204" pitchFamily="34" charset="0"/>
              <a:cs typeface="Arial" panose="020B0604020202020204" pitchFamily="34" charset="0"/>
            </a:endParaRPr>
          </a:p>
        </p:txBody>
      </p:sp>
      <p:sp>
        <p:nvSpPr>
          <p:cNvPr id="22" name="Прямоугольник 21"/>
          <p:cNvSpPr/>
          <p:nvPr/>
        </p:nvSpPr>
        <p:spPr>
          <a:xfrm>
            <a:off x="0" y="6095272"/>
            <a:ext cx="3671619" cy="261610"/>
          </a:xfrm>
          <a:prstGeom prst="rect">
            <a:avLst/>
          </a:prstGeom>
          <a:solidFill>
            <a:srgbClr val="F2F2F2"/>
          </a:solidFill>
        </p:spPr>
        <p:txBody>
          <a:bodyPr wrap="square">
            <a:spAutoFit/>
          </a:bodyPr>
          <a:lstStyle/>
          <a:p>
            <a:pPr algn="ctr"/>
            <a:endParaRPr lang="ru-RU" sz="1100" dirty="0">
              <a:latin typeface="Arial" panose="020B0604020202020204" pitchFamily="34" charset="0"/>
              <a:ea typeface="Tahoma" panose="020B0604030504040204" pitchFamily="34" charset="0"/>
              <a:cs typeface="Arial" panose="020B0604020202020204" pitchFamily="34" charset="0"/>
            </a:endParaRPr>
          </a:p>
        </p:txBody>
      </p:sp>
      <p:sp>
        <p:nvSpPr>
          <p:cNvPr id="17" name="TextBox 16"/>
          <p:cNvSpPr txBox="1"/>
          <p:nvPr/>
        </p:nvSpPr>
        <p:spPr>
          <a:xfrm>
            <a:off x="770940" y="2981151"/>
            <a:ext cx="3991560" cy="349278"/>
          </a:xfrm>
          <a:prstGeom prst="rect">
            <a:avLst/>
          </a:prstGeom>
          <a:solidFill>
            <a:srgbClr val="12A1B3"/>
          </a:solidFill>
        </p:spPr>
        <p:txBody>
          <a:bodyPr wrap="square" lIns="71579" tIns="35790" rIns="71579" bIns="35790" rtlCol="0">
            <a:spAutoFit/>
          </a:bodyPr>
          <a:lstStyle/>
          <a:p>
            <a:pPr algn="ctr"/>
            <a:r>
              <a:rPr lang="kk-KZ" b="1" dirty="0" smtClean="0">
                <a:solidFill>
                  <a:schemeClr val="bg1"/>
                </a:solidFill>
                <a:latin typeface="Times New Roman" pitchFamily="18" charset="0"/>
                <a:cs typeface="Times New Roman" pitchFamily="18" charset="0"/>
              </a:rPr>
              <a:t>Обращения за  Ікв. 2022-2024гг. </a:t>
            </a:r>
            <a:endParaRPr lang="ru-RU" b="1" dirty="0">
              <a:solidFill>
                <a:schemeClr val="bg1"/>
              </a:solidFill>
              <a:latin typeface="Times New Roman" pitchFamily="18" charset="0"/>
              <a:cs typeface="Times New Roman" pitchFamily="18" charset="0"/>
            </a:endParaRPr>
          </a:p>
        </p:txBody>
      </p:sp>
      <p:sp>
        <p:nvSpPr>
          <p:cNvPr id="20" name="TextBox 19"/>
          <p:cNvSpPr txBox="1"/>
          <p:nvPr/>
        </p:nvSpPr>
        <p:spPr>
          <a:xfrm>
            <a:off x="6981825" y="2887591"/>
            <a:ext cx="4419600" cy="441611"/>
          </a:xfrm>
          <a:prstGeom prst="rect">
            <a:avLst/>
          </a:prstGeom>
          <a:solidFill>
            <a:srgbClr val="12A1B3"/>
          </a:solidFill>
        </p:spPr>
        <p:txBody>
          <a:bodyPr wrap="square" lIns="71579" tIns="35790" rIns="71579" bIns="35790" rtlCol="0" anchor="ctr">
            <a:spAutoFit/>
          </a:bodyPr>
          <a:lstStyle/>
          <a:p>
            <a:pPr algn="ctr"/>
            <a:r>
              <a:rPr lang="kk-KZ" sz="1600" b="1" dirty="0" smtClean="0">
                <a:solidFill>
                  <a:schemeClr val="bg1"/>
                </a:solidFill>
                <a:latin typeface="Times New Roman" pitchFamily="18" charset="0"/>
                <a:cs typeface="Times New Roman" pitchFamily="18" charset="0"/>
              </a:rPr>
              <a:t>Структура госпитализации в разрезе типов</a:t>
            </a:r>
            <a:r>
              <a:rPr lang="kk-KZ" sz="2400" b="1" dirty="0" smtClean="0">
                <a:solidFill>
                  <a:schemeClr val="bg1"/>
                </a:solidFill>
                <a:latin typeface="Times New Roman" pitchFamily="18" charset="0"/>
                <a:cs typeface="Times New Roman" pitchFamily="18" charset="0"/>
              </a:rPr>
              <a:t> </a:t>
            </a:r>
          </a:p>
        </p:txBody>
      </p:sp>
      <p:graphicFrame>
        <p:nvGraphicFramePr>
          <p:cNvPr id="25" name="Диаграмма 24"/>
          <p:cNvGraphicFramePr/>
          <p:nvPr/>
        </p:nvGraphicFramePr>
        <p:xfrm>
          <a:off x="6562724" y="3371850"/>
          <a:ext cx="5343525" cy="3032719"/>
        </p:xfrm>
        <a:graphic>
          <a:graphicData uri="http://schemas.openxmlformats.org/drawingml/2006/chart">
            <c:chart xmlns:c="http://schemas.openxmlformats.org/drawingml/2006/chart" xmlns:r="http://schemas.openxmlformats.org/officeDocument/2006/relationships" r:id="rId3"/>
          </a:graphicData>
        </a:graphic>
      </p:graphicFrame>
      <p:pic>
        <p:nvPicPr>
          <p:cNvPr id="19" name="Рисунок 18" descr="красный черный.jpg"/>
          <p:cNvPicPr>
            <a:picLocks noChangeAspect="1"/>
          </p:cNvPicPr>
          <p:nvPr/>
        </p:nvPicPr>
        <p:blipFill>
          <a:blip r:embed="rId4" cstate="print"/>
          <a:stretch>
            <a:fillRect/>
          </a:stretch>
        </p:blipFill>
        <p:spPr>
          <a:xfrm>
            <a:off x="11649342" y="0"/>
            <a:ext cx="542658" cy="542925"/>
          </a:xfrm>
          <a:prstGeom prst="rect">
            <a:avLst/>
          </a:prstGeom>
        </p:spPr>
      </p:pic>
      <p:pic>
        <p:nvPicPr>
          <p:cNvPr id="18" name="Рисунок 17" descr="Без названия.png"/>
          <p:cNvPicPr>
            <a:picLocks noChangeAspect="1"/>
          </p:cNvPicPr>
          <p:nvPr/>
        </p:nvPicPr>
        <p:blipFill>
          <a:blip r:embed="rId5" cstate="print"/>
          <a:stretch>
            <a:fillRect/>
          </a:stretch>
        </p:blipFill>
        <p:spPr>
          <a:xfrm>
            <a:off x="0" y="0"/>
            <a:ext cx="619125" cy="619125"/>
          </a:xfrm>
          <a:prstGeom prst="rect">
            <a:avLst/>
          </a:prstGeom>
        </p:spPr>
      </p:pic>
      <p:graphicFrame>
        <p:nvGraphicFramePr>
          <p:cNvPr id="24" name="Диаграмма 23"/>
          <p:cNvGraphicFramePr/>
          <p:nvPr/>
        </p:nvGraphicFramePr>
        <p:xfrm>
          <a:off x="174626" y="3390900"/>
          <a:ext cx="6216650" cy="2966508"/>
        </p:xfrm>
        <a:graphic>
          <a:graphicData uri="http://schemas.openxmlformats.org/drawingml/2006/chart">
            <c:chart xmlns:c="http://schemas.openxmlformats.org/drawingml/2006/chart" xmlns:r="http://schemas.openxmlformats.org/officeDocument/2006/relationships" r:id="rId6"/>
          </a:graphicData>
        </a:graphic>
      </p:graphicFrame>
      <p:pic>
        <p:nvPicPr>
          <p:cNvPr id="21" name="Picture 3"/>
          <p:cNvPicPr>
            <a:picLocks noChangeAspect="1" noChangeArrowheads="1"/>
          </p:cNvPicPr>
          <p:nvPr/>
        </p:nvPicPr>
        <p:blipFill>
          <a:blip r:embed="rId7" cstate="print"/>
          <a:srcRect/>
          <a:stretch>
            <a:fillRect/>
          </a:stretch>
        </p:blipFill>
        <p:spPr bwMode="auto">
          <a:xfrm>
            <a:off x="361331" y="609104"/>
            <a:ext cx="2800350" cy="2362200"/>
          </a:xfrm>
          <a:prstGeom prst="rect">
            <a:avLst/>
          </a:prstGeom>
          <a:noFill/>
          <a:ln w="9525">
            <a:noFill/>
            <a:miter lim="800000"/>
            <a:headEnd/>
            <a:tailEnd/>
          </a:ln>
        </p:spPr>
      </p:pic>
    </p:spTree>
    <p:extLst>
      <p:ext uri="{BB962C8B-B14F-4D97-AF65-F5344CB8AC3E}">
        <p14:creationId xmlns="" xmlns:p14="http://schemas.microsoft.com/office/powerpoint/2010/main" val="189689119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5752</TotalTime>
  <Words>4805</Words>
  <Application>Microsoft Office PowerPoint</Application>
  <PresentationFormat>Произвольный</PresentationFormat>
  <Paragraphs>1167</Paragraphs>
  <Slides>35</Slides>
  <Notes>34</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35</vt:i4>
      </vt:variant>
    </vt:vector>
  </HeadingPairs>
  <TitlesOfParts>
    <vt:vector size="37" baseType="lpstr">
      <vt:lpstr>Тема Office</vt:lpstr>
      <vt:lpstr>Acrobat Document</vt:lpstr>
      <vt:lpstr>ГКП на ПХВ «Городская  детская  клиническая больница»  УЗ г.Шымкент</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                              Научная конференция на тему"  Инновационные методы хирургии в детской нейрохирургии " проходила с 24 по 26 ноября на базе городской детской клинической больницы. Во время обмена опытом, мастер-класса были проведены уникальные нейрохирургические операции с участием квалифицированных специалистов из России. Повышение квалификации около 30 врачей со всей страны в ходе проведения этой операции    На базе городской детской клинической больницы врач-нейрохирург городской клинической больницы №1 Жумагулов Еркин провел сложную операцию на ребенке с болезнью Мойя-мойя    13 мая 2023 года  на территории ГДКБ, детскими неврологами и нейрохирургами города Шымкент, проведен мастер класс, по установке VNS,  ребенку с мультифокальной резистентной формой эпилепсии, при участии президента ассамблеи детской нейрохирургии Джаилганова Азамата Абикеновича   15.08.2023 года на базе ГДКБ врачи  челюстно- лицевой хирурги  и травматологи    провели несколько сложных операций одновременно, 9-летнему ребенку, получившему серьезные телесные повреждения.   ВРАЧИ ГОРОДСКОЙ ДЕТСКОЙ КЛИНИЧЕСКОЙ БОЛЬНИЦЫ ПОВЫШАЮТ КВАЛИФИКАЦИЮ В ТУРЦИИ.Работа по накоплению и обмену опыта позволит повысить качество медицины детской больницы и продлится две недели.Врачи, обучающиеся за рубежом, оттачивают свое мастерство в лечении детей.Отметим, что врачи детской больницы в августе, ноябре текущего года были направлены на стажировку в Израиль, Турцию. В Турции повысили профессиональную квалификацию в медицинских организациях по темам: «Актуальные проблемы среди маленьких детей», «Детская анестезия - Реаниматология». На сегодняшний день пятеро врачей детской больницы-ревматолог, эндокринолог, травматолог, реаниматолог-анестезиолог, невролог проходят обучение в Турции «лечение эпилепсии у детей, современный подход к лечению", "актуальные вопросы в области травматологии и ортопедии", " комплексная предоперационная подготовка                                 </vt:lpstr>
      <vt:lpstr>   22 декабря  2022 года  в городской детской клинической больнице города Шымкент при спонсорской поддержке компании «Samsung Electonics Central Eurasia» («Самсунг электроникс Централ Евразия») было открытие инновационного класса «Smart School» («Умная школа»),  который будет способствовать психологическому и эмоциональному развитию детей, получающих длительное   лечение в больнице,  в том числе в отделении онкогематологии.       Справочно:  Онкологическую помощь   детскому населению города Шымкент  координирует городская детская клиническая больница,   где  в 2022 году открыто онкогематологическое отделение.   С начала  текущего  года   пролечено в нем  765 детей.     На диспансерном учете с онкологической патологией  состоит  около  185 детей,  из них впервые в жизни выявлено   с онкологической патологией в  2024 году  за І квартал - 11 детей, оперативное лечение проведено  - 11 детям.       В  инновационном классе  «Smart School» пациенты проходят специальное  обучение по   внеклассным занятиям:  изобразительное искусство,   английский язык, рукоделие, легоконструирование,  роботехника, шахматы и шашки.     Также, в рамках проекта больничный аниматор проводит игровую и танцевальную терапии, праздничные мероприятия.    Школа оборудована комфортной экологически чистой  мебелью, планшетами, интерактивной доской.    Благотворительный проект «Smart School» реализован Общественным Фондом «Help Today» при технической и спонсорской поддержке  ТОО «Samsung Electonics Central Eurasia».        В связи с чем,   управление здравоохранения города Шымкент  и городская детская клиническая  больница выразили благодарность организаторам  данного проекта  за оказанную спонсорскую помощь в открытии и оборудовании инновационного класса «Smart School».       </vt:lpstr>
      <vt:lpstr>Слайд 33</vt:lpstr>
      <vt:lpstr>Слайд 34</vt:lpstr>
      <vt:lpstr>Слайд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ДЕНСАУЛЫҚ САҚТАУ БАСҚАРМАСЫ</dc:title>
  <dc:creator>Администратор</dc:creator>
  <cp:lastModifiedBy>20</cp:lastModifiedBy>
  <cp:revision>601</cp:revision>
  <cp:lastPrinted>2023-05-13T09:59:34Z</cp:lastPrinted>
  <dcterms:created xsi:type="dcterms:W3CDTF">2023-03-30T09:55:51Z</dcterms:created>
  <dcterms:modified xsi:type="dcterms:W3CDTF">2024-04-19T05:07:42Z</dcterms:modified>
</cp:coreProperties>
</file>