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33"/>
  </p:notesMasterIdLst>
  <p:sldIdLst>
    <p:sldId id="256" r:id="rId2"/>
    <p:sldId id="288" r:id="rId3"/>
    <p:sldId id="280" r:id="rId4"/>
    <p:sldId id="285" r:id="rId5"/>
    <p:sldId id="279" r:id="rId6"/>
    <p:sldId id="287" r:id="rId7"/>
    <p:sldId id="289" r:id="rId8"/>
    <p:sldId id="323" r:id="rId9"/>
    <p:sldId id="290" r:id="rId10"/>
    <p:sldId id="324" r:id="rId11"/>
    <p:sldId id="291" r:id="rId12"/>
    <p:sldId id="296" r:id="rId13"/>
    <p:sldId id="329" r:id="rId14"/>
    <p:sldId id="292" r:id="rId15"/>
    <p:sldId id="320" r:id="rId16"/>
    <p:sldId id="307" r:id="rId17"/>
    <p:sldId id="299" r:id="rId18"/>
    <p:sldId id="303" r:id="rId19"/>
    <p:sldId id="300" r:id="rId20"/>
    <p:sldId id="301" r:id="rId21"/>
    <p:sldId id="304" r:id="rId22"/>
    <p:sldId id="337" r:id="rId23"/>
    <p:sldId id="335" r:id="rId24"/>
    <p:sldId id="306" r:id="rId25"/>
    <p:sldId id="308" r:id="rId26"/>
    <p:sldId id="333" r:id="rId27"/>
    <p:sldId id="336" r:id="rId28"/>
    <p:sldId id="330" r:id="rId29"/>
    <p:sldId id="331" r:id="rId30"/>
    <p:sldId id="310" r:id="rId31"/>
    <p:sldId id="268" r:id="rId32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99"/>
    <a:srgbClr val="008080"/>
    <a:srgbClr val="FF6600"/>
    <a:srgbClr val="008000"/>
    <a:srgbClr val="78B0B8"/>
    <a:srgbClr val="12A1B3"/>
    <a:srgbClr val="FFFFFF"/>
    <a:srgbClr val="F2F2F2"/>
    <a:srgbClr val="285715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86782" autoAdjust="0"/>
  </p:normalViewPr>
  <p:slideViewPr>
    <p:cSldViewPr snapToGrid="0">
      <p:cViewPr>
        <p:scale>
          <a:sx n="100" d="100"/>
          <a:sy n="100" d="100"/>
        </p:scale>
        <p:origin x="-93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-3960" y="-114"/>
      </p:cViewPr>
      <p:guideLst>
        <p:guide orient="horz" pos="3156"/>
        <p:guide pos="216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 за </a:t>
            </a:r>
            <a:r>
              <a:rPr lang="ru-RU" dirty="0" smtClean="0"/>
              <a:t>12</a:t>
            </a:r>
            <a:r>
              <a:rPr lang="ru-RU" baseline="0" dirty="0" smtClean="0"/>
              <a:t> </a:t>
            </a:r>
            <a:r>
              <a:rPr lang="ru-RU" dirty="0" smtClean="0"/>
              <a:t>мес</a:t>
            </a:r>
            <a:r>
              <a:rPr lang="ru-RU" dirty="0"/>
              <a:t>. 2024 года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за 12 мес. 2024 года</c:v>
                </c:pt>
              </c:strCache>
            </c:strRef>
          </c:tx>
          <c:explosion val="2"/>
          <c:dPt>
            <c:idx val="0"/>
            <c:explosion val="5"/>
          </c:dPt>
          <c:dPt>
            <c:idx val="1"/>
            <c:explosion val="4"/>
          </c:dPt>
          <c:dPt>
            <c:idx val="2"/>
            <c:explosion val="5"/>
          </c:dPt>
          <c:dLbls>
            <c:dLbl>
              <c:idx val="0"/>
              <c:layout>
                <c:manualLayout>
                  <c:x val="-0.1315643795867199"/>
                  <c:y val="7.4827256864675534E-2"/>
                </c:manualLayout>
              </c:layout>
              <c:showVal val="1"/>
            </c:dLbl>
            <c:dLbl>
              <c:idx val="1"/>
              <c:layout>
                <c:manualLayout>
                  <c:x val="0.14379967039003846"/>
                  <c:y val="-0.12316773890350269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летальность</c:v>
                </c:pt>
                <c:pt idx="1">
                  <c:v>из них до 1 года</c:v>
                </c:pt>
                <c:pt idx="2">
                  <c:v>до суточная летальность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0.45</c:v>
                </c:pt>
                <c:pt idx="1">
                  <c:v>0.89000000000000101</c:v>
                </c:pt>
                <c:pt idx="2">
                  <c:v>6.0000000000000123E-2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1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4.7993452452564089E-2"/>
          <c:y val="3.0783104981492601E-2"/>
          <c:w val="0.94275944989554461"/>
          <c:h val="0.6528554243219597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12 мес 2023</c:v>
                </c:pt>
              </c:strCache>
            </c:strRef>
          </c:tx>
          <c:dLbls>
            <c:dLbl>
              <c:idx val="3"/>
              <c:layout>
                <c:manualLayout>
                  <c:x val="0"/>
                  <c:y val="1.2959613456568712E-2"/>
                </c:manualLayout>
              </c:layout>
              <c:showVal val="1"/>
            </c:dLbl>
            <c:dLbl>
              <c:idx val="4"/>
              <c:layout>
                <c:manualLayout>
                  <c:x val="-7.8068262748442535E-3"/>
                  <c:y val="3.8878840369706152E-2"/>
                </c:manualLayout>
              </c:layout>
              <c:showVal val="1"/>
            </c:dLbl>
            <c:dLbl>
              <c:idx val="5"/>
              <c:layout>
                <c:manualLayout>
                  <c:x val="1.1152608964063201E-3"/>
                  <c:y val="1.0799677880473918E-2"/>
                </c:manualLayout>
              </c:layout>
              <c:showVal val="1"/>
            </c:dLbl>
            <c:dLbl>
              <c:idx val="7"/>
              <c:layout>
                <c:manualLayout>
                  <c:x val="-3.3457826892189396E-3"/>
                  <c:y val="6.4798067282844521E-3"/>
                </c:manualLayout>
              </c:layout>
              <c:showVal val="1"/>
            </c:dLbl>
            <c:dLbl>
              <c:idx val="10"/>
              <c:layout>
                <c:manualLayout>
                  <c:x val="-5.5763044820316861E-3"/>
                  <c:y val="2.3759291337042358E-2"/>
                </c:manualLayout>
              </c:layout>
              <c:showVal val="1"/>
            </c:dLbl>
            <c:dLbl>
              <c:idx val="16"/>
              <c:layout>
                <c:manualLayout>
                  <c:x val="-3.345782689218858E-3"/>
                  <c:y val="6.4798067282844209E-3"/>
                </c:manualLayout>
              </c:layout>
              <c:showVal val="1"/>
            </c:dLbl>
            <c:dLbl>
              <c:idx val="18"/>
              <c:layout>
                <c:manualLayout>
                  <c:x val="-4.4610435856253395E-3"/>
                  <c:y val="1.9439420184853083E-2"/>
                </c:manualLayout>
              </c:layout>
              <c:showVal val="1"/>
            </c:dLbl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Val val="1"/>
          </c:dLbls>
          <c:cat>
            <c:strRef>
              <c:f>Лист1!$A$2:$A$29</c:f>
              <c:strCache>
                <c:ptCount val="28"/>
                <c:pt idx="0">
                  <c:v> Аллерголог</c:v>
                </c:pt>
                <c:pt idx="1">
                  <c:v> Анестезиолог-реаниматолог</c:v>
                </c:pt>
                <c:pt idx="2">
                  <c:v> Врач по рентгенэндоваскулярной диагностики</c:v>
                </c:pt>
                <c:pt idx="3">
                  <c:v> Гематолог</c:v>
                </c:pt>
                <c:pt idx="4">
                  <c:v> Кардиолог</c:v>
                </c:pt>
                <c:pt idx="5">
                  <c:v> Невропатолог</c:v>
                </c:pt>
                <c:pt idx="6">
                  <c:v> Нейрохирург</c:v>
                </c:pt>
                <c:pt idx="7">
                  <c:v> Онколог</c:v>
                </c:pt>
                <c:pt idx="8">
                  <c:v> Оториноларинголог</c:v>
                </c:pt>
                <c:pt idx="9">
                  <c:v> Пульмонолог</c:v>
                </c:pt>
                <c:pt idx="10">
                  <c:v> Ревматолог</c:v>
                </c:pt>
                <c:pt idx="11">
                  <c:v> Сосудистый хирург</c:v>
                </c:pt>
                <c:pt idx="12">
                  <c:v> Стоматолог-терапевт</c:v>
                </c:pt>
                <c:pt idx="13">
                  <c:v> Стоматолог-хирург</c:v>
                </c:pt>
                <c:pt idx="14">
                  <c:v> Травматолог-ортопед</c:v>
                </c:pt>
                <c:pt idx="15">
                  <c:v> Уролог</c:v>
                </c:pt>
                <c:pt idx="16">
                  <c:v> Хирург</c:v>
                </c:pt>
                <c:pt idx="17">
                  <c:v> Эндокринолог</c:v>
                </c:pt>
                <c:pt idx="18">
                  <c:v> Челюстно-лицевой хирург</c:v>
                </c:pt>
                <c:pt idx="19">
                  <c:v> Педиатр</c:v>
                </c:pt>
                <c:pt idx="20">
                  <c:v>Кардиохирург</c:v>
                </c:pt>
                <c:pt idx="21">
                  <c:v>Нефролог</c:v>
                </c:pt>
                <c:pt idx="22">
                  <c:v>Онколог-хирург</c:v>
                </c:pt>
                <c:pt idx="23">
                  <c:v>МРТ</c:v>
                </c:pt>
                <c:pt idx="24">
                  <c:v>Нейросонография</c:v>
                </c:pt>
                <c:pt idx="25">
                  <c:v>Рентген</c:v>
                </c:pt>
                <c:pt idx="26">
                  <c:v>УЗИ</c:v>
                </c:pt>
                <c:pt idx="27">
                  <c:v>Эхокардиография</c:v>
                </c:pt>
              </c:strCache>
            </c:strRef>
          </c:cat>
          <c:val>
            <c:numRef>
              <c:f>Лист1!$B$2:$B$29</c:f>
              <c:numCache>
                <c:formatCode>General</c:formatCode>
                <c:ptCount val="28"/>
                <c:pt idx="0">
                  <c:v>1780</c:v>
                </c:pt>
                <c:pt idx="1">
                  <c:v>1251</c:v>
                </c:pt>
                <c:pt idx="2">
                  <c:v>214</c:v>
                </c:pt>
                <c:pt idx="3">
                  <c:v>1306</c:v>
                </c:pt>
                <c:pt idx="4">
                  <c:v>2862</c:v>
                </c:pt>
                <c:pt idx="5">
                  <c:v>3039</c:v>
                </c:pt>
                <c:pt idx="6">
                  <c:v>1275</c:v>
                </c:pt>
                <c:pt idx="7">
                  <c:v>921</c:v>
                </c:pt>
                <c:pt idx="8">
                  <c:v>1329</c:v>
                </c:pt>
                <c:pt idx="9">
                  <c:v>1022</c:v>
                </c:pt>
                <c:pt idx="10">
                  <c:v>1783</c:v>
                </c:pt>
                <c:pt idx="11">
                  <c:v>812</c:v>
                </c:pt>
                <c:pt idx="12">
                  <c:v>765</c:v>
                </c:pt>
                <c:pt idx="13">
                  <c:v>244</c:v>
                </c:pt>
                <c:pt idx="14">
                  <c:v>15828</c:v>
                </c:pt>
                <c:pt idx="15">
                  <c:v>2485</c:v>
                </c:pt>
                <c:pt idx="16">
                  <c:v>2002</c:v>
                </c:pt>
                <c:pt idx="17">
                  <c:v>980</c:v>
                </c:pt>
                <c:pt idx="18">
                  <c:v>363</c:v>
                </c:pt>
                <c:pt idx="19">
                  <c:v>386</c:v>
                </c:pt>
                <c:pt idx="20">
                  <c:v>11</c:v>
                </c:pt>
                <c:pt idx="23">
                  <c:v>1733</c:v>
                </c:pt>
                <c:pt idx="24">
                  <c:v>1612</c:v>
                </c:pt>
                <c:pt idx="25">
                  <c:v>11369</c:v>
                </c:pt>
                <c:pt idx="26">
                  <c:v>2524</c:v>
                </c:pt>
                <c:pt idx="27">
                  <c:v>2015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12 мес 2024</c:v>
                </c:pt>
              </c:strCache>
            </c:strRef>
          </c:tx>
          <c:dLbls>
            <c:dLbl>
              <c:idx val="0"/>
              <c:layout>
                <c:manualLayout>
                  <c:x val="3.3457826892189396E-3"/>
                  <c:y val="1.2959613456568712E-2"/>
                </c:manualLayout>
              </c:layout>
              <c:showVal val="1"/>
            </c:dLbl>
            <c:dLbl>
              <c:idx val="3"/>
              <c:layout>
                <c:manualLayout>
                  <c:x val="3.3457826892189604E-3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5.5763044820316861E-3"/>
                  <c:y val="1.5119549032663503E-2"/>
                </c:manualLayout>
              </c:layout>
              <c:showVal val="1"/>
            </c:dLbl>
            <c:dLbl>
              <c:idx val="5"/>
              <c:layout>
                <c:manualLayout>
                  <c:x val="1.1152608964063141E-2"/>
                  <c:y val="3.8878840369706152E-2"/>
                </c:manualLayout>
              </c:layout>
              <c:showVal val="1"/>
            </c:dLbl>
            <c:dLbl>
              <c:idx val="6"/>
              <c:layout>
                <c:manualLayout>
                  <c:x val="3.9081551916272895E-3"/>
                  <c:y val="2.4494519801251908E-2"/>
                </c:manualLayout>
              </c:layout>
              <c:showVal val="1"/>
            </c:dLbl>
            <c:dLbl>
              <c:idx val="7"/>
              <c:layout>
                <c:manualLayout>
                  <c:x val="3.3457826892189808E-3"/>
                  <c:y val="4.3198711521895824E-3"/>
                </c:manualLayout>
              </c:layout>
              <c:showVal val="1"/>
            </c:dLbl>
            <c:dLbl>
              <c:idx val="9"/>
              <c:layout>
                <c:manualLayout>
                  <c:x val="5.7168976076337518E-3"/>
                  <c:y val="2.2870486351163011E-2"/>
                </c:manualLayout>
              </c:layout>
              <c:showVal val="1"/>
            </c:dLbl>
            <c:dLbl>
              <c:idx val="10"/>
              <c:layout>
                <c:manualLayout>
                  <c:x val="1.2267869860469465E-2"/>
                  <c:y val="8.6397423043791527E-3"/>
                </c:manualLayout>
              </c:layout>
              <c:showVal val="1"/>
            </c:dLbl>
            <c:dLbl>
              <c:idx val="12"/>
              <c:layout>
                <c:manualLayout>
                  <c:x val="6.6915653784378791E-3"/>
                  <c:y val="1.0799677880473918E-2"/>
                </c:manualLayout>
              </c:layout>
              <c:showVal val="1"/>
            </c:dLbl>
            <c:dLbl>
              <c:idx val="14"/>
              <c:layout>
                <c:manualLayout>
                  <c:x val="1.0037348067656819E-2"/>
                  <c:y val="0"/>
                </c:manualLayout>
              </c:layout>
              <c:showVal val="1"/>
            </c:dLbl>
            <c:dLbl>
              <c:idx val="15"/>
              <c:layout>
                <c:manualLayout>
                  <c:x val="1.0318534318861124E-2"/>
                  <c:y val="1.2269794661557663E-2"/>
                </c:manualLayout>
              </c:layout>
              <c:showVal val="1"/>
            </c:dLbl>
            <c:dLbl>
              <c:idx val="16"/>
              <c:layout>
                <c:manualLayout>
                  <c:x val="1.4779577904486247E-2"/>
                  <c:y val="9.3440173611199703E-3"/>
                </c:manualLayout>
              </c:layout>
              <c:showVal val="1"/>
            </c:dLbl>
            <c:dLbl>
              <c:idx val="27"/>
              <c:layout>
                <c:manualLayout>
                  <c:x val="0"/>
                  <c:y val="6.3288794743807534E-3"/>
                </c:manualLayout>
              </c:layout>
              <c:showVal val="1"/>
            </c:dLbl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Val val="1"/>
          </c:dLbls>
          <c:cat>
            <c:strRef>
              <c:f>Лист1!$A$2:$A$29</c:f>
              <c:strCache>
                <c:ptCount val="28"/>
                <c:pt idx="0">
                  <c:v> Аллерголог</c:v>
                </c:pt>
                <c:pt idx="1">
                  <c:v> Анестезиолог-реаниматолог</c:v>
                </c:pt>
                <c:pt idx="2">
                  <c:v> Врач по рентгенэндоваскулярной диагностики</c:v>
                </c:pt>
                <c:pt idx="3">
                  <c:v> Гематолог</c:v>
                </c:pt>
                <c:pt idx="4">
                  <c:v> Кардиолог</c:v>
                </c:pt>
                <c:pt idx="5">
                  <c:v> Невропатолог</c:v>
                </c:pt>
                <c:pt idx="6">
                  <c:v> Нейрохирург</c:v>
                </c:pt>
                <c:pt idx="7">
                  <c:v> Онколог</c:v>
                </c:pt>
                <c:pt idx="8">
                  <c:v> Оториноларинголог</c:v>
                </c:pt>
                <c:pt idx="9">
                  <c:v> Пульмонолог</c:v>
                </c:pt>
                <c:pt idx="10">
                  <c:v> Ревматолог</c:v>
                </c:pt>
                <c:pt idx="11">
                  <c:v> Сосудистый хирург</c:v>
                </c:pt>
                <c:pt idx="12">
                  <c:v> Стоматолог-терапевт</c:v>
                </c:pt>
                <c:pt idx="13">
                  <c:v> Стоматолог-хирург</c:v>
                </c:pt>
                <c:pt idx="14">
                  <c:v> Травматолог-ортопед</c:v>
                </c:pt>
                <c:pt idx="15">
                  <c:v> Уролог</c:v>
                </c:pt>
                <c:pt idx="16">
                  <c:v> Хирург</c:v>
                </c:pt>
                <c:pt idx="17">
                  <c:v> Эндокринолог</c:v>
                </c:pt>
                <c:pt idx="18">
                  <c:v> Челюстно-лицевой хирург</c:v>
                </c:pt>
                <c:pt idx="19">
                  <c:v> Педиатр</c:v>
                </c:pt>
                <c:pt idx="20">
                  <c:v>Кардиохирург</c:v>
                </c:pt>
                <c:pt idx="21">
                  <c:v>Нефролог</c:v>
                </c:pt>
                <c:pt idx="22">
                  <c:v>Онколог-хирург</c:v>
                </c:pt>
                <c:pt idx="23">
                  <c:v>МРТ</c:v>
                </c:pt>
                <c:pt idx="24">
                  <c:v>Нейросонография</c:v>
                </c:pt>
                <c:pt idx="25">
                  <c:v>Рентген</c:v>
                </c:pt>
                <c:pt idx="26">
                  <c:v>УЗИ</c:v>
                </c:pt>
                <c:pt idx="27">
                  <c:v>Эхокардиография</c:v>
                </c:pt>
              </c:strCache>
            </c:strRef>
          </c:cat>
          <c:val>
            <c:numRef>
              <c:f>Лист1!$C$2:$C$29</c:f>
              <c:numCache>
                <c:formatCode>General</c:formatCode>
                <c:ptCount val="28"/>
                <c:pt idx="0">
                  <c:v>1330</c:v>
                </c:pt>
                <c:pt idx="1">
                  <c:v>873</c:v>
                </c:pt>
                <c:pt idx="2">
                  <c:v>0</c:v>
                </c:pt>
                <c:pt idx="3">
                  <c:v>1091</c:v>
                </c:pt>
                <c:pt idx="4">
                  <c:v>2339</c:v>
                </c:pt>
                <c:pt idx="5">
                  <c:v>2326</c:v>
                </c:pt>
                <c:pt idx="6">
                  <c:v>985</c:v>
                </c:pt>
                <c:pt idx="7">
                  <c:v>813</c:v>
                </c:pt>
                <c:pt idx="8">
                  <c:v>1947</c:v>
                </c:pt>
                <c:pt idx="9">
                  <c:v>752</c:v>
                </c:pt>
                <c:pt idx="10">
                  <c:v>1579</c:v>
                </c:pt>
                <c:pt idx="11">
                  <c:v>43</c:v>
                </c:pt>
                <c:pt idx="12">
                  <c:v>540</c:v>
                </c:pt>
                <c:pt idx="13">
                  <c:v>36</c:v>
                </c:pt>
                <c:pt idx="14">
                  <c:v>15306</c:v>
                </c:pt>
                <c:pt idx="15">
                  <c:v>1703</c:v>
                </c:pt>
                <c:pt idx="16">
                  <c:v>1644</c:v>
                </c:pt>
                <c:pt idx="17">
                  <c:v>965</c:v>
                </c:pt>
                <c:pt idx="18">
                  <c:v>427</c:v>
                </c:pt>
                <c:pt idx="19">
                  <c:v>46</c:v>
                </c:pt>
                <c:pt idx="20">
                  <c:v>212</c:v>
                </c:pt>
                <c:pt idx="21">
                  <c:v>259</c:v>
                </c:pt>
                <c:pt idx="22">
                  <c:v>1</c:v>
                </c:pt>
                <c:pt idx="23">
                  <c:v>1088</c:v>
                </c:pt>
                <c:pt idx="24">
                  <c:v>2197</c:v>
                </c:pt>
                <c:pt idx="25">
                  <c:v>6786</c:v>
                </c:pt>
                <c:pt idx="26">
                  <c:v>1789</c:v>
                </c:pt>
                <c:pt idx="27">
                  <c:v>2568</c:v>
                </c:pt>
              </c:numCache>
            </c:numRef>
          </c:val>
        </c:ser>
        <c:axId val="187295232"/>
        <c:axId val="187296768"/>
      </c:barChart>
      <c:catAx>
        <c:axId val="187295232"/>
        <c:scaling>
          <c:orientation val="minMax"/>
        </c:scaling>
        <c:axPos val="b"/>
        <c:tickLblPos val="nextTo"/>
        <c:txPr>
          <a:bodyPr/>
          <a:lstStyle/>
          <a:p>
            <a:pPr>
              <a:defRPr sz="900" b="1"/>
            </a:pPr>
            <a:endParaRPr lang="ru-RU"/>
          </a:p>
        </c:txPr>
        <c:crossAx val="187296768"/>
        <c:crosses val="autoZero"/>
        <c:auto val="1"/>
        <c:lblAlgn val="ctr"/>
        <c:lblOffset val="100"/>
      </c:catAx>
      <c:valAx>
        <c:axId val="1872967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87295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488719619020005"/>
          <c:y val="0.83515014528543041"/>
          <c:w val="0.120763259969073"/>
          <c:h val="0.1198988741973574"/>
        </c:manualLayout>
      </c:layout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Отчет по неонатальной хирургии</a:t>
            </a:r>
          </a:p>
        </c:rich>
      </c:tx>
      <c:layout/>
    </c:title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 12 мес. 2023 г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Всего</c:v>
                </c:pt>
                <c:pt idx="1">
                  <c:v>Оперировано</c:v>
                </c:pt>
                <c:pt idx="2">
                  <c:v>Хирургическая активность</c:v>
                </c:pt>
                <c:pt idx="3">
                  <c:v>Летальный исход</c:v>
                </c:pt>
                <c:pt idx="4">
                  <c:v>Послеоперационный летальный исход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107</c:v>
                </c:pt>
                <c:pt idx="1">
                  <c:v>103</c:v>
                </c:pt>
                <c:pt idx="2" formatCode="0.00%">
                  <c:v>0.96200000000000063</c:v>
                </c:pt>
                <c:pt idx="3" formatCode="0.0%">
                  <c:v>0.19600000000000001</c:v>
                </c:pt>
                <c:pt idx="4" formatCode="0.0%">
                  <c:v>0.20300000000000001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12  мес.2024 г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Всего</c:v>
                </c:pt>
                <c:pt idx="1">
                  <c:v>Оперировано</c:v>
                </c:pt>
                <c:pt idx="2">
                  <c:v>Хирургическая активность</c:v>
                </c:pt>
                <c:pt idx="3">
                  <c:v>Летальный исход</c:v>
                </c:pt>
                <c:pt idx="4">
                  <c:v>Послеоперационный летальный исход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70</c:v>
                </c:pt>
                <c:pt idx="1">
                  <c:v>64</c:v>
                </c:pt>
                <c:pt idx="2" formatCode="0.00%">
                  <c:v>0.91400000000000003</c:v>
                </c:pt>
                <c:pt idx="3" formatCode="0.00%">
                  <c:v>4.2000000000000023E-2</c:v>
                </c:pt>
                <c:pt idx="4" formatCode="0.00%">
                  <c:v>4.5999999999999999E-2</c:v>
                </c:pt>
              </c:numCache>
            </c:numRef>
          </c:val>
        </c:ser>
        <c:axId val="188490112"/>
        <c:axId val="188491648"/>
      </c:barChart>
      <c:catAx>
        <c:axId val="188490112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700" b="0"/>
            </a:pPr>
            <a:endParaRPr lang="ru-RU"/>
          </a:p>
        </c:txPr>
        <c:crossAx val="188491648"/>
        <c:crosses val="autoZero"/>
        <c:auto val="1"/>
        <c:lblAlgn val="ctr"/>
        <c:lblOffset val="100"/>
      </c:catAx>
      <c:valAx>
        <c:axId val="188491648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600"/>
            </a:pPr>
            <a:endParaRPr lang="ru-RU"/>
          </a:p>
        </c:txPr>
        <c:crossAx val="18849011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800" b="1"/>
            </a:pPr>
            <a:endParaRPr lang="ru-RU"/>
          </a:p>
        </c:txPr>
      </c:dTable>
    </c:plotArea>
    <c:plotVisOnly val="1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 12 мес 2023 г - 315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Лист1!$A$2:$A$11</c:f>
              <c:strCache>
                <c:ptCount val="10"/>
                <c:pt idx="0">
                  <c:v>Педиатрия</c:v>
                </c:pt>
                <c:pt idx="1">
                  <c:v>Кардиоревматология</c:v>
                </c:pt>
                <c:pt idx="2">
                  <c:v>Неврология</c:v>
                </c:pt>
                <c:pt idx="3">
                  <c:v>Онкогематоневрология</c:v>
                </c:pt>
                <c:pt idx="4">
                  <c:v>Травматология </c:v>
                </c:pt>
                <c:pt idx="5">
                  <c:v>Оториноларингология</c:v>
                </c:pt>
                <c:pt idx="6">
                  <c:v>Хирургия </c:v>
                </c:pt>
                <c:pt idx="7">
                  <c:v>Нейрохирургия</c:v>
                </c:pt>
                <c:pt idx="8">
                  <c:v>Кардиохирургия </c:v>
                </c:pt>
                <c:pt idx="9">
                  <c:v>Паллиатив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38</c:v>
                </c:pt>
                <c:pt idx="1">
                  <c:v>25</c:v>
                </c:pt>
                <c:pt idx="2">
                  <c:v>71</c:v>
                </c:pt>
                <c:pt idx="3">
                  <c:v>19</c:v>
                </c:pt>
                <c:pt idx="4">
                  <c:v>13</c:v>
                </c:pt>
                <c:pt idx="5">
                  <c:v>31</c:v>
                </c:pt>
                <c:pt idx="6">
                  <c:v>17</c:v>
                </c:pt>
                <c:pt idx="7">
                  <c:v>0</c:v>
                </c:pt>
                <c:pt idx="8">
                  <c:v>47</c:v>
                </c:pt>
                <c:pt idx="9">
                  <c:v>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12 мес 2024 г 466</c:v>
                </c:pt>
              </c:strCache>
            </c:strRef>
          </c:tx>
          <c:dLbls>
            <c:dLbl>
              <c:idx val="8"/>
              <c:layout>
                <c:manualLayout>
                  <c:x val="1.2000130566918293E-2"/>
                  <c:y val="-3.0433339603720341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Лист1!$A$2:$A$11</c:f>
              <c:strCache>
                <c:ptCount val="10"/>
                <c:pt idx="0">
                  <c:v>Педиатрия</c:v>
                </c:pt>
                <c:pt idx="1">
                  <c:v>Кардиоревматология</c:v>
                </c:pt>
                <c:pt idx="2">
                  <c:v>Неврология</c:v>
                </c:pt>
                <c:pt idx="3">
                  <c:v>Онкогематоневрология</c:v>
                </c:pt>
                <c:pt idx="4">
                  <c:v>Травматология </c:v>
                </c:pt>
                <c:pt idx="5">
                  <c:v>Оториноларингология</c:v>
                </c:pt>
                <c:pt idx="6">
                  <c:v>Хирургия </c:v>
                </c:pt>
                <c:pt idx="7">
                  <c:v>Нейрохирургия</c:v>
                </c:pt>
                <c:pt idx="8">
                  <c:v>Кардиохирургия </c:v>
                </c:pt>
                <c:pt idx="9">
                  <c:v>Паллиатив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51</c:v>
                </c:pt>
                <c:pt idx="1">
                  <c:v>96</c:v>
                </c:pt>
                <c:pt idx="2">
                  <c:v>84</c:v>
                </c:pt>
                <c:pt idx="3">
                  <c:v>23</c:v>
                </c:pt>
                <c:pt idx="4">
                  <c:v>12</c:v>
                </c:pt>
                <c:pt idx="5">
                  <c:v>40</c:v>
                </c:pt>
                <c:pt idx="6">
                  <c:v>55</c:v>
                </c:pt>
                <c:pt idx="7">
                  <c:v>5</c:v>
                </c:pt>
                <c:pt idx="8">
                  <c:v>35</c:v>
                </c:pt>
                <c:pt idx="9">
                  <c:v>65</c:v>
                </c:pt>
              </c:numCache>
            </c:numRef>
          </c:val>
        </c:ser>
        <c:dLbls>
          <c:showVal val="1"/>
        </c:dLbls>
        <c:axId val="191174912"/>
        <c:axId val="191176704"/>
      </c:barChart>
      <c:catAx>
        <c:axId val="19117491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1176704"/>
        <c:crosses val="autoZero"/>
        <c:auto val="1"/>
        <c:lblAlgn val="ctr"/>
        <c:lblOffset val="100"/>
      </c:catAx>
      <c:valAx>
        <c:axId val="19117670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91174912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0881856827713413"/>
          <c:y val="2.4444438422831071E-2"/>
          <c:w val="0.76058840073197009"/>
          <c:h val="0.6486592953086836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Instagram </c:v>
                </c:pt>
              </c:strCache>
            </c:strRef>
          </c:tx>
          <c:dLbls>
            <c:dLbl>
              <c:idx val="0"/>
              <c:layout>
                <c:manualLayout>
                  <c:x val="-5.5175622248868898E-2"/>
                  <c:y val="-5.432865183001744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4811344441532852E-3"/>
                  <c:y val="-2.939488205014257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7404714594553281E-3"/>
                  <c:y val="-8.117458493771695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3866628662389765E-2"/>
                  <c:y val="1.588576878991067E-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7"/>
                <c:pt idx="0">
                  <c:v>Подписчики</c:v>
                </c:pt>
                <c:pt idx="1">
                  <c:v>Публикации</c:v>
                </c:pt>
                <c:pt idx="2">
                  <c:v>Показ</c:v>
                </c:pt>
                <c:pt idx="3">
                  <c:v>Охват</c:v>
                </c:pt>
                <c:pt idx="4">
                  <c:v>Отметка нравиться</c:v>
                </c:pt>
                <c:pt idx="5">
                  <c:v>Комментарии</c:v>
                </c:pt>
                <c:pt idx="6">
                  <c:v>Видео просмотры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2651</c:v>
                </c:pt>
                <c:pt idx="1">
                  <c:v>605</c:v>
                </c:pt>
                <c:pt idx="2">
                  <c:v>7678</c:v>
                </c:pt>
                <c:pt idx="3">
                  <c:v>13275</c:v>
                </c:pt>
                <c:pt idx="4">
                  <c:v>5841</c:v>
                </c:pt>
                <c:pt idx="5">
                  <c:v>601</c:v>
                </c:pt>
                <c:pt idx="6">
                  <c:v>19787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Facebook</c:v>
                </c:pt>
              </c:strCache>
            </c:strRef>
          </c:tx>
          <c:dLbls>
            <c:dLbl>
              <c:idx val="0"/>
              <c:layout>
                <c:manualLayout>
                  <c:x val="-3.0408498672561692E-3"/>
                  <c:y val="1.720676022447378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0239099116491611E-2"/>
                  <c:y val="-2.150845028059212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8912998737845156E-3"/>
                  <c:y val="3.871521050506641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7"/>
                <c:pt idx="0">
                  <c:v>Подписчики</c:v>
                </c:pt>
                <c:pt idx="1">
                  <c:v>Публикации</c:v>
                </c:pt>
                <c:pt idx="2">
                  <c:v>Показ</c:v>
                </c:pt>
                <c:pt idx="3">
                  <c:v>Охват</c:v>
                </c:pt>
                <c:pt idx="4">
                  <c:v>Отметка нравиться</c:v>
                </c:pt>
                <c:pt idx="5">
                  <c:v>Комментарии</c:v>
                </c:pt>
                <c:pt idx="6">
                  <c:v>Видео просмотры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5000</c:v>
                </c:pt>
                <c:pt idx="1">
                  <c:v>740</c:v>
                </c:pt>
                <c:pt idx="2">
                  <c:v>7973</c:v>
                </c:pt>
                <c:pt idx="3">
                  <c:v>14598</c:v>
                </c:pt>
                <c:pt idx="4">
                  <c:v>6290</c:v>
                </c:pt>
                <c:pt idx="5">
                  <c:v>815</c:v>
                </c:pt>
                <c:pt idx="6">
                  <c:v>23465</c:v>
                </c:pt>
              </c:numCache>
            </c:numRef>
          </c:val>
        </c:ser>
        <c:marker val="1"/>
        <c:axId val="191446016"/>
        <c:axId val="191447808"/>
      </c:lineChart>
      <c:catAx>
        <c:axId val="19144601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9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1447808"/>
        <c:crosses val="autoZero"/>
        <c:auto val="1"/>
        <c:lblAlgn val="ctr"/>
        <c:lblOffset val="100"/>
      </c:catAx>
      <c:valAx>
        <c:axId val="1914478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9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1446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878469852559782"/>
          <c:y val="0.14839746803201329"/>
          <c:w val="0.12121534518763763"/>
          <c:h val="0.53543915174733581"/>
        </c:manualLayout>
      </c:layout>
      <c:txPr>
        <a:bodyPr/>
        <a:lstStyle/>
        <a:p>
          <a:pPr>
            <a:defRPr sz="7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за </a:t>
            </a:r>
            <a:r>
              <a:rPr lang="ru-RU" dirty="0" smtClean="0"/>
              <a:t>12 мес</a:t>
            </a:r>
            <a:r>
              <a:rPr lang="ru-RU" dirty="0"/>
              <a:t>. 2023 года</a:t>
            </a:r>
          </a:p>
        </c:rich>
      </c:tx>
      <c:layout>
        <c:manualLayout>
          <c:xMode val="edge"/>
          <c:yMode val="edge"/>
          <c:x val="0.24085680800373468"/>
          <c:y val="2.8169014084507043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за12 мес. 2023 года</c:v>
                </c:pt>
              </c:strCache>
            </c:strRef>
          </c:tx>
          <c:explosion val="2"/>
          <c:dPt>
            <c:idx val="0"/>
            <c:explosion val="5"/>
          </c:dPt>
          <c:dPt>
            <c:idx val="1"/>
            <c:explosion val="4"/>
          </c:dPt>
          <c:dPt>
            <c:idx val="2"/>
            <c:explosion val="5"/>
          </c:dPt>
          <c:dLbls>
            <c:dLbl>
              <c:idx val="0"/>
              <c:layout>
                <c:manualLayout>
                  <c:x val="-0.1315643795867199"/>
                  <c:y val="7.4827256864675423E-2"/>
                </c:manualLayout>
              </c:layout>
              <c:showVal val="1"/>
            </c:dLbl>
            <c:dLbl>
              <c:idx val="1"/>
              <c:layout>
                <c:manualLayout>
                  <c:x val="0.14379967039003846"/>
                  <c:y val="-0.12316773890350269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летальность</c:v>
                </c:pt>
                <c:pt idx="1">
                  <c:v>из них до 1 года</c:v>
                </c:pt>
                <c:pt idx="2">
                  <c:v>до суточная летальность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0.61000000000000065</c:v>
                </c:pt>
                <c:pt idx="1">
                  <c:v>1.27</c:v>
                </c:pt>
                <c:pt idx="2">
                  <c:v>9.0000000000000024E-2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1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plotArea>
      <c:layout>
        <c:manualLayout>
          <c:layoutTarget val="inner"/>
          <c:xMode val="edge"/>
          <c:yMode val="edge"/>
          <c:x val="7.1739441660701508E-2"/>
          <c:y val="5.8201058201058045E-2"/>
          <c:w val="0.7188173675599967"/>
          <c:h val="0.824382785485138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 12 мес. 2023г.</c:v>
                </c:pt>
              </c:strCache>
            </c:strRef>
          </c:tx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летальность</c:v>
                </c:pt>
                <c:pt idx="1">
                  <c:v>из них до 1 года</c:v>
                </c:pt>
                <c:pt idx="2">
                  <c:v>до суточная летальность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">
                  <c:v>99</c:v>
                </c:pt>
                <c:pt idx="1">
                  <c:v>59</c:v>
                </c:pt>
                <c:pt idx="2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12 мес. 2024г.</c:v>
                </c:pt>
              </c:strCache>
            </c:strRef>
          </c:tx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летальность</c:v>
                </c:pt>
                <c:pt idx="1">
                  <c:v>из них до 1 года</c:v>
                </c:pt>
                <c:pt idx="2">
                  <c:v>до суточная летальность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80</c:v>
                </c:pt>
                <c:pt idx="1">
                  <c:v>42</c:v>
                </c:pt>
                <c:pt idx="2">
                  <c:v>9</c:v>
                </c:pt>
              </c:numCache>
            </c:numRef>
          </c:val>
        </c:ser>
        <c:axId val="206207616"/>
        <c:axId val="206209408"/>
      </c:barChart>
      <c:catAx>
        <c:axId val="206207616"/>
        <c:scaling>
          <c:orientation val="minMax"/>
        </c:scaling>
        <c:axPos val="b"/>
        <c:tickLblPos val="nextTo"/>
        <c:txPr>
          <a:bodyPr/>
          <a:lstStyle/>
          <a:p>
            <a:pPr>
              <a:defRPr sz="7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6209408"/>
        <c:crosses val="autoZero"/>
        <c:auto val="1"/>
        <c:lblAlgn val="ctr"/>
        <c:lblOffset val="100"/>
      </c:catAx>
      <c:valAx>
        <c:axId val="206209408"/>
        <c:scaling>
          <c:orientation val="minMax"/>
        </c:scaling>
        <c:axPos val="l"/>
        <c:majorGridlines/>
        <c:numFmt formatCode="0" sourceLinked="1"/>
        <c:tickLblPos val="nextTo"/>
        <c:txPr>
          <a:bodyPr/>
          <a:lstStyle/>
          <a:p>
            <a:pPr>
              <a:defRPr sz="7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6207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116738180886436"/>
          <c:y val="0.30940209317843792"/>
          <c:w val="0.21407600955710451"/>
          <c:h val="0.38119568387285946"/>
        </c:manualLayout>
      </c:layout>
      <c:txPr>
        <a:bodyPr/>
        <a:lstStyle/>
        <a:p>
          <a:pPr>
            <a:defRPr sz="9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plotArea>
      <c:layout>
        <c:manualLayout>
          <c:layoutTarget val="inner"/>
          <c:xMode val="edge"/>
          <c:yMode val="edge"/>
          <c:x val="6.3305911387942199E-2"/>
          <c:y val="5.146198830409357E-2"/>
          <c:w val="0.7360566459043365"/>
          <c:h val="0.8233450292397660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 12 мес. 2023г.</c:v>
                </c:pt>
              </c:strCache>
            </c:strRef>
          </c:tx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летальность</c:v>
                </c:pt>
                <c:pt idx="1">
                  <c:v>из них до 1 года</c:v>
                </c:pt>
                <c:pt idx="2">
                  <c:v>до суточная летальность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</c:v>
                </c:pt>
                <c:pt idx="1">
                  <c:v>10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12 мес. 2024г.</c:v>
                </c:pt>
              </c:strCache>
            </c:strRef>
          </c:tx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летальность</c:v>
                </c:pt>
                <c:pt idx="1">
                  <c:v>из них до 1 года</c:v>
                </c:pt>
                <c:pt idx="2">
                  <c:v>до суточная летальность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</c:v>
                </c:pt>
                <c:pt idx="1">
                  <c:v>7</c:v>
                </c:pt>
                <c:pt idx="2">
                  <c:v>3</c:v>
                </c:pt>
              </c:numCache>
            </c:numRef>
          </c:val>
        </c:ser>
        <c:axId val="206251136"/>
        <c:axId val="206252672"/>
      </c:barChart>
      <c:catAx>
        <c:axId val="206251136"/>
        <c:scaling>
          <c:orientation val="minMax"/>
        </c:scaling>
        <c:axPos val="b"/>
        <c:tickLblPos val="nextTo"/>
        <c:txPr>
          <a:bodyPr/>
          <a:lstStyle/>
          <a:p>
            <a:pPr>
              <a:defRPr sz="7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6252672"/>
        <c:crosses val="autoZero"/>
        <c:auto val="1"/>
        <c:lblAlgn val="ctr"/>
        <c:lblOffset val="100"/>
      </c:catAx>
      <c:valAx>
        <c:axId val="2062526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7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6251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40733341168168"/>
          <c:y val="0.38866399594788736"/>
          <c:w val="0.20959266658831824"/>
          <c:h val="0.22267163972924417"/>
        </c:manualLayout>
      </c:layout>
      <c:txPr>
        <a:bodyPr/>
        <a:lstStyle/>
        <a:p>
          <a:pPr>
            <a:defRPr sz="9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0.12384427882343622"/>
          <c:y val="4.1923746349017618E-2"/>
          <c:w val="0.58606500390659721"/>
          <c:h val="0.78417179837160955"/>
        </c:manualLayout>
      </c:layout>
      <c:bar3D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Экстренно свыше 24 часов</c:v>
                </c:pt>
              </c:strCache>
            </c:strRef>
          </c:tx>
          <c:dLbls>
            <c:dLbl>
              <c:idx val="0"/>
              <c:layout>
                <c:manualLayout>
                  <c:x val="9.5068330362450739E-3"/>
                  <c:y val="-1.2804273737224713E-2"/>
                </c:manualLayout>
              </c:layout>
              <c:showVal val="1"/>
            </c:dLbl>
            <c:dLbl>
              <c:idx val="1"/>
              <c:layout>
                <c:manualLayout>
                  <c:x val="1.4260249554367201E-2"/>
                  <c:y val="-8.5361824914831508E-3"/>
                </c:manualLayout>
              </c:layout>
              <c:showVal val="1"/>
            </c:dLbl>
            <c:dLbl>
              <c:idx val="2"/>
              <c:layout>
                <c:manualLayout>
                  <c:x val="1.4260249554367201E-2"/>
                  <c:y val="-8.5361824914831508E-3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2"/>
                <c:pt idx="0">
                  <c:v>за 12 мес. 2023 года</c:v>
                </c:pt>
                <c:pt idx="1">
                  <c:v>за 12 мес 2024 года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2"/>
                <c:pt idx="0">
                  <c:v>4624</c:v>
                </c:pt>
                <c:pt idx="1">
                  <c:v>5480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Экстренно в течение 7-24 часов</c:v>
                </c:pt>
              </c:strCache>
            </c:strRef>
          </c:tx>
          <c:dLbls>
            <c:dLbl>
              <c:idx val="0"/>
              <c:layout>
                <c:manualLayout>
                  <c:x val="-2.3767082590612004E-3"/>
                  <c:y val="-2.5608547474450204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2.1340456228707828E-2"/>
                </c:manualLayout>
              </c:layout>
              <c:showVal val="1"/>
            </c:dLbl>
            <c:dLbl>
              <c:idx val="2"/>
              <c:layout>
                <c:manualLayout>
                  <c:x val="-2.3767082590612004E-3"/>
                  <c:y val="-1.2804273737224692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2"/>
                <c:pt idx="0">
                  <c:v>за 12 мес. 2023 года</c:v>
                </c:pt>
                <c:pt idx="1">
                  <c:v>за 12 мес 2024 года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2"/>
                <c:pt idx="0">
                  <c:v>1962</c:v>
                </c:pt>
                <c:pt idx="1">
                  <c:v>2454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Экстренно в первые 6 часов</c:v>
                </c:pt>
              </c:strCache>
            </c:strRef>
          </c:tx>
          <c:dLbls>
            <c:dLbl>
              <c:idx val="0"/>
              <c:layout>
                <c:manualLayout>
                  <c:x val="-5.5375431012301586E-4"/>
                  <c:y val="-3.466328624878132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369362251932034E-4"/>
                  <c:y val="-3.186492350523144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6303470087630066E-4"/>
                  <c:y val="-2.766563302682678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2"/>
                <c:pt idx="0">
                  <c:v>за 12 мес. 2023 года</c:v>
                </c:pt>
                <c:pt idx="1">
                  <c:v>за 12 мес 2024 года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2"/>
                <c:pt idx="0">
                  <c:v>1129</c:v>
                </c:pt>
                <c:pt idx="1">
                  <c:v>968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Плановая госпитализация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1.2804273737224633E-2"/>
                </c:manualLayout>
              </c:layout>
              <c:showVal val="1"/>
            </c:dLbl>
            <c:dLbl>
              <c:idx val="1"/>
              <c:layout>
                <c:manualLayout>
                  <c:x val="4.7534165181224008E-3"/>
                  <c:y val="-1.445236188439923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3988799528401202E-3"/>
                  <c:y val="-1.5233725045529329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2"/>
                <c:pt idx="0">
                  <c:v>за 12 мес. 2023 года</c:v>
                </c:pt>
                <c:pt idx="1">
                  <c:v>за 12 мес 2024 года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2"/>
                <c:pt idx="0">
                  <c:v>3880</c:v>
                </c:pt>
                <c:pt idx="1">
                  <c:v>4700</c:v>
                </c:pt>
              </c:numCache>
            </c:numRef>
          </c:val>
        </c:ser>
        <c:gapWidth val="100"/>
        <c:shape val="cylinder"/>
        <c:axId val="206375936"/>
        <c:axId val="206374400"/>
        <c:axId val="0"/>
      </c:bar3DChart>
      <c:valAx>
        <c:axId val="206374400"/>
        <c:scaling>
          <c:orientation val="minMax"/>
        </c:scaling>
        <c:axPos val="b"/>
        <c:majorGridlines/>
        <c:numFmt formatCode="0%" sourceLinked="1"/>
        <c:tickLblPos val="nextTo"/>
        <c:txPr>
          <a:bodyPr/>
          <a:lstStyle/>
          <a:p>
            <a:pPr>
              <a:defRPr sz="9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6375936"/>
        <c:crosses val="autoZero"/>
        <c:crossBetween val="between"/>
      </c:valAx>
      <c:catAx>
        <c:axId val="20637593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6374400"/>
        <c:crosses val="autoZero"/>
        <c:auto val="1"/>
        <c:lblAlgn val="ctr"/>
        <c:lblOffset val="100"/>
      </c:catAx>
    </c:plotArea>
    <c:legend>
      <c:legendPos val="r"/>
      <c:layout>
        <c:manualLayout>
          <c:xMode val="edge"/>
          <c:yMode val="edge"/>
          <c:x val="0.73951419356713255"/>
          <c:y val="0.2615983699252194"/>
          <c:w val="0.24572565883139552"/>
          <c:h val="0.47680292407939961"/>
        </c:manualLayout>
      </c:layout>
      <c:txPr>
        <a:bodyPr/>
        <a:lstStyle/>
        <a:p>
          <a:pPr>
            <a:defRPr sz="10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0185796715139392E-2"/>
          <c:y val="4.7092406290494104E-2"/>
          <c:w val="0.66181928916345034"/>
          <c:h val="0.842975646787410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обращений</c:v>
                </c:pt>
              </c:strCache>
            </c:strRef>
          </c:tx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за 12 мес. 2023 г</c:v>
                </c:pt>
                <c:pt idx="1">
                  <c:v>за 12 мес. 2024 г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121945</c:v>
                </c:pt>
                <c:pt idx="1">
                  <c:v>131987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Госпитализировано</c:v>
                </c:pt>
              </c:strCache>
            </c:strRef>
          </c:tx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за 12 мес. 2023 г</c:v>
                </c:pt>
                <c:pt idx="1">
                  <c:v>за 12 мес. 2024 г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19201</c:v>
                </c:pt>
                <c:pt idx="1">
                  <c:v>22200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амбулаторное лечение 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за 12 мес. 2023 г</c:v>
                </c:pt>
                <c:pt idx="1">
                  <c:v>за 12 мес. 2024 г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99191</c:v>
                </c:pt>
                <c:pt idx="1">
                  <c:v>103978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АДМ квота </c:v>
                </c:pt>
              </c:strCache>
            </c:strRef>
          </c:tx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за 12 мес. 2023 г</c:v>
                </c:pt>
                <c:pt idx="1">
                  <c:v>за 12 мес. 2024 г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315</c:v>
                </c:pt>
                <c:pt idx="1">
                  <c:v>466</c:v>
                </c:pt>
              </c:numCache>
            </c:numRef>
          </c:val>
        </c:ser>
        <c:axId val="206461184"/>
        <c:axId val="206491648"/>
      </c:barChart>
      <c:catAx>
        <c:axId val="206461184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6491648"/>
        <c:crosses val="autoZero"/>
        <c:auto val="1"/>
        <c:lblAlgn val="ctr"/>
        <c:lblOffset val="100"/>
      </c:catAx>
      <c:valAx>
        <c:axId val="20649164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7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6461184"/>
        <c:crosses val="autoZero"/>
        <c:crossBetween val="between"/>
      </c:valAx>
      <c:spPr>
        <a:ln>
          <a:solidFill>
            <a:schemeClr val="accent1">
              <a:lumMod val="7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3542642679460002"/>
          <c:y val="0.34538184289407603"/>
          <c:w val="0.25222161142463917"/>
          <c:h val="0.51044932290760658"/>
        </c:manualLayout>
      </c:layout>
      <c:txPr>
        <a:bodyPr/>
        <a:lstStyle/>
        <a:p>
          <a:pPr>
            <a:defRPr sz="11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ln>
      <a:solidFill>
        <a:schemeClr val="accent1">
          <a:lumMod val="75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0185796715139392E-2"/>
          <c:y val="4.7092406290494104E-2"/>
          <c:w val="0.70659546187637423"/>
          <c:h val="0.8429756467874105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обращений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Приемный покой №1</c:v>
                </c:pt>
                <c:pt idx="1">
                  <c:v>Приемный покой №2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96892</c:v>
                </c:pt>
                <c:pt idx="1">
                  <c:v>35095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Госпитализировано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Приемный покой №1</c:v>
                </c:pt>
                <c:pt idx="1">
                  <c:v>Приемный покой №2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16868</c:v>
                </c:pt>
                <c:pt idx="1">
                  <c:v>5332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амбулаторное лечение 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Приемный покой №1</c:v>
                </c:pt>
                <c:pt idx="1">
                  <c:v>Приемный покой №2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76382</c:v>
                </c:pt>
                <c:pt idx="1">
                  <c:v>27596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Перенаправлены в ГИБ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Приемный покой №1</c:v>
                </c:pt>
                <c:pt idx="1">
                  <c:v>Приемный покой №2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1989</c:v>
                </c:pt>
                <c:pt idx="1">
                  <c:v>1788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Перенаправлены в ОДБ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Приемный покой №1</c:v>
                </c:pt>
                <c:pt idx="1">
                  <c:v>Приемный покой №2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16</c:v>
                </c:pt>
                <c:pt idx="1">
                  <c:v>96</c:v>
                </c:pt>
              </c:numCache>
            </c:numRef>
          </c:val>
        </c:ser>
        <c:axId val="207561856"/>
        <c:axId val="207563392"/>
      </c:barChart>
      <c:catAx>
        <c:axId val="207561856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7563392"/>
        <c:crosses val="autoZero"/>
        <c:auto val="1"/>
        <c:lblAlgn val="ctr"/>
        <c:lblOffset val="100"/>
      </c:catAx>
      <c:valAx>
        <c:axId val="2075633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7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7561856"/>
        <c:crosses val="autoZero"/>
        <c:crossBetween val="between"/>
      </c:valAx>
      <c:spPr>
        <a:ln>
          <a:solidFill>
            <a:schemeClr val="accent1">
              <a:lumMod val="7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6925952395771768"/>
          <c:y val="0.34538171858952432"/>
          <c:w val="0.22817680661889567"/>
          <c:h val="0.37387391793418145"/>
        </c:manualLayout>
      </c:layout>
      <c:txPr>
        <a:bodyPr/>
        <a:lstStyle/>
        <a:p>
          <a:pPr>
            <a:defRPr sz="11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ln>
      <a:solidFill>
        <a:schemeClr val="accent1">
          <a:lumMod val="75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Виды травмы за 12 мес. 2024 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734172825150072"/>
          <c:y val="2.6055443842071792E-2"/>
        </c:manualLayout>
      </c:layout>
    </c:title>
    <c:plotArea>
      <c:layout>
        <c:manualLayout>
          <c:layoutTarget val="inner"/>
          <c:xMode val="edge"/>
          <c:yMode val="edge"/>
          <c:x val="0.14790981078731813"/>
          <c:y val="0.22959373077788744"/>
          <c:w val="0.50910195801999014"/>
          <c:h val="0.7201930137844079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Виды травм за 12 мес. 2023 г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-6.4088086550157033E-3"/>
                  <c:y val="2.64553938451282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6039946226233916E-2"/>
                  <c:y val="-2.20461615376069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8672300108830734E-3"/>
                  <c:y val="4.409232307521493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1769925100825812E-2"/>
                  <c:y val="-7.4526788690145562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2456</a:t>
                    </a:r>
                    <a:endParaRPr lang="en-US" sz="1200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5508610204212292E-3"/>
                  <c:y val="-0.117866417620264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Бытовые</c:v>
                </c:pt>
                <c:pt idx="1">
                  <c:v>Уличные</c:v>
                </c:pt>
                <c:pt idx="2">
                  <c:v>Школьные</c:v>
                </c:pt>
                <c:pt idx="3">
                  <c:v>Спортивные</c:v>
                </c:pt>
                <c:pt idx="4">
                  <c:v>ДТП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24654</c:v>
                </c:pt>
                <c:pt idx="1">
                  <c:v>9320</c:v>
                </c:pt>
                <c:pt idx="2">
                  <c:v>3734</c:v>
                </c:pt>
                <c:pt idx="3">
                  <c:v>2293</c:v>
                </c:pt>
                <c:pt idx="4">
                  <c:v>929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70464643272790062"/>
          <c:y val="0.36706998680365355"/>
          <c:w val="0.27800576802943072"/>
          <c:h val="0.39361988234371698"/>
        </c:manualLayout>
      </c:layout>
      <c:txPr>
        <a:bodyPr/>
        <a:lstStyle/>
        <a:p>
          <a:pPr>
            <a:defRPr sz="11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Виды травмы за </a:t>
            </a:r>
            <a:r>
              <a:rPr lang="ru-RU" dirty="0" smtClean="0"/>
              <a:t>12 мес. 2023 </a:t>
            </a:r>
            <a:r>
              <a:rPr lang="ru-RU" dirty="0"/>
              <a:t>г.</a:t>
            </a:r>
          </a:p>
        </c:rich>
      </c:tx>
      <c:layout>
        <c:manualLayout>
          <c:xMode val="edge"/>
          <c:yMode val="edge"/>
          <c:x val="0.1442776065845312"/>
          <c:y val="1.8018018018018021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Виды травмы за 11 мес. 2023 г.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explosion val="3"/>
          <c:dLbls>
            <c:dLbl>
              <c:idx val="4"/>
              <c:layout>
                <c:manualLayout>
                  <c:x val="3.3840947546531944E-3"/>
                  <c:y val="-0.10810810810810811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Бытовые</c:v>
                </c:pt>
                <c:pt idx="1">
                  <c:v>Уличные </c:v>
                </c:pt>
                <c:pt idx="2">
                  <c:v>Школьные</c:v>
                </c:pt>
                <c:pt idx="3">
                  <c:v>Спортивные</c:v>
                </c:pt>
                <c:pt idx="4">
                  <c:v>ДТП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22797</c:v>
                </c:pt>
                <c:pt idx="1">
                  <c:v>8514</c:v>
                </c:pt>
                <c:pt idx="2">
                  <c:v>3628</c:v>
                </c:pt>
                <c:pt idx="3">
                  <c:v>1421</c:v>
                </c:pt>
                <c:pt idx="4">
                  <c:v>865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/>
      <c:txPr>
        <a:bodyPr/>
        <a:lstStyle/>
        <a:p>
          <a:pPr>
            <a:defRPr sz="105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19DABF-CE17-4F6B-B497-0AA307A1B2F5}" type="doc">
      <dgm:prSet loTypeId="urn:microsoft.com/office/officeart/2005/8/layout/cycle2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E529260A-32F6-43D6-9EB3-7ED2B45CE047}">
      <dgm:prSet phldrT="[Текст]" custT="1"/>
      <dgm:spPr>
        <a:ln>
          <a:solidFill>
            <a:srgbClr val="00808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kk-KZ" sz="1600" b="1" dirty="0" smtClean="0">
              <a:latin typeface="Times New Roman" pitchFamily="18" charset="0"/>
              <a:cs typeface="Times New Roman" pitchFamily="18" charset="0"/>
            </a:rPr>
            <a:t>Рентген</a:t>
          </a:r>
        </a:p>
        <a:p>
          <a:pPr>
            <a:lnSpc>
              <a:spcPct val="100000"/>
            </a:lnSpc>
          </a:pPr>
          <a:r>
            <a:rPr lang="kk-KZ" sz="1600" b="1" dirty="0" smtClean="0">
              <a:latin typeface="Times New Roman" pitchFamily="18" charset="0"/>
              <a:cs typeface="Times New Roman" pitchFamily="18" charset="0"/>
            </a:rPr>
            <a:t>74650/ 75438</a:t>
          </a:r>
        </a:p>
      </dgm:t>
    </dgm:pt>
    <dgm:pt modelId="{CC0E0A87-FF97-42A0-B31D-1B63139FCF76}" type="parTrans" cxnId="{A632BB63-DE3D-4963-8878-C685FAB834FB}">
      <dgm:prSet/>
      <dgm:spPr/>
      <dgm:t>
        <a:bodyPr/>
        <a:lstStyle/>
        <a:p>
          <a:endParaRPr lang="ru-RU"/>
        </a:p>
      </dgm:t>
    </dgm:pt>
    <dgm:pt modelId="{335A6520-95D6-46CD-94DA-84CEEBE575BA}" type="sibTrans" cxnId="{A632BB63-DE3D-4963-8878-C685FAB834FB}">
      <dgm:prSet/>
      <dgm:spPr>
        <a:solidFill>
          <a:srgbClr val="008080"/>
        </a:solidFill>
        <a:ln>
          <a:solidFill>
            <a:schemeClr val="accent6"/>
          </a:solidFill>
        </a:ln>
      </dgm:spPr>
      <dgm:t>
        <a:bodyPr/>
        <a:lstStyle/>
        <a:p>
          <a:endParaRPr lang="ru-RU"/>
        </a:p>
      </dgm:t>
    </dgm:pt>
    <dgm:pt modelId="{BCF4CEC3-57A5-4903-9FF6-9E18BF5E9077}">
      <dgm:prSet phldrT="[Текст]" custT="1"/>
      <dgm:spPr>
        <a:ln>
          <a:solidFill>
            <a:srgbClr val="008080"/>
          </a:solidFill>
        </a:ln>
      </dgm:spPr>
      <dgm:t>
        <a:bodyPr/>
        <a:lstStyle/>
        <a:p>
          <a:r>
            <a:rPr lang="kk-KZ" sz="1600" b="1" dirty="0" smtClean="0">
              <a:latin typeface="Times New Roman" pitchFamily="18" charset="0"/>
              <a:cs typeface="Times New Roman" pitchFamily="18" charset="0"/>
            </a:rPr>
            <a:t>КТ </a:t>
          </a:r>
        </a:p>
        <a:p>
          <a:r>
            <a:rPr lang="kk-KZ" sz="1600" b="1" dirty="0" smtClean="0">
              <a:latin typeface="Times New Roman" pitchFamily="18" charset="0"/>
              <a:cs typeface="Times New Roman" pitchFamily="18" charset="0"/>
            </a:rPr>
            <a:t>2530/4764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CB9ECA08-5899-4B76-A55D-E417C2D5478E}" type="parTrans" cxnId="{0F0E98C2-CE48-4272-869F-3C88BF837893}">
      <dgm:prSet/>
      <dgm:spPr/>
      <dgm:t>
        <a:bodyPr/>
        <a:lstStyle/>
        <a:p>
          <a:endParaRPr lang="ru-RU"/>
        </a:p>
      </dgm:t>
    </dgm:pt>
    <dgm:pt modelId="{03E32104-4E35-45C0-8128-818F0653CC2B}" type="sibTrans" cxnId="{0F0E98C2-CE48-4272-869F-3C88BF837893}">
      <dgm:prSet/>
      <dgm:spPr>
        <a:solidFill>
          <a:srgbClr val="008080"/>
        </a:solidFill>
      </dgm:spPr>
      <dgm:t>
        <a:bodyPr/>
        <a:lstStyle/>
        <a:p>
          <a:endParaRPr lang="ru-RU"/>
        </a:p>
      </dgm:t>
    </dgm:pt>
    <dgm:pt modelId="{66B98284-DC88-4F62-A0A5-595CD4550347}">
      <dgm:prSet phldrT="[Текст]" custT="1"/>
      <dgm:spPr>
        <a:ln>
          <a:solidFill>
            <a:srgbClr val="008080"/>
          </a:solidFill>
        </a:ln>
      </dgm:spPr>
      <dgm:t>
        <a:bodyPr/>
        <a:lstStyle/>
        <a:p>
          <a:r>
            <a:rPr lang="kk-KZ" sz="1400" b="1" dirty="0" smtClean="0">
              <a:latin typeface="Times New Roman" pitchFamily="18" charset="0"/>
              <a:cs typeface="Times New Roman" pitchFamily="18" charset="0"/>
            </a:rPr>
            <a:t>ФГДС</a:t>
          </a:r>
          <a:r>
            <a:rPr lang="kk-KZ" sz="1300" b="1" dirty="0" smtClean="0">
              <a:latin typeface="Times New Roman" pitchFamily="18" charset="0"/>
              <a:cs typeface="Times New Roman" pitchFamily="18" charset="0"/>
            </a:rPr>
            <a:t> 619/312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1D94AF5A-55E8-49DC-8B55-34FCFEC1F275}" type="parTrans" cxnId="{442E1769-441E-4B44-9723-EC820A374F98}">
      <dgm:prSet/>
      <dgm:spPr/>
      <dgm:t>
        <a:bodyPr/>
        <a:lstStyle/>
        <a:p>
          <a:endParaRPr lang="ru-RU"/>
        </a:p>
      </dgm:t>
    </dgm:pt>
    <dgm:pt modelId="{9AD748FB-C229-4C24-A95A-6119DD14AD7F}" type="sibTrans" cxnId="{442E1769-441E-4B44-9723-EC820A374F98}">
      <dgm:prSet/>
      <dgm:spPr>
        <a:solidFill>
          <a:srgbClr val="008080"/>
        </a:solidFill>
        <a:ln>
          <a:solidFill>
            <a:schemeClr val="accent6"/>
          </a:solidFill>
        </a:ln>
      </dgm:spPr>
      <dgm:t>
        <a:bodyPr/>
        <a:lstStyle/>
        <a:p>
          <a:endParaRPr lang="ru-RU"/>
        </a:p>
      </dgm:t>
    </dgm:pt>
    <dgm:pt modelId="{0D0AF36A-DDE1-4C5E-9BF1-6235C74EB612}">
      <dgm:prSet phldrT="[Текст]" custT="1"/>
      <dgm:spPr>
        <a:ln>
          <a:solidFill>
            <a:srgbClr val="008080"/>
          </a:solidFill>
        </a:ln>
      </dgm:spPr>
      <dgm:t>
        <a:bodyPr/>
        <a:lstStyle/>
        <a:p>
          <a:r>
            <a:rPr lang="kk-KZ" sz="1300" b="1" dirty="0" smtClean="0">
              <a:latin typeface="Times New Roman" pitchFamily="18" charset="0"/>
              <a:cs typeface="Times New Roman" pitchFamily="18" charset="0"/>
            </a:rPr>
            <a:t>ВЭЭГ</a:t>
          </a:r>
        </a:p>
        <a:p>
          <a:r>
            <a:rPr lang="kk-KZ" sz="1300" b="1" dirty="0" smtClean="0">
              <a:latin typeface="Times New Roman" pitchFamily="18" charset="0"/>
              <a:cs typeface="Times New Roman" pitchFamily="18" charset="0"/>
            </a:rPr>
            <a:t>518/518</a:t>
          </a:r>
        </a:p>
      </dgm:t>
    </dgm:pt>
    <dgm:pt modelId="{CBFD0857-F06A-4F6F-8690-E1B82F5FD066}" type="parTrans" cxnId="{34855157-FE16-4898-9568-2143A8A095A5}">
      <dgm:prSet/>
      <dgm:spPr/>
      <dgm:t>
        <a:bodyPr/>
        <a:lstStyle/>
        <a:p>
          <a:endParaRPr lang="ru-RU"/>
        </a:p>
      </dgm:t>
    </dgm:pt>
    <dgm:pt modelId="{1E8BF8E0-979E-4635-891F-66C33B087C7F}" type="sibTrans" cxnId="{34855157-FE16-4898-9568-2143A8A095A5}">
      <dgm:prSet/>
      <dgm:spPr>
        <a:solidFill>
          <a:srgbClr val="008080"/>
        </a:solidFill>
      </dgm:spPr>
      <dgm:t>
        <a:bodyPr/>
        <a:lstStyle/>
        <a:p>
          <a:endParaRPr lang="ru-RU"/>
        </a:p>
      </dgm:t>
    </dgm:pt>
    <dgm:pt modelId="{D76C290E-397A-4BC2-B975-5777351DEFE1}">
      <dgm:prSet custT="1"/>
      <dgm:spPr>
        <a:ln>
          <a:solidFill>
            <a:srgbClr val="006699"/>
          </a:solidFill>
        </a:ln>
      </dgm:spPr>
      <dgm:t>
        <a:bodyPr/>
        <a:lstStyle/>
        <a:p>
          <a:r>
            <a:rPr lang="kk-KZ" sz="1300" b="1" dirty="0" smtClean="0">
              <a:latin typeface="Times New Roman" pitchFamily="18" charset="0"/>
              <a:cs typeface="Times New Roman" pitchFamily="18" charset="0"/>
            </a:rPr>
            <a:t>УЗИ </a:t>
          </a:r>
        </a:p>
        <a:p>
          <a:r>
            <a:rPr lang="kk-KZ" sz="1300" b="1" dirty="0" smtClean="0">
              <a:latin typeface="Times New Roman" pitchFamily="18" charset="0"/>
              <a:cs typeface="Times New Roman" pitchFamily="18" charset="0"/>
            </a:rPr>
            <a:t>14139/31469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16C941AD-8F56-4BCD-882D-8453625F2293}" type="parTrans" cxnId="{B419E596-DB4C-4C30-A60D-B4C7C708A176}">
      <dgm:prSet/>
      <dgm:spPr/>
      <dgm:t>
        <a:bodyPr/>
        <a:lstStyle/>
        <a:p>
          <a:endParaRPr lang="ru-RU"/>
        </a:p>
      </dgm:t>
    </dgm:pt>
    <dgm:pt modelId="{1E4A1AE3-AA4B-4C1B-906F-6153192CD36F}" type="sibTrans" cxnId="{B419E596-DB4C-4C30-A60D-B4C7C708A176}">
      <dgm:prSet/>
      <dgm:spPr>
        <a:solidFill>
          <a:srgbClr val="008080"/>
        </a:solidFill>
      </dgm:spPr>
      <dgm:t>
        <a:bodyPr/>
        <a:lstStyle/>
        <a:p>
          <a:endParaRPr lang="ru-RU"/>
        </a:p>
      </dgm:t>
    </dgm:pt>
    <dgm:pt modelId="{ACB3D7E0-2190-4A27-B460-AD03C0C78008}">
      <dgm:prSet custT="1"/>
      <dgm:spPr>
        <a:ln>
          <a:solidFill>
            <a:srgbClr val="008080"/>
          </a:solidFill>
        </a:ln>
      </dgm:spPr>
      <dgm:t>
        <a:bodyPr/>
        <a:lstStyle/>
        <a:p>
          <a:r>
            <a:rPr lang="kk-KZ" sz="1600" b="1" dirty="0" smtClean="0">
              <a:latin typeface="Times New Roman" pitchFamily="18" charset="0"/>
              <a:cs typeface="Times New Roman" pitchFamily="18" charset="0"/>
            </a:rPr>
            <a:t>МРТ</a:t>
          </a:r>
          <a:r>
            <a:rPr lang="kk-KZ" sz="1400" b="1" dirty="0" smtClean="0">
              <a:latin typeface="Times New Roman" pitchFamily="18" charset="0"/>
              <a:cs typeface="Times New Roman" pitchFamily="18" charset="0"/>
            </a:rPr>
            <a:t> 2166/1401</a:t>
          </a:r>
        </a:p>
      </dgm:t>
    </dgm:pt>
    <dgm:pt modelId="{56D15C7B-DDC3-46CE-B959-D383445A51E3}" type="parTrans" cxnId="{AFE4CB54-D7FB-4573-89E9-4268155B5C1D}">
      <dgm:prSet/>
      <dgm:spPr/>
      <dgm:t>
        <a:bodyPr/>
        <a:lstStyle/>
        <a:p>
          <a:endParaRPr lang="ru-RU"/>
        </a:p>
      </dgm:t>
    </dgm:pt>
    <dgm:pt modelId="{059E83FC-D0DA-4A39-9CE8-ADD1E13B421E}" type="sibTrans" cxnId="{AFE4CB54-D7FB-4573-89E9-4268155B5C1D}">
      <dgm:prSet/>
      <dgm:spPr>
        <a:solidFill>
          <a:srgbClr val="008080"/>
        </a:solidFill>
        <a:ln>
          <a:solidFill>
            <a:srgbClr val="006699"/>
          </a:solidFill>
        </a:ln>
      </dgm:spPr>
      <dgm:t>
        <a:bodyPr/>
        <a:lstStyle/>
        <a:p>
          <a:endParaRPr lang="ru-RU"/>
        </a:p>
      </dgm:t>
    </dgm:pt>
    <dgm:pt modelId="{BA004126-374F-43EF-95B0-C4C852A1A277}" type="pres">
      <dgm:prSet presAssocID="{5119DABF-CE17-4F6B-B497-0AA307A1B2F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33B593-362A-43B3-828C-78706A419772}" type="pres">
      <dgm:prSet presAssocID="{E529260A-32F6-43D6-9EB3-7ED2B45CE047}" presName="node" presStyleLbl="node1" presStyleIdx="0" presStyleCnt="6" custScaleX="1140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FAAD9B-FD93-444D-89C8-E07993649AD0}" type="pres">
      <dgm:prSet presAssocID="{335A6520-95D6-46CD-94DA-84CEEBE575BA}" presName="sibTrans" presStyleLbl="sibTrans2D1" presStyleIdx="0" presStyleCnt="6"/>
      <dgm:spPr/>
      <dgm:t>
        <a:bodyPr/>
        <a:lstStyle/>
        <a:p>
          <a:endParaRPr lang="ru-RU"/>
        </a:p>
      </dgm:t>
    </dgm:pt>
    <dgm:pt modelId="{AA61E4C2-A465-438C-8418-340A575CC2C6}" type="pres">
      <dgm:prSet presAssocID="{335A6520-95D6-46CD-94DA-84CEEBE575BA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63E7A8D1-A619-4F2A-A251-C842C8D1507D}" type="pres">
      <dgm:prSet presAssocID="{BCF4CEC3-57A5-4903-9FF6-9E18BF5E9077}" presName="node" presStyleLbl="node1" presStyleIdx="1" presStyleCnt="6" custScaleX="121465" custScaleY="106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667DB7-8966-4945-B37B-6748EBEA9C16}" type="pres">
      <dgm:prSet presAssocID="{03E32104-4E35-45C0-8128-818F0653CC2B}" presName="sibTrans" presStyleLbl="sibTrans2D1" presStyleIdx="1" presStyleCnt="6"/>
      <dgm:spPr/>
      <dgm:t>
        <a:bodyPr/>
        <a:lstStyle/>
        <a:p>
          <a:endParaRPr lang="ru-RU"/>
        </a:p>
      </dgm:t>
    </dgm:pt>
    <dgm:pt modelId="{80D5BBE4-AC08-4C7C-AB36-4182D612E166}" type="pres">
      <dgm:prSet presAssocID="{03E32104-4E35-45C0-8128-818F0653CC2B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96513872-F89D-4AB9-8673-71E41BA1BED1}" type="pres">
      <dgm:prSet presAssocID="{D76C290E-397A-4BC2-B975-5777351DEFE1}" presName="node" presStyleLbl="node1" presStyleIdx="2" presStyleCnt="6" custScaleX="107944" custScaleY="96728" custRadScaleRad="97599" custRadScaleInc="-29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22FCF-9E9F-4240-A00A-AB0BCC6495F0}" type="pres">
      <dgm:prSet presAssocID="{1E4A1AE3-AA4B-4C1B-906F-6153192CD36F}" presName="sibTrans" presStyleLbl="sibTrans2D1" presStyleIdx="2" presStyleCnt="6"/>
      <dgm:spPr/>
      <dgm:t>
        <a:bodyPr/>
        <a:lstStyle/>
        <a:p>
          <a:endParaRPr lang="ru-RU"/>
        </a:p>
      </dgm:t>
    </dgm:pt>
    <dgm:pt modelId="{7E10AE24-CBA8-4AC2-A952-BDA9D4767E0A}" type="pres">
      <dgm:prSet presAssocID="{1E4A1AE3-AA4B-4C1B-906F-6153192CD36F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1BC89F62-BE8F-4030-92EC-B59AD91E57B6}" type="pres">
      <dgm:prSet presAssocID="{66B98284-DC88-4F62-A0A5-595CD4550347}" presName="node" presStyleLbl="node1" presStyleIdx="3" presStyleCnt="6" custScaleX="121699" custRadScaleRad="98552" custRadScaleInc="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85CAB-3529-490C-ABFB-25498AD039F2}" type="pres">
      <dgm:prSet presAssocID="{9AD748FB-C229-4C24-A95A-6119DD14AD7F}" presName="sibTrans" presStyleLbl="sibTrans2D1" presStyleIdx="3" presStyleCnt="6"/>
      <dgm:spPr/>
      <dgm:t>
        <a:bodyPr/>
        <a:lstStyle/>
        <a:p>
          <a:endParaRPr lang="ru-RU"/>
        </a:p>
      </dgm:t>
    </dgm:pt>
    <dgm:pt modelId="{297DAB61-3A9C-49B2-A1D7-C4A63AE31744}" type="pres">
      <dgm:prSet presAssocID="{9AD748FB-C229-4C24-A95A-6119DD14AD7F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D1B17BBF-294D-4B58-9D94-BF09139A28D0}" type="pres">
      <dgm:prSet presAssocID="{0D0AF36A-DDE1-4C5E-9BF1-6235C74EB612}" presName="node" presStyleLbl="node1" presStyleIdx="4" presStyleCnt="6" custScaleX="111679" custScaleY="109304" custRadScaleRad="101247" custRadScaleInc="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2D421D-5F63-4F4F-BE3C-5756770D8F15}" type="pres">
      <dgm:prSet presAssocID="{1E8BF8E0-979E-4635-891F-66C33B087C7F}" presName="sibTrans" presStyleLbl="sibTrans2D1" presStyleIdx="4" presStyleCnt="6"/>
      <dgm:spPr/>
      <dgm:t>
        <a:bodyPr/>
        <a:lstStyle/>
        <a:p>
          <a:endParaRPr lang="ru-RU"/>
        </a:p>
      </dgm:t>
    </dgm:pt>
    <dgm:pt modelId="{06D90EDF-F423-4F11-9BFA-0E115573325C}" type="pres">
      <dgm:prSet presAssocID="{1E8BF8E0-979E-4635-891F-66C33B087C7F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5E64063C-6511-41BC-A539-7331978F5D5C}" type="pres">
      <dgm:prSet presAssocID="{ACB3D7E0-2190-4A27-B460-AD03C0C78008}" presName="node" presStyleLbl="node1" presStyleIdx="5" presStyleCnt="6" custScaleX="123508" custScaleY="106358" custRadScaleRad="95427" custRadScaleInc="-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6F236A-FF8D-493A-942F-FAF87CC4CBA9}" type="pres">
      <dgm:prSet presAssocID="{059E83FC-D0DA-4A39-9CE8-ADD1E13B421E}" presName="sibTrans" presStyleLbl="sibTrans2D1" presStyleIdx="5" presStyleCnt="6"/>
      <dgm:spPr/>
      <dgm:t>
        <a:bodyPr/>
        <a:lstStyle/>
        <a:p>
          <a:endParaRPr lang="ru-RU"/>
        </a:p>
      </dgm:t>
    </dgm:pt>
    <dgm:pt modelId="{D5DF8157-F005-4A01-B3CF-DCE0CB6A5C22}" type="pres">
      <dgm:prSet presAssocID="{059E83FC-D0DA-4A39-9CE8-ADD1E13B421E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44736C58-4FFC-4821-BFAB-79C4F3DDA507}" type="presOf" srcId="{66B98284-DC88-4F62-A0A5-595CD4550347}" destId="{1BC89F62-BE8F-4030-92EC-B59AD91E57B6}" srcOrd="0" destOrd="0" presId="urn:microsoft.com/office/officeart/2005/8/layout/cycle2"/>
    <dgm:cxn modelId="{F08DC364-2FD9-4EEC-84B5-30DD3B64C3F7}" type="presOf" srcId="{059E83FC-D0DA-4A39-9CE8-ADD1E13B421E}" destId="{D5DF8157-F005-4A01-B3CF-DCE0CB6A5C22}" srcOrd="1" destOrd="0" presId="urn:microsoft.com/office/officeart/2005/8/layout/cycle2"/>
    <dgm:cxn modelId="{2839285A-96C9-4F03-BF62-690C05097E39}" type="presOf" srcId="{1E8BF8E0-979E-4635-891F-66C33B087C7F}" destId="{06D90EDF-F423-4F11-9BFA-0E115573325C}" srcOrd="1" destOrd="0" presId="urn:microsoft.com/office/officeart/2005/8/layout/cycle2"/>
    <dgm:cxn modelId="{E8FD2F90-DBA2-4269-AFAB-161D52333EEF}" type="presOf" srcId="{0D0AF36A-DDE1-4C5E-9BF1-6235C74EB612}" destId="{D1B17BBF-294D-4B58-9D94-BF09139A28D0}" srcOrd="0" destOrd="0" presId="urn:microsoft.com/office/officeart/2005/8/layout/cycle2"/>
    <dgm:cxn modelId="{6FB8BED2-7806-4A7B-8B8F-F613477C873D}" type="presOf" srcId="{335A6520-95D6-46CD-94DA-84CEEBE575BA}" destId="{C4FAAD9B-FD93-444D-89C8-E07993649AD0}" srcOrd="0" destOrd="0" presId="urn:microsoft.com/office/officeart/2005/8/layout/cycle2"/>
    <dgm:cxn modelId="{2CA2D8D9-243E-43A4-8A41-861667BD09E0}" type="presOf" srcId="{03E32104-4E35-45C0-8128-818F0653CC2B}" destId="{E8667DB7-8966-4945-B37B-6748EBEA9C16}" srcOrd="0" destOrd="0" presId="urn:microsoft.com/office/officeart/2005/8/layout/cycle2"/>
    <dgm:cxn modelId="{24D5D019-EF53-4FE7-A2AF-F0F38BA4725C}" type="presOf" srcId="{1E4A1AE3-AA4B-4C1B-906F-6153192CD36F}" destId="{7E10AE24-CBA8-4AC2-A952-BDA9D4767E0A}" srcOrd="1" destOrd="0" presId="urn:microsoft.com/office/officeart/2005/8/layout/cycle2"/>
    <dgm:cxn modelId="{C63ADAA4-166D-417E-9783-C8F852474829}" type="presOf" srcId="{9AD748FB-C229-4C24-A95A-6119DD14AD7F}" destId="{96185CAB-3529-490C-ABFB-25498AD039F2}" srcOrd="0" destOrd="0" presId="urn:microsoft.com/office/officeart/2005/8/layout/cycle2"/>
    <dgm:cxn modelId="{D2C00B8C-2DC9-41E0-A220-2315045AA4C0}" type="presOf" srcId="{1E8BF8E0-979E-4635-891F-66C33B087C7F}" destId="{992D421D-5F63-4F4F-BE3C-5756770D8F15}" srcOrd="0" destOrd="0" presId="urn:microsoft.com/office/officeart/2005/8/layout/cycle2"/>
    <dgm:cxn modelId="{64E3640B-43FA-435E-B5E3-37A32FE77683}" type="presOf" srcId="{D76C290E-397A-4BC2-B975-5777351DEFE1}" destId="{96513872-F89D-4AB9-8673-71E41BA1BED1}" srcOrd="0" destOrd="0" presId="urn:microsoft.com/office/officeart/2005/8/layout/cycle2"/>
    <dgm:cxn modelId="{6BD8C68E-8434-4EBD-9F62-0BA31943EE9E}" type="presOf" srcId="{ACB3D7E0-2190-4A27-B460-AD03C0C78008}" destId="{5E64063C-6511-41BC-A539-7331978F5D5C}" srcOrd="0" destOrd="0" presId="urn:microsoft.com/office/officeart/2005/8/layout/cycle2"/>
    <dgm:cxn modelId="{05AE99AC-9285-4B51-8D3D-FED6F9CEC24E}" type="presOf" srcId="{1E4A1AE3-AA4B-4C1B-906F-6153192CD36F}" destId="{B5D22FCF-9E9F-4240-A00A-AB0BCC6495F0}" srcOrd="0" destOrd="0" presId="urn:microsoft.com/office/officeart/2005/8/layout/cycle2"/>
    <dgm:cxn modelId="{B419E596-DB4C-4C30-A60D-B4C7C708A176}" srcId="{5119DABF-CE17-4F6B-B497-0AA307A1B2F5}" destId="{D76C290E-397A-4BC2-B975-5777351DEFE1}" srcOrd="2" destOrd="0" parTransId="{16C941AD-8F56-4BCD-882D-8453625F2293}" sibTransId="{1E4A1AE3-AA4B-4C1B-906F-6153192CD36F}"/>
    <dgm:cxn modelId="{34855157-FE16-4898-9568-2143A8A095A5}" srcId="{5119DABF-CE17-4F6B-B497-0AA307A1B2F5}" destId="{0D0AF36A-DDE1-4C5E-9BF1-6235C74EB612}" srcOrd="4" destOrd="0" parTransId="{CBFD0857-F06A-4F6F-8690-E1B82F5FD066}" sibTransId="{1E8BF8E0-979E-4635-891F-66C33B087C7F}"/>
    <dgm:cxn modelId="{8A428BEF-9AD9-4583-9077-70633B8946E5}" type="presOf" srcId="{335A6520-95D6-46CD-94DA-84CEEBE575BA}" destId="{AA61E4C2-A465-438C-8418-340A575CC2C6}" srcOrd="1" destOrd="0" presId="urn:microsoft.com/office/officeart/2005/8/layout/cycle2"/>
    <dgm:cxn modelId="{A632BB63-DE3D-4963-8878-C685FAB834FB}" srcId="{5119DABF-CE17-4F6B-B497-0AA307A1B2F5}" destId="{E529260A-32F6-43D6-9EB3-7ED2B45CE047}" srcOrd="0" destOrd="0" parTransId="{CC0E0A87-FF97-42A0-B31D-1B63139FCF76}" sibTransId="{335A6520-95D6-46CD-94DA-84CEEBE575BA}"/>
    <dgm:cxn modelId="{AD1ACBE4-2ED4-4D6B-8452-FE2282395FE7}" type="presOf" srcId="{BCF4CEC3-57A5-4903-9FF6-9E18BF5E9077}" destId="{63E7A8D1-A619-4F2A-A251-C842C8D1507D}" srcOrd="0" destOrd="0" presId="urn:microsoft.com/office/officeart/2005/8/layout/cycle2"/>
    <dgm:cxn modelId="{0F0E98C2-CE48-4272-869F-3C88BF837893}" srcId="{5119DABF-CE17-4F6B-B497-0AA307A1B2F5}" destId="{BCF4CEC3-57A5-4903-9FF6-9E18BF5E9077}" srcOrd="1" destOrd="0" parTransId="{CB9ECA08-5899-4B76-A55D-E417C2D5478E}" sibTransId="{03E32104-4E35-45C0-8128-818F0653CC2B}"/>
    <dgm:cxn modelId="{B09FAFEB-BF72-4242-BD76-745C04B85A3E}" type="presOf" srcId="{5119DABF-CE17-4F6B-B497-0AA307A1B2F5}" destId="{BA004126-374F-43EF-95B0-C4C852A1A277}" srcOrd="0" destOrd="0" presId="urn:microsoft.com/office/officeart/2005/8/layout/cycle2"/>
    <dgm:cxn modelId="{547E4123-EA12-4893-80FE-8760D7B06F36}" type="presOf" srcId="{03E32104-4E35-45C0-8128-818F0653CC2B}" destId="{80D5BBE4-AC08-4C7C-AB36-4182D612E166}" srcOrd="1" destOrd="0" presId="urn:microsoft.com/office/officeart/2005/8/layout/cycle2"/>
    <dgm:cxn modelId="{53182248-216A-4658-9A38-3DE6AE25C259}" type="presOf" srcId="{9AD748FB-C229-4C24-A95A-6119DD14AD7F}" destId="{297DAB61-3A9C-49B2-A1D7-C4A63AE31744}" srcOrd="1" destOrd="0" presId="urn:microsoft.com/office/officeart/2005/8/layout/cycle2"/>
    <dgm:cxn modelId="{442E1769-441E-4B44-9723-EC820A374F98}" srcId="{5119DABF-CE17-4F6B-B497-0AA307A1B2F5}" destId="{66B98284-DC88-4F62-A0A5-595CD4550347}" srcOrd="3" destOrd="0" parTransId="{1D94AF5A-55E8-49DC-8B55-34FCFEC1F275}" sibTransId="{9AD748FB-C229-4C24-A95A-6119DD14AD7F}"/>
    <dgm:cxn modelId="{AFE4CB54-D7FB-4573-89E9-4268155B5C1D}" srcId="{5119DABF-CE17-4F6B-B497-0AA307A1B2F5}" destId="{ACB3D7E0-2190-4A27-B460-AD03C0C78008}" srcOrd="5" destOrd="0" parTransId="{56D15C7B-DDC3-46CE-B959-D383445A51E3}" sibTransId="{059E83FC-D0DA-4A39-9CE8-ADD1E13B421E}"/>
    <dgm:cxn modelId="{9F15E90F-E8C4-433B-B334-0C4A640764DA}" type="presOf" srcId="{059E83FC-D0DA-4A39-9CE8-ADD1E13B421E}" destId="{E36F236A-FF8D-493A-942F-FAF87CC4CBA9}" srcOrd="0" destOrd="0" presId="urn:microsoft.com/office/officeart/2005/8/layout/cycle2"/>
    <dgm:cxn modelId="{7206B7D7-9F96-4192-937D-6DD8B7D4F964}" type="presOf" srcId="{E529260A-32F6-43D6-9EB3-7ED2B45CE047}" destId="{3633B593-362A-43B3-828C-78706A419772}" srcOrd="0" destOrd="0" presId="urn:microsoft.com/office/officeart/2005/8/layout/cycle2"/>
    <dgm:cxn modelId="{1C1A8DC7-5101-467A-810E-30601CC3773E}" type="presParOf" srcId="{BA004126-374F-43EF-95B0-C4C852A1A277}" destId="{3633B593-362A-43B3-828C-78706A419772}" srcOrd="0" destOrd="0" presId="urn:microsoft.com/office/officeart/2005/8/layout/cycle2"/>
    <dgm:cxn modelId="{A1835305-2E10-455B-AEE9-DAE0D4E1693E}" type="presParOf" srcId="{BA004126-374F-43EF-95B0-C4C852A1A277}" destId="{C4FAAD9B-FD93-444D-89C8-E07993649AD0}" srcOrd="1" destOrd="0" presId="urn:microsoft.com/office/officeart/2005/8/layout/cycle2"/>
    <dgm:cxn modelId="{C3B0719C-D6F8-4628-A04B-6DC5D65AC7E5}" type="presParOf" srcId="{C4FAAD9B-FD93-444D-89C8-E07993649AD0}" destId="{AA61E4C2-A465-438C-8418-340A575CC2C6}" srcOrd="0" destOrd="0" presId="urn:microsoft.com/office/officeart/2005/8/layout/cycle2"/>
    <dgm:cxn modelId="{5BC8021A-D4AC-461C-9D13-6C3D1C4761A8}" type="presParOf" srcId="{BA004126-374F-43EF-95B0-C4C852A1A277}" destId="{63E7A8D1-A619-4F2A-A251-C842C8D1507D}" srcOrd="2" destOrd="0" presId="urn:microsoft.com/office/officeart/2005/8/layout/cycle2"/>
    <dgm:cxn modelId="{E0FE354D-568E-4E51-8266-1D06A69B08D9}" type="presParOf" srcId="{BA004126-374F-43EF-95B0-C4C852A1A277}" destId="{E8667DB7-8966-4945-B37B-6748EBEA9C16}" srcOrd="3" destOrd="0" presId="urn:microsoft.com/office/officeart/2005/8/layout/cycle2"/>
    <dgm:cxn modelId="{530FF4A4-0ACE-4C9C-B487-66F5795904B4}" type="presParOf" srcId="{E8667DB7-8966-4945-B37B-6748EBEA9C16}" destId="{80D5BBE4-AC08-4C7C-AB36-4182D612E166}" srcOrd="0" destOrd="0" presId="urn:microsoft.com/office/officeart/2005/8/layout/cycle2"/>
    <dgm:cxn modelId="{41B34D37-09B0-492C-A378-B985B5C5FAB9}" type="presParOf" srcId="{BA004126-374F-43EF-95B0-C4C852A1A277}" destId="{96513872-F89D-4AB9-8673-71E41BA1BED1}" srcOrd="4" destOrd="0" presId="urn:microsoft.com/office/officeart/2005/8/layout/cycle2"/>
    <dgm:cxn modelId="{03261BC1-2696-41ED-B0F1-C4F7D1AE2493}" type="presParOf" srcId="{BA004126-374F-43EF-95B0-C4C852A1A277}" destId="{B5D22FCF-9E9F-4240-A00A-AB0BCC6495F0}" srcOrd="5" destOrd="0" presId="urn:microsoft.com/office/officeart/2005/8/layout/cycle2"/>
    <dgm:cxn modelId="{C1786C2D-BA70-42DD-8DB0-1CD3D8E6B1E0}" type="presParOf" srcId="{B5D22FCF-9E9F-4240-A00A-AB0BCC6495F0}" destId="{7E10AE24-CBA8-4AC2-A952-BDA9D4767E0A}" srcOrd="0" destOrd="0" presId="urn:microsoft.com/office/officeart/2005/8/layout/cycle2"/>
    <dgm:cxn modelId="{097D3174-FEEC-473B-AAAD-43B4193074A2}" type="presParOf" srcId="{BA004126-374F-43EF-95B0-C4C852A1A277}" destId="{1BC89F62-BE8F-4030-92EC-B59AD91E57B6}" srcOrd="6" destOrd="0" presId="urn:microsoft.com/office/officeart/2005/8/layout/cycle2"/>
    <dgm:cxn modelId="{E6A9CBCD-9D90-4C0D-AA0F-31B3B72A3703}" type="presParOf" srcId="{BA004126-374F-43EF-95B0-C4C852A1A277}" destId="{96185CAB-3529-490C-ABFB-25498AD039F2}" srcOrd="7" destOrd="0" presId="urn:microsoft.com/office/officeart/2005/8/layout/cycle2"/>
    <dgm:cxn modelId="{AD773BC3-3A59-4D89-8D0B-DC08647F80F2}" type="presParOf" srcId="{96185CAB-3529-490C-ABFB-25498AD039F2}" destId="{297DAB61-3A9C-49B2-A1D7-C4A63AE31744}" srcOrd="0" destOrd="0" presId="urn:microsoft.com/office/officeart/2005/8/layout/cycle2"/>
    <dgm:cxn modelId="{01A1CEE7-98C7-4909-9D66-A27B7DAA1869}" type="presParOf" srcId="{BA004126-374F-43EF-95B0-C4C852A1A277}" destId="{D1B17BBF-294D-4B58-9D94-BF09139A28D0}" srcOrd="8" destOrd="0" presId="urn:microsoft.com/office/officeart/2005/8/layout/cycle2"/>
    <dgm:cxn modelId="{9A93E7AA-13DD-481B-867C-58E6BA106E79}" type="presParOf" srcId="{BA004126-374F-43EF-95B0-C4C852A1A277}" destId="{992D421D-5F63-4F4F-BE3C-5756770D8F15}" srcOrd="9" destOrd="0" presId="urn:microsoft.com/office/officeart/2005/8/layout/cycle2"/>
    <dgm:cxn modelId="{EC7FB759-970D-498E-A4F9-3B7D3C50D2A2}" type="presParOf" srcId="{992D421D-5F63-4F4F-BE3C-5756770D8F15}" destId="{06D90EDF-F423-4F11-9BFA-0E115573325C}" srcOrd="0" destOrd="0" presId="urn:microsoft.com/office/officeart/2005/8/layout/cycle2"/>
    <dgm:cxn modelId="{43861499-7C5F-4C50-BFAC-0FD4247EDAC6}" type="presParOf" srcId="{BA004126-374F-43EF-95B0-C4C852A1A277}" destId="{5E64063C-6511-41BC-A539-7331978F5D5C}" srcOrd="10" destOrd="0" presId="urn:microsoft.com/office/officeart/2005/8/layout/cycle2"/>
    <dgm:cxn modelId="{0409856A-2BF6-4482-8783-70CF989A1DCF}" type="presParOf" srcId="{BA004126-374F-43EF-95B0-C4C852A1A277}" destId="{E36F236A-FF8D-493A-942F-FAF87CC4CBA9}" srcOrd="11" destOrd="0" presId="urn:microsoft.com/office/officeart/2005/8/layout/cycle2"/>
    <dgm:cxn modelId="{A08A77FC-4AE0-4771-AEF1-D49B75BF6710}" type="presParOf" srcId="{E36F236A-FF8D-493A-942F-FAF87CC4CBA9}" destId="{D5DF8157-F005-4A01-B3CF-DCE0CB6A5C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075179-808A-4702-9654-F369ED0C3904}" type="doc">
      <dgm:prSet loTypeId="urn:microsoft.com/office/officeart/2005/8/layout/cycle2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D001102-D61A-48EE-935F-F2141A7F833C}">
      <dgm:prSet phldrT="[Текст]" custT="1"/>
      <dgm:spPr>
        <a:solidFill>
          <a:schemeClr val="bg1"/>
        </a:solidFill>
        <a:ln>
          <a:solidFill>
            <a:srgbClr val="008080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ru-RU" sz="1200" b="1" i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90000"/>
            </a:lnSpc>
          </a:pPr>
          <a:endParaRPr lang="ru-RU" sz="1200" b="1" i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90000"/>
            </a:lnSpc>
          </a:pPr>
          <a:r>
            <a:rPr lang="ru-RU" sz="12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Биохимия</a:t>
          </a:r>
        </a:p>
        <a:p>
          <a:pPr>
            <a:lnSpc>
              <a:spcPct val="100000"/>
            </a:lnSpc>
          </a:pPr>
          <a:r>
            <a:rPr lang="kk-KZ" sz="12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159645+12656/ 16545+15452</a:t>
          </a:r>
          <a:endParaRPr lang="ru-RU" sz="1200" b="1" i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90000"/>
            </a:lnSpc>
          </a:pPr>
          <a:endParaRPr lang="ru-RU" sz="1300" i="0" dirty="0">
            <a:solidFill>
              <a:schemeClr val="tx1"/>
            </a:solidFill>
          </a:endParaRPr>
        </a:p>
      </dgm:t>
    </dgm:pt>
    <dgm:pt modelId="{6D761801-F6FB-4E91-8C12-AFFD05D69633}" type="parTrans" cxnId="{3952D306-6CDC-4F50-8E7C-F211EB54BC0D}">
      <dgm:prSet/>
      <dgm:spPr/>
      <dgm:t>
        <a:bodyPr/>
        <a:lstStyle/>
        <a:p>
          <a:endParaRPr lang="ru-RU"/>
        </a:p>
      </dgm:t>
    </dgm:pt>
    <dgm:pt modelId="{DF93C271-C9A1-4DDC-80FA-8F570E16409F}" type="sibTrans" cxnId="{3952D306-6CDC-4F50-8E7C-F211EB54BC0D}">
      <dgm:prSet/>
      <dgm:spPr>
        <a:solidFill>
          <a:srgbClr val="008080"/>
        </a:solidFill>
      </dgm:spPr>
      <dgm:t>
        <a:bodyPr/>
        <a:lstStyle/>
        <a:p>
          <a:endParaRPr lang="ru-RU"/>
        </a:p>
      </dgm:t>
    </dgm:pt>
    <dgm:pt modelId="{76322615-3D01-47C2-8525-129AE31D61EA}">
      <dgm:prSet phldrT="[Текст]" custT="1"/>
      <dgm:spPr>
        <a:solidFill>
          <a:schemeClr val="bg1"/>
        </a:solidFill>
        <a:ln>
          <a:solidFill>
            <a:srgbClr val="008080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kk-KZ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Серология</a:t>
          </a:r>
        </a:p>
        <a:p>
          <a:pPr>
            <a:spcAft>
              <a:spcPts val="0"/>
            </a:spcAft>
          </a:pPr>
          <a:r>
            <a:rPr lang="kk-KZ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8256+12563 / 7845+1948</a:t>
          </a:r>
        </a:p>
        <a:p>
          <a:pPr>
            <a:spcAft>
              <a:spcPct val="35000"/>
            </a:spcAft>
          </a:pPr>
          <a:endParaRPr lang="ru-RU" sz="1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6153DD7-25BB-480F-9B19-365386D8B537}" type="parTrans" cxnId="{C1277D80-3E14-4849-98C7-6A24749DF412}">
      <dgm:prSet/>
      <dgm:spPr/>
      <dgm:t>
        <a:bodyPr/>
        <a:lstStyle/>
        <a:p>
          <a:endParaRPr lang="ru-RU"/>
        </a:p>
      </dgm:t>
    </dgm:pt>
    <dgm:pt modelId="{AD60EAB5-065D-4FCA-8358-E8732ED9A3D6}" type="sibTrans" cxnId="{C1277D80-3E14-4849-98C7-6A24749DF412}">
      <dgm:prSet/>
      <dgm:spPr>
        <a:solidFill>
          <a:srgbClr val="008080"/>
        </a:solidFill>
      </dgm:spPr>
      <dgm:t>
        <a:bodyPr/>
        <a:lstStyle/>
        <a:p>
          <a:endParaRPr lang="ru-RU"/>
        </a:p>
      </dgm:t>
    </dgm:pt>
    <dgm:pt modelId="{7B2B1BF8-3F58-4328-A282-B2EF95E16746}">
      <dgm:prSet phldrT="[Текст]" custT="1"/>
      <dgm:spPr>
        <a:solidFill>
          <a:schemeClr val="bg1"/>
        </a:solidFill>
        <a:ln>
          <a:solidFill>
            <a:srgbClr val="008080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Иммунологическая </a:t>
          </a:r>
        </a:p>
        <a:p>
          <a:pPr>
            <a:spcAft>
              <a:spcPts val="0"/>
            </a:spcAft>
          </a:pPr>
          <a:r>
            <a: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9584+2471 / 8452+1548</a:t>
          </a:r>
          <a:endParaRPr lang="ru-RU" sz="11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2F1DD8-D41F-4789-886B-B1CCB3E91981}" type="parTrans" cxnId="{66BAAD5F-2CEB-448A-A52D-FAE6786AB4E4}">
      <dgm:prSet/>
      <dgm:spPr/>
      <dgm:t>
        <a:bodyPr/>
        <a:lstStyle/>
        <a:p>
          <a:endParaRPr lang="ru-RU"/>
        </a:p>
      </dgm:t>
    </dgm:pt>
    <dgm:pt modelId="{F92CFD9B-5983-49EB-B11E-468E68972D9A}" type="sibTrans" cxnId="{66BAAD5F-2CEB-448A-A52D-FAE6786AB4E4}">
      <dgm:prSet/>
      <dgm:spPr>
        <a:solidFill>
          <a:srgbClr val="008080"/>
        </a:solidFill>
      </dgm:spPr>
      <dgm:t>
        <a:bodyPr/>
        <a:lstStyle/>
        <a:p>
          <a:endParaRPr lang="ru-RU"/>
        </a:p>
      </dgm:t>
    </dgm:pt>
    <dgm:pt modelId="{99F71A68-2F38-4E61-8B28-05BF8A2BCAA8}">
      <dgm:prSet phldrT="[Текст]" custT="1"/>
      <dgm:spPr>
        <a:solidFill>
          <a:schemeClr val="bg1"/>
        </a:solidFill>
        <a:ln>
          <a:solidFill>
            <a:srgbClr val="008080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kk-KZ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Клиническая </a:t>
          </a:r>
        </a:p>
        <a:p>
          <a:pPr>
            <a:spcAft>
              <a:spcPts val="0"/>
            </a:spcAft>
          </a:pPr>
          <a:r>
            <a:rPr lang="kk-KZ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79458+16456 / 62515+12456</a:t>
          </a:r>
        </a:p>
      </dgm:t>
    </dgm:pt>
    <dgm:pt modelId="{32C5656B-6EB9-4B07-BC8E-40E222AED3FA}" type="parTrans" cxnId="{22D44E2D-4660-45ED-97F4-0D978054795D}">
      <dgm:prSet/>
      <dgm:spPr/>
      <dgm:t>
        <a:bodyPr/>
        <a:lstStyle/>
        <a:p>
          <a:endParaRPr lang="ru-RU"/>
        </a:p>
      </dgm:t>
    </dgm:pt>
    <dgm:pt modelId="{F77E6E72-9844-4ABA-A3E6-D3108C2A35D4}" type="sibTrans" cxnId="{22D44E2D-4660-45ED-97F4-0D978054795D}">
      <dgm:prSet/>
      <dgm:spPr>
        <a:solidFill>
          <a:srgbClr val="008080"/>
        </a:solidFill>
      </dgm:spPr>
      <dgm:t>
        <a:bodyPr/>
        <a:lstStyle/>
        <a:p>
          <a:endParaRPr lang="ru-RU"/>
        </a:p>
      </dgm:t>
    </dgm:pt>
    <dgm:pt modelId="{77A31D55-FF89-428C-B861-7FC352115B4D}">
      <dgm:prSet phldrT="[Текст]" custT="1"/>
      <dgm:spPr>
        <a:solidFill>
          <a:schemeClr val="bg1"/>
        </a:solidFill>
        <a:ln>
          <a:solidFill>
            <a:srgbClr val="008080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Бак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Лаборатория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58745+17452/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56326+16987</a:t>
          </a:r>
          <a:endParaRPr lang="ru-RU" sz="11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BF892D-D974-4197-A83B-9B75CD29A46E}" type="parTrans" cxnId="{77471078-78C3-4C67-9FCB-137948BBFE9D}">
      <dgm:prSet/>
      <dgm:spPr/>
      <dgm:t>
        <a:bodyPr/>
        <a:lstStyle/>
        <a:p>
          <a:endParaRPr lang="ru-RU"/>
        </a:p>
      </dgm:t>
    </dgm:pt>
    <dgm:pt modelId="{E364580D-6AB0-4CEB-B73B-0EFE48F6160F}" type="sibTrans" cxnId="{77471078-78C3-4C67-9FCB-137948BBFE9D}">
      <dgm:prSet/>
      <dgm:spPr>
        <a:solidFill>
          <a:srgbClr val="008080"/>
        </a:solidFill>
      </dgm:spPr>
      <dgm:t>
        <a:bodyPr/>
        <a:lstStyle/>
        <a:p>
          <a:endParaRPr lang="ru-RU"/>
        </a:p>
      </dgm:t>
    </dgm:pt>
    <dgm:pt modelId="{02FAE8DE-8AAF-490F-9875-E7A14F0AE76D}">
      <dgm:prSet phldrT="[Текст]" custT="1"/>
      <dgm:spPr>
        <a:solidFill>
          <a:schemeClr val="bg1"/>
        </a:solidFill>
        <a:ln>
          <a:solidFill>
            <a:srgbClr val="008080"/>
          </a:solidFill>
        </a:ln>
      </dgm:spPr>
      <dgm:t>
        <a:bodyPr/>
        <a:lstStyle/>
        <a:p>
          <a:r>
            <a: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Гематология 256245+29753/ 252695+</a:t>
          </a:r>
          <a:r>
            <a:rPr lang="en-US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</a:t>
          </a:r>
          <a:r>
            <a: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4582</a:t>
          </a:r>
          <a:endParaRPr lang="ru-RU" sz="11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364545-D39C-45F3-9CAD-7B0085A2743A}" type="parTrans" cxnId="{E31B31B2-7A03-47DC-8D02-A1CC2572E3C8}">
      <dgm:prSet/>
      <dgm:spPr/>
      <dgm:t>
        <a:bodyPr/>
        <a:lstStyle/>
        <a:p>
          <a:endParaRPr lang="ru-RU"/>
        </a:p>
      </dgm:t>
    </dgm:pt>
    <dgm:pt modelId="{4E561AD1-E107-45B1-92AA-7C140F0CCF33}" type="sibTrans" cxnId="{E31B31B2-7A03-47DC-8D02-A1CC2572E3C8}">
      <dgm:prSet/>
      <dgm:spPr>
        <a:solidFill>
          <a:srgbClr val="008080"/>
        </a:solidFill>
      </dgm:spPr>
      <dgm:t>
        <a:bodyPr/>
        <a:lstStyle/>
        <a:p>
          <a:endParaRPr lang="ru-RU"/>
        </a:p>
      </dgm:t>
    </dgm:pt>
    <dgm:pt modelId="{D0C53395-8A20-4FB5-84C4-EE7CC3271CCC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008080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kk-KZ" sz="1200" b="1" dirty="0" smtClean="0"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90000"/>
            </a:lnSpc>
          </a:pPr>
          <a:endParaRPr lang="kk-KZ" sz="1200" b="1" dirty="0" smtClean="0"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</a:pPr>
          <a:r>
            <a:rPr lang="kk-KZ" sz="1200" b="1" dirty="0" smtClean="0">
              <a:latin typeface="Times New Roman" pitchFamily="18" charset="0"/>
              <a:cs typeface="Times New Roman" pitchFamily="18" charset="0"/>
            </a:rPr>
            <a:t>Гемостаз</a:t>
          </a:r>
        </a:p>
        <a:p>
          <a:pPr>
            <a:lnSpc>
              <a:spcPct val="100000"/>
            </a:lnSpc>
          </a:pPr>
          <a:r>
            <a:rPr lang="kk-KZ" sz="1200" b="1" dirty="0" smtClean="0">
              <a:latin typeface="Times New Roman" pitchFamily="18" charset="0"/>
              <a:cs typeface="Times New Roman" pitchFamily="18" charset="0"/>
            </a:rPr>
            <a:t>12458/ 15987</a:t>
          </a:r>
        </a:p>
        <a:p>
          <a:pPr>
            <a:lnSpc>
              <a:spcPct val="90000"/>
            </a:lnSpc>
          </a:pPr>
          <a:r>
            <a:rPr lang="kk-KZ" sz="1200" b="1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>
            <a:lnSpc>
              <a:spcPct val="90000"/>
            </a:lnSpc>
          </a:pPr>
          <a:endParaRPr lang="ru-RU" sz="1800" dirty="0"/>
        </a:p>
      </dgm:t>
    </dgm:pt>
    <dgm:pt modelId="{536D11E8-3E69-465D-9F1C-06FB7191F158}" type="parTrans" cxnId="{47B5A0F8-087A-4EEF-B353-6C644A8366E9}">
      <dgm:prSet/>
      <dgm:spPr/>
      <dgm:t>
        <a:bodyPr/>
        <a:lstStyle/>
        <a:p>
          <a:endParaRPr lang="ru-RU"/>
        </a:p>
      </dgm:t>
    </dgm:pt>
    <dgm:pt modelId="{7DAAFF0F-875D-4ADE-8E77-81E6EC640330}" type="sibTrans" cxnId="{47B5A0F8-087A-4EEF-B353-6C644A8366E9}">
      <dgm:prSet/>
      <dgm:spPr>
        <a:solidFill>
          <a:srgbClr val="008080"/>
        </a:solidFill>
      </dgm:spPr>
      <dgm:t>
        <a:bodyPr/>
        <a:lstStyle/>
        <a:p>
          <a:endParaRPr lang="ru-RU"/>
        </a:p>
      </dgm:t>
    </dgm:pt>
    <dgm:pt modelId="{C3518F11-C585-4171-B81C-BEC8880339A5}" type="pres">
      <dgm:prSet presAssocID="{46075179-808A-4702-9654-F369ED0C390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E85A3D-D445-492A-AE10-853D9B4520F2}" type="pres">
      <dgm:prSet presAssocID="{BD001102-D61A-48EE-935F-F2141A7F833C}" presName="node" presStyleLbl="node1" presStyleIdx="0" presStyleCnt="7" custScaleX="113775" custScaleY="102267" custRadScaleRad="107792" custRadScaleInc="-14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788947-188F-4211-95DB-7B10ABF61457}" type="pres">
      <dgm:prSet presAssocID="{DF93C271-C9A1-4DDC-80FA-8F570E16409F}" presName="sibTrans" presStyleLbl="sibTrans2D1" presStyleIdx="0" presStyleCnt="7"/>
      <dgm:spPr/>
      <dgm:t>
        <a:bodyPr/>
        <a:lstStyle/>
        <a:p>
          <a:endParaRPr lang="ru-RU"/>
        </a:p>
      </dgm:t>
    </dgm:pt>
    <dgm:pt modelId="{C749597F-EEDC-4A2F-8232-76F95D09399E}" type="pres">
      <dgm:prSet presAssocID="{DF93C271-C9A1-4DDC-80FA-8F570E16409F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237F67A8-8EE1-4CFF-95CF-5A68D7791F25}" type="pres">
      <dgm:prSet presAssocID="{76322615-3D01-47C2-8525-129AE31D61EA}" presName="node" presStyleLbl="node1" presStyleIdx="1" presStyleCnt="7" custScaleX="114426" custScaleY="111193" custRadScaleRad="100853" custRadScaleInc="22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E9FC9-7EAA-40C2-BD9D-7C848646B2E3}" type="pres">
      <dgm:prSet presAssocID="{AD60EAB5-065D-4FCA-8358-E8732ED9A3D6}" presName="sibTrans" presStyleLbl="sibTrans2D1" presStyleIdx="1" presStyleCnt="7"/>
      <dgm:spPr/>
      <dgm:t>
        <a:bodyPr/>
        <a:lstStyle/>
        <a:p>
          <a:endParaRPr lang="ru-RU"/>
        </a:p>
      </dgm:t>
    </dgm:pt>
    <dgm:pt modelId="{518E7CB9-51D5-4A8F-B4D0-CCC529E3463C}" type="pres">
      <dgm:prSet presAssocID="{AD60EAB5-065D-4FCA-8358-E8732ED9A3D6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3982AD95-9E8E-4B79-9DA5-90B7D3008069}" type="pres">
      <dgm:prSet presAssocID="{7B2B1BF8-3F58-4328-A282-B2EF95E16746}" presName="node" presStyleLbl="node1" presStyleIdx="2" presStyleCnt="7" custScaleX="108319" custScaleY="107047" custRadScaleRad="104811" custRadScaleInc="-15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CC0A1-9E74-4810-B0DD-1EAEA9543409}" type="pres">
      <dgm:prSet presAssocID="{F92CFD9B-5983-49EB-B11E-468E68972D9A}" presName="sibTrans" presStyleLbl="sibTrans2D1" presStyleIdx="2" presStyleCnt="7"/>
      <dgm:spPr/>
      <dgm:t>
        <a:bodyPr/>
        <a:lstStyle/>
        <a:p>
          <a:endParaRPr lang="ru-RU"/>
        </a:p>
      </dgm:t>
    </dgm:pt>
    <dgm:pt modelId="{13E9DACC-72BB-4280-B8D6-D569AB88BBB8}" type="pres">
      <dgm:prSet presAssocID="{F92CFD9B-5983-49EB-B11E-468E68972D9A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22C52466-4E2A-4105-94AE-5075D1BE6F6F}" type="pres">
      <dgm:prSet presAssocID="{D0C53395-8A20-4FB5-84C4-EE7CC3271CCC}" presName="node" presStyleLbl="node1" presStyleIdx="3" presStyleCnt="7" custScaleX="122150" custScaleY="104835" custRadScaleRad="101853" custRadScaleInc="-13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CE593-EBAC-4549-A102-D987D34887A5}" type="pres">
      <dgm:prSet presAssocID="{7DAAFF0F-875D-4ADE-8E77-81E6EC640330}" presName="sibTrans" presStyleLbl="sibTrans2D1" presStyleIdx="3" presStyleCnt="7"/>
      <dgm:spPr/>
      <dgm:t>
        <a:bodyPr/>
        <a:lstStyle/>
        <a:p>
          <a:endParaRPr lang="ru-RU"/>
        </a:p>
      </dgm:t>
    </dgm:pt>
    <dgm:pt modelId="{400A8F8E-D811-49CC-9B68-DA445996976B}" type="pres">
      <dgm:prSet presAssocID="{7DAAFF0F-875D-4ADE-8E77-81E6EC640330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321B8D73-5156-4EBB-933C-0620D1FCF77A}" type="pres">
      <dgm:prSet presAssocID="{99F71A68-2F38-4E61-8B28-05BF8A2BCAA8}" presName="node" presStyleLbl="node1" presStyleIdx="4" presStyleCnt="7" custScaleX="129638" custScaleY="120950" custRadScaleRad="92878" custRadScaleInc="-7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2DD0A-39AA-4E2F-A819-A134941BB852}" type="pres">
      <dgm:prSet presAssocID="{F77E6E72-9844-4ABA-A3E6-D3108C2A35D4}" presName="sibTrans" presStyleLbl="sibTrans2D1" presStyleIdx="4" presStyleCnt="7"/>
      <dgm:spPr/>
      <dgm:t>
        <a:bodyPr/>
        <a:lstStyle/>
        <a:p>
          <a:endParaRPr lang="ru-RU"/>
        </a:p>
      </dgm:t>
    </dgm:pt>
    <dgm:pt modelId="{710D90DE-9C0E-43DF-8164-D032BE076749}" type="pres">
      <dgm:prSet presAssocID="{F77E6E72-9844-4ABA-A3E6-D3108C2A35D4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2F85E318-B4C0-4867-B86A-EC0C40D78799}" type="pres">
      <dgm:prSet presAssocID="{77A31D55-FF89-428C-B861-7FC352115B4D}" presName="node" presStyleLbl="node1" presStyleIdx="5" presStyleCnt="7" custScaleX="115217" custScaleY="106011" custRadScaleRad="93627" custRadScaleInc="2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F864A-8A02-4BA4-8AB7-A75C6AAE8CDE}" type="pres">
      <dgm:prSet presAssocID="{E364580D-6AB0-4CEB-B73B-0EFE48F6160F}" presName="sibTrans" presStyleLbl="sibTrans2D1" presStyleIdx="5" presStyleCnt="7"/>
      <dgm:spPr/>
      <dgm:t>
        <a:bodyPr/>
        <a:lstStyle/>
        <a:p>
          <a:endParaRPr lang="ru-RU"/>
        </a:p>
      </dgm:t>
    </dgm:pt>
    <dgm:pt modelId="{6723A8F3-A25B-4953-88F1-BD334D9DE7B4}" type="pres">
      <dgm:prSet presAssocID="{E364580D-6AB0-4CEB-B73B-0EFE48F6160F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FF5998B4-07FA-47B6-962C-038D9A1F5B38}" type="pres">
      <dgm:prSet presAssocID="{02FAE8DE-8AAF-490F-9875-E7A14F0AE76D}" presName="node" presStyleLbl="node1" presStyleIdx="6" presStyleCnt="7" custScaleX="116930" custScaleY="107245" custRadScaleRad="108772" custRadScaleInc="-22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32810-1FD5-4896-8104-3ECD4F27173D}" type="pres">
      <dgm:prSet presAssocID="{4E561AD1-E107-45B1-92AA-7C140F0CCF33}" presName="sibTrans" presStyleLbl="sibTrans2D1" presStyleIdx="6" presStyleCnt="7"/>
      <dgm:spPr/>
      <dgm:t>
        <a:bodyPr/>
        <a:lstStyle/>
        <a:p>
          <a:endParaRPr lang="ru-RU"/>
        </a:p>
      </dgm:t>
    </dgm:pt>
    <dgm:pt modelId="{A6C58ADF-DACF-43F4-8C1D-994313E9E1C3}" type="pres">
      <dgm:prSet presAssocID="{4E561AD1-E107-45B1-92AA-7C140F0CCF33}" presName="connectorText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8C312FE5-3D44-4ADF-B5C4-0DE8FCB04A29}" type="presOf" srcId="{BD001102-D61A-48EE-935F-F2141A7F833C}" destId="{29E85A3D-D445-492A-AE10-853D9B4520F2}" srcOrd="0" destOrd="0" presId="urn:microsoft.com/office/officeart/2005/8/layout/cycle2"/>
    <dgm:cxn modelId="{5D5A5061-4659-4264-885D-3FB86EA27B36}" type="presOf" srcId="{7DAAFF0F-875D-4ADE-8E77-81E6EC640330}" destId="{400A8F8E-D811-49CC-9B68-DA445996976B}" srcOrd="1" destOrd="0" presId="urn:microsoft.com/office/officeart/2005/8/layout/cycle2"/>
    <dgm:cxn modelId="{07272801-73EC-4D3B-9944-11C263F0CCEE}" type="presOf" srcId="{4E561AD1-E107-45B1-92AA-7C140F0CCF33}" destId="{07232810-1FD5-4896-8104-3ECD4F27173D}" srcOrd="0" destOrd="0" presId="urn:microsoft.com/office/officeart/2005/8/layout/cycle2"/>
    <dgm:cxn modelId="{E0F5CDA2-2822-44D3-8CB5-4EA0015A6E90}" type="presOf" srcId="{77A31D55-FF89-428C-B861-7FC352115B4D}" destId="{2F85E318-B4C0-4867-B86A-EC0C40D78799}" srcOrd="0" destOrd="0" presId="urn:microsoft.com/office/officeart/2005/8/layout/cycle2"/>
    <dgm:cxn modelId="{9397F3AB-8C82-40FA-85DD-B3590ABCF877}" type="presOf" srcId="{D0C53395-8A20-4FB5-84C4-EE7CC3271CCC}" destId="{22C52466-4E2A-4105-94AE-5075D1BE6F6F}" srcOrd="0" destOrd="0" presId="urn:microsoft.com/office/officeart/2005/8/layout/cycle2"/>
    <dgm:cxn modelId="{113A78C3-4D5D-4C70-80A9-61D3F84E5FDB}" type="presOf" srcId="{02FAE8DE-8AAF-490F-9875-E7A14F0AE76D}" destId="{FF5998B4-07FA-47B6-962C-038D9A1F5B38}" srcOrd="0" destOrd="0" presId="urn:microsoft.com/office/officeart/2005/8/layout/cycle2"/>
    <dgm:cxn modelId="{C1EA15FB-AE65-4B49-9BF2-45E2F1073556}" type="presOf" srcId="{F92CFD9B-5983-49EB-B11E-468E68972D9A}" destId="{6C2CC0A1-9E74-4810-B0DD-1EAEA9543409}" srcOrd="0" destOrd="0" presId="urn:microsoft.com/office/officeart/2005/8/layout/cycle2"/>
    <dgm:cxn modelId="{32E09645-5554-472A-AC2C-822AED77D373}" type="presOf" srcId="{F92CFD9B-5983-49EB-B11E-468E68972D9A}" destId="{13E9DACC-72BB-4280-B8D6-D569AB88BBB8}" srcOrd="1" destOrd="0" presId="urn:microsoft.com/office/officeart/2005/8/layout/cycle2"/>
    <dgm:cxn modelId="{E31B31B2-7A03-47DC-8D02-A1CC2572E3C8}" srcId="{46075179-808A-4702-9654-F369ED0C3904}" destId="{02FAE8DE-8AAF-490F-9875-E7A14F0AE76D}" srcOrd="6" destOrd="0" parTransId="{79364545-D39C-45F3-9CAD-7B0085A2743A}" sibTransId="{4E561AD1-E107-45B1-92AA-7C140F0CCF33}"/>
    <dgm:cxn modelId="{3952D306-6CDC-4F50-8E7C-F211EB54BC0D}" srcId="{46075179-808A-4702-9654-F369ED0C3904}" destId="{BD001102-D61A-48EE-935F-F2141A7F833C}" srcOrd="0" destOrd="0" parTransId="{6D761801-F6FB-4E91-8C12-AFFD05D69633}" sibTransId="{DF93C271-C9A1-4DDC-80FA-8F570E16409F}"/>
    <dgm:cxn modelId="{A7FAC089-72FE-49DF-9B3F-F263A87F38F2}" type="presOf" srcId="{AD60EAB5-065D-4FCA-8358-E8732ED9A3D6}" destId="{508E9FC9-7EAA-40C2-BD9D-7C848646B2E3}" srcOrd="0" destOrd="0" presId="urn:microsoft.com/office/officeart/2005/8/layout/cycle2"/>
    <dgm:cxn modelId="{31228054-20FB-47B1-A287-96F7C8409A66}" type="presOf" srcId="{99F71A68-2F38-4E61-8B28-05BF8A2BCAA8}" destId="{321B8D73-5156-4EBB-933C-0620D1FCF77A}" srcOrd="0" destOrd="0" presId="urn:microsoft.com/office/officeart/2005/8/layout/cycle2"/>
    <dgm:cxn modelId="{77471078-78C3-4C67-9FCB-137948BBFE9D}" srcId="{46075179-808A-4702-9654-F369ED0C3904}" destId="{77A31D55-FF89-428C-B861-7FC352115B4D}" srcOrd="5" destOrd="0" parTransId="{58BF892D-D974-4197-A83B-9B75CD29A46E}" sibTransId="{E364580D-6AB0-4CEB-B73B-0EFE48F6160F}"/>
    <dgm:cxn modelId="{C1277D80-3E14-4849-98C7-6A24749DF412}" srcId="{46075179-808A-4702-9654-F369ED0C3904}" destId="{76322615-3D01-47C2-8525-129AE31D61EA}" srcOrd="1" destOrd="0" parTransId="{06153DD7-25BB-480F-9B19-365386D8B537}" sibTransId="{AD60EAB5-065D-4FCA-8358-E8732ED9A3D6}"/>
    <dgm:cxn modelId="{8EF6AF07-4E76-4317-A005-15563239B64D}" type="presOf" srcId="{F77E6E72-9844-4ABA-A3E6-D3108C2A35D4}" destId="{E782DD0A-39AA-4E2F-A819-A134941BB852}" srcOrd="0" destOrd="0" presId="urn:microsoft.com/office/officeart/2005/8/layout/cycle2"/>
    <dgm:cxn modelId="{77A9A96F-42EE-4C46-8D2D-76D0A4796B69}" type="presOf" srcId="{76322615-3D01-47C2-8525-129AE31D61EA}" destId="{237F67A8-8EE1-4CFF-95CF-5A68D7791F25}" srcOrd="0" destOrd="0" presId="urn:microsoft.com/office/officeart/2005/8/layout/cycle2"/>
    <dgm:cxn modelId="{6EB2FD30-685F-4529-9966-93B1B60C58CC}" type="presOf" srcId="{7B2B1BF8-3F58-4328-A282-B2EF95E16746}" destId="{3982AD95-9E8E-4B79-9DA5-90B7D3008069}" srcOrd="0" destOrd="0" presId="urn:microsoft.com/office/officeart/2005/8/layout/cycle2"/>
    <dgm:cxn modelId="{22D44E2D-4660-45ED-97F4-0D978054795D}" srcId="{46075179-808A-4702-9654-F369ED0C3904}" destId="{99F71A68-2F38-4E61-8B28-05BF8A2BCAA8}" srcOrd="4" destOrd="0" parTransId="{32C5656B-6EB9-4B07-BC8E-40E222AED3FA}" sibTransId="{F77E6E72-9844-4ABA-A3E6-D3108C2A35D4}"/>
    <dgm:cxn modelId="{47B5A0F8-087A-4EEF-B353-6C644A8366E9}" srcId="{46075179-808A-4702-9654-F369ED0C3904}" destId="{D0C53395-8A20-4FB5-84C4-EE7CC3271CCC}" srcOrd="3" destOrd="0" parTransId="{536D11E8-3E69-465D-9F1C-06FB7191F158}" sibTransId="{7DAAFF0F-875D-4ADE-8E77-81E6EC640330}"/>
    <dgm:cxn modelId="{26E5DE17-7768-47DC-967F-E4096E9BFB8F}" type="presOf" srcId="{46075179-808A-4702-9654-F369ED0C3904}" destId="{C3518F11-C585-4171-B81C-BEC8880339A5}" srcOrd="0" destOrd="0" presId="urn:microsoft.com/office/officeart/2005/8/layout/cycle2"/>
    <dgm:cxn modelId="{7F204FD8-8EDA-4EE9-95A5-2E0E34F79337}" type="presOf" srcId="{E364580D-6AB0-4CEB-B73B-0EFE48F6160F}" destId="{944F864A-8A02-4BA4-8AB7-A75C6AAE8CDE}" srcOrd="0" destOrd="0" presId="urn:microsoft.com/office/officeart/2005/8/layout/cycle2"/>
    <dgm:cxn modelId="{B8CFC554-9109-4BA1-8EE9-7AF4A98579A2}" type="presOf" srcId="{E364580D-6AB0-4CEB-B73B-0EFE48F6160F}" destId="{6723A8F3-A25B-4953-88F1-BD334D9DE7B4}" srcOrd="1" destOrd="0" presId="urn:microsoft.com/office/officeart/2005/8/layout/cycle2"/>
    <dgm:cxn modelId="{378A7995-438F-4B71-B1E8-1017F2E5648F}" type="presOf" srcId="{7DAAFF0F-875D-4ADE-8E77-81E6EC640330}" destId="{57ECE593-EBAC-4549-A102-D987D34887A5}" srcOrd="0" destOrd="0" presId="urn:microsoft.com/office/officeart/2005/8/layout/cycle2"/>
    <dgm:cxn modelId="{B9DA7CB2-3EFD-45CA-89F8-0926304482A4}" type="presOf" srcId="{4E561AD1-E107-45B1-92AA-7C140F0CCF33}" destId="{A6C58ADF-DACF-43F4-8C1D-994313E9E1C3}" srcOrd="1" destOrd="0" presId="urn:microsoft.com/office/officeart/2005/8/layout/cycle2"/>
    <dgm:cxn modelId="{66BAAD5F-2CEB-448A-A52D-FAE6786AB4E4}" srcId="{46075179-808A-4702-9654-F369ED0C3904}" destId="{7B2B1BF8-3F58-4328-A282-B2EF95E16746}" srcOrd="2" destOrd="0" parTransId="{9F2F1DD8-D41F-4789-886B-B1CCB3E91981}" sibTransId="{F92CFD9B-5983-49EB-B11E-468E68972D9A}"/>
    <dgm:cxn modelId="{58A00545-97A7-4E42-B371-6CF453BC92F6}" type="presOf" srcId="{AD60EAB5-065D-4FCA-8358-E8732ED9A3D6}" destId="{518E7CB9-51D5-4A8F-B4D0-CCC529E3463C}" srcOrd="1" destOrd="0" presId="urn:microsoft.com/office/officeart/2005/8/layout/cycle2"/>
    <dgm:cxn modelId="{26571BC2-4DF6-49A0-894D-80F5F8ACE3E1}" type="presOf" srcId="{F77E6E72-9844-4ABA-A3E6-D3108C2A35D4}" destId="{710D90DE-9C0E-43DF-8164-D032BE076749}" srcOrd="1" destOrd="0" presId="urn:microsoft.com/office/officeart/2005/8/layout/cycle2"/>
    <dgm:cxn modelId="{DEF3E9DE-3A25-4106-AD48-38D8BBF4D3D1}" type="presOf" srcId="{DF93C271-C9A1-4DDC-80FA-8F570E16409F}" destId="{C1788947-188F-4211-95DB-7B10ABF61457}" srcOrd="0" destOrd="0" presId="urn:microsoft.com/office/officeart/2005/8/layout/cycle2"/>
    <dgm:cxn modelId="{1313C0DC-949A-42F4-B45C-0659439C62E4}" type="presOf" srcId="{DF93C271-C9A1-4DDC-80FA-8F570E16409F}" destId="{C749597F-EEDC-4A2F-8232-76F95D09399E}" srcOrd="1" destOrd="0" presId="urn:microsoft.com/office/officeart/2005/8/layout/cycle2"/>
    <dgm:cxn modelId="{BF506C07-BFEC-47E5-89CA-B3A34A425AF0}" type="presParOf" srcId="{C3518F11-C585-4171-B81C-BEC8880339A5}" destId="{29E85A3D-D445-492A-AE10-853D9B4520F2}" srcOrd="0" destOrd="0" presId="urn:microsoft.com/office/officeart/2005/8/layout/cycle2"/>
    <dgm:cxn modelId="{B16A7F6B-B551-4387-9AA3-BFB570CE6EED}" type="presParOf" srcId="{C3518F11-C585-4171-B81C-BEC8880339A5}" destId="{C1788947-188F-4211-95DB-7B10ABF61457}" srcOrd="1" destOrd="0" presId="urn:microsoft.com/office/officeart/2005/8/layout/cycle2"/>
    <dgm:cxn modelId="{113B70CB-2C32-4414-89DE-B5D142D4620F}" type="presParOf" srcId="{C1788947-188F-4211-95DB-7B10ABF61457}" destId="{C749597F-EEDC-4A2F-8232-76F95D09399E}" srcOrd="0" destOrd="0" presId="urn:microsoft.com/office/officeart/2005/8/layout/cycle2"/>
    <dgm:cxn modelId="{F3E7F559-593B-4968-95E0-1F9CA5981540}" type="presParOf" srcId="{C3518F11-C585-4171-B81C-BEC8880339A5}" destId="{237F67A8-8EE1-4CFF-95CF-5A68D7791F25}" srcOrd="2" destOrd="0" presId="urn:microsoft.com/office/officeart/2005/8/layout/cycle2"/>
    <dgm:cxn modelId="{51BD698C-7C96-4558-ADC5-07A2F3CEA2E2}" type="presParOf" srcId="{C3518F11-C585-4171-B81C-BEC8880339A5}" destId="{508E9FC9-7EAA-40C2-BD9D-7C848646B2E3}" srcOrd="3" destOrd="0" presId="urn:microsoft.com/office/officeart/2005/8/layout/cycle2"/>
    <dgm:cxn modelId="{BECAB32F-84DF-4B22-910D-9A5424F47932}" type="presParOf" srcId="{508E9FC9-7EAA-40C2-BD9D-7C848646B2E3}" destId="{518E7CB9-51D5-4A8F-B4D0-CCC529E3463C}" srcOrd="0" destOrd="0" presId="urn:microsoft.com/office/officeart/2005/8/layout/cycle2"/>
    <dgm:cxn modelId="{B4A3840D-2CB9-4D9B-A4DB-E312DD4115EE}" type="presParOf" srcId="{C3518F11-C585-4171-B81C-BEC8880339A5}" destId="{3982AD95-9E8E-4B79-9DA5-90B7D3008069}" srcOrd="4" destOrd="0" presId="urn:microsoft.com/office/officeart/2005/8/layout/cycle2"/>
    <dgm:cxn modelId="{80731EDD-6803-480A-8ACF-CFB3B3A79CA1}" type="presParOf" srcId="{C3518F11-C585-4171-B81C-BEC8880339A5}" destId="{6C2CC0A1-9E74-4810-B0DD-1EAEA9543409}" srcOrd="5" destOrd="0" presId="urn:microsoft.com/office/officeart/2005/8/layout/cycle2"/>
    <dgm:cxn modelId="{C9235795-9CEE-4C9B-8A5F-B198AC97F977}" type="presParOf" srcId="{6C2CC0A1-9E74-4810-B0DD-1EAEA9543409}" destId="{13E9DACC-72BB-4280-B8D6-D569AB88BBB8}" srcOrd="0" destOrd="0" presId="urn:microsoft.com/office/officeart/2005/8/layout/cycle2"/>
    <dgm:cxn modelId="{36072304-32D0-4FA4-8653-E7A5451FE196}" type="presParOf" srcId="{C3518F11-C585-4171-B81C-BEC8880339A5}" destId="{22C52466-4E2A-4105-94AE-5075D1BE6F6F}" srcOrd="6" destOrd="0" presId="urn:microsoft.com/office/officeart/2005/8/layout/cycle2"/>
    <dgm:cxn modelId="{1ADC304A-9CB6-4DB7-BC63-64C97E177019}" type="presParOf" srcId="{C3518F11-C585-4171-B81C-BEC8880339A5}" destId="{57ECE593-EBAC-4549-A102-D987D34887A5}" srcOrd="7" destOrd="0" presId="urn:microsoft.com/office/officeart/2005/8/layout/cycle2"/>
    <dgm:cxn modelId="{F07691ED-E145-4A17-8E60-81877E857BCA}" type="presParOf" srcId="{57ECE593-EBAC-4549-A102-D987D34887A5}" destId="{400A8F8E-D811-49CC-9B68-DA445996976B}" srcOrd="0" destOrd="0" presId="urn:microsoft.com/office/officeart/2005/8/layout/cycle2"/>
    <dgm:cxn modelId="{EF033E10-E7EA-428C-95BF-80CD37E33C1E}" type="presParOf" srcId="{C3518F11-C585-4171-B81C-BEC8880339A5}" destId="{321B8D73-5156-4EBB-933C-0620D1FCF77A}" srcOrd="8" destOrd="0" presId="urn:microsoft.com/office/officeart/2005/8/layout/cycle2"/>
    <dgm:cxn modelId="{AC4CB042-EDB8-4099-B492-B56207C54120}" type="presParOf" srcId="{C3518F11-C585-4171-B81C-BEC8880339A5}" destId="{E782DD0A-39AA-4E2F-A819-A134941BB852}" srcOrd="9" destOrd="0" presId="urn:microsoft.com/office/officeart/2005/8/layout/cycle2"/>
    <dgm:cxn modelId="{3B12EEF1-C956-45BD-B342-CACC4D824D39}" type="presParOf" srcId="{E782DD0A-39AA-4E2F-A819-A134941BB852}" destId="{710D90DE-9C0E-43DF-8164-D032BE076749}" srcOrd="0" destOrd="0" presId="urn:microsoft.com/office/officeart/2005/8/layout/cycle2"/>
    <dgm:cxn modelId="{FCA322FE-3294-4828-907E-87A4197C6658}" type="presParOf" srcId="{C3518F11-C585-4171-B81C-BEC8880339A5}" destId="{2F85E318-B4C0-4867-B86A-EC0C40D78799}" srcOrd="10" destOrd="0" presId="urn:microsoft.com/office/officeart/2005/8/layout/cycle2"/>
    <dgm:cxn modelId="{F7BCBBBB-7E8E-417E-BD03-D9E616E8FD4B}" type="presParOf" srcId="{C3518F11-C585-4171-B81C-BEC8880339A5}" destId="{944F864A-8A02-4BA4-8AB7-A75C6AAE8CDE}" srcOrd="11" destOrd="0" presId="urn:microsoft.com/office/officeart/2005/8/layout/cycle2"/>
    <dgm:cxn modelId="{F2407AF7-70FA-40C2-9CF1-1572043A62C2}" type="presParOf" srcId="{944F864A-8A02-4BA4-8AB7-A75C6AAE8CDE}" destId="{6723A8F3-A25B-4953-88F1-BD334D9DE7B4}" srcOrd="0" destOrd="0" presId="urn:microsoft.com/office/officeart/2005/8/layout/cycle2"/>
    <dgm:cxn modelId="{BBACD0D6-AA61-4AB1-AA6F-E973E8CC0DE1}" type="presParOf" srcId="{C3518F11-C585-4171-B81C-BEC8880339A5}" destId="{FF5998B4-07FA-47B6-962C-038D9A1F5B38}" srcOrd="12" destOrd="0" presId="urn:microsoft.com/office/officeart/2005/8/layout/cycle2"/>
    <dgm:cxn modelId="{530060B1-9CBA-432B-AFA0-B2F40B24E42D}" type="presParOf" srcId="{C3518F11-C585-4171-B81C-BEC8880339A5}" destId="{07232810-1FD5-4896-8104-3ECD4F27173D}" srcOrd="13" destOrd="0" presId="urn:microsoft.com/office/officeart/2005/8/layout/cycle2"/>
    <dgm:cxn modelId="{4C2F9CF5-7035-475B-9BCB-858C4FA658F0}" type="presParOf" srcId="{07232810-1FD5-4896-8104-3ECD4F27173D}" destId="{A6C58ADF-DACF-43F4-8C1D-994313E9E1C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568DF1-4D9F-4CEF-B1B6-F885E39F1EE6}" type="doc">
      <dgm:prSet loTypeId="urn:microsoft.com/office/officeart/2005/8/layout/vList3#3" loCatId="list" qsTypeId="urn:microsoft.com/office/officeart/2005/8/quickstyle/simple1" qsCatId="simple" csTypeId="urn:microsoft.com/office/officeart/2005/8/colors/colorful2" csCatId="colorful" phldr="1"/>
      <dgm:spPr/>
    </dgm:pt>
    <dgm:pt modelId="{A66186B2-6DC1-4F5F-B80B-1A0FF80D3908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ru-RU" sz="1050" b="1" dirty="0" err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НЦПДх</a:t>
          </a:r>
          <a:r>
            <a:rPr lang="ru-RU" sz="105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050" b="1" dirty="0" err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г.Алматы</a:t>
          </a:r>
          <a:endParaRPr lang="ru-RU" sz="1050" b="1" dirty="0" smtClean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0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Хирургические для детей –53/64</a:t>
          </a:r>
        </a:p>
        <a:p>
          <a:r>
            <a:rPr lang="ru-RU" sz="10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Гематологические для детей –130/79</a:t>
          </a:r>
        </a:p>
        <a:p>
          <a:r>
            <a:rPr lang="ru-RU" sz="10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Урологические для детей -40/61</a:t>
          </a:r>
        </a:p>
        <a:p>
          <a:r>
            <a:rPr lang="ru-RU" sz="10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Онкологические для детей –179/197</a:t>
          </a:r>
        </a:p>
        <a:p>
          <a:r>
            <a:rPr lang="ru-RU" sz="10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Педиатрические для детей –90/98</a:t>
          </a:r>
        </a:p>
        <a:p>
          <a:r>
            <a:rPr lang="ru-RU" sz="10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Кардиохирургические для детей - 23/16</a:t>
          </a:r>
        </a:p>
        <a:p>
          <a:r>
            <a:rPr lang="kk-KZ" sz="10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Пульмонологияческие для детей- 24/29</a:t>
          </a:r>
        </a:p>
        <a:p>
          <a:r>
            <a:rPr lang="kk-KZ" sz="10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Транспатология для детей -4/3</a:t>
          </a:r>
        </a:p>
        <a:p>
          <a:r>
            <a:rPr lang="kk-KZ" sz="10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ОПН- 2/5</a:t>
          </a:r>
          <a:endParaRPr lang="ru-RU" sz="1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F666997-A1F2-4C6F-99A0-F8BEE23F30F2}" type="parTrans" cxnId="{3F494705-02A5-4656-81AD-31D21A45821C}">
      <dgm:prSet/>
      <dgm:spPr/>
      <dgm:t>
        <a:bodyPr/>
        <a:lstStyle/>
        <a:p>
          <a:endParaRPr lang="ru-RU" b="1">
            <a:solidFill>
              <a:schemeClr val="accent1">
                <a:lumMod val="50000"/>
              </a:schemeClr>
            </a:solidFill>
          </a:endParaRPr>
        </a:p>
      </dgm:t>
    </dgm:pt>
    <dgm:pt modelId="{E8AFB5DF-C4E7-4C19-9BD3-9F5EC4FFE9F3}" type="sibTrans" cxnId="{3F494705-02A5-4656-81AD-31D21A45821C}">
      <dgm:prSet/>
      <dgm:spPr/>
      <dgm:t>
        <a:bodyPr/>
        <a:lstStyle/>
        <a:p>
          <a:endParaRPr lang="ru-RU" b="1">
            <a:solidFill>
              <a:schemeClr val="accent1">
                <a:lumMod val="50000"/>
              </a:schemeClr>
            </a:solidFill>
          </a:endParaRPr>
        </a:p>
      </dgm:t>
    </dgm:pt>
    <dgm:pt modelId="{80FBA576-9D59-44DE-B555-893C5823B0D4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РДКБ имени С</a:t>
          </a:r>
          <a:r>
            <a:rPr lang="kk-KZ" sz="1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.Д.Асфендиарова г.Алматы</a:t>
          </a:r>
        </a:p>
        <a:p>
          <a:r>
            <a:rPr lang="kk-KZ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Нефрологические для детей -16/40</a:t>
          </a:r>
          <a:endParaRPr lang="ru-RU" sz="10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kk-KZ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Урологические для детей -2/4</a:t>
          </a:r>
          <a:endParaRPr lang="ru-RU" sz="10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kk-KZ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Отолорингологические для детей-38/59</a:t>
          </a:r>
        </a:p>
        <a:p>
          <a:r>
            <a:rPr lang="kk-KZ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ЧЛХ-1/0</a:t>
          </a:r>
        </a:p>
        <a:p>
          <a:r>
            <a:rPr lang="kk-KZ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Аллергология для детей -2/1</a:t>
          </a:r>
          <a:endParaRPr lang="ru-RU" sz="10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kk-KZ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Неврология для детей - </a:t>
          </a:r>
          <a:r>
            <a:rPr lang="en-US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</a:t>
          </a:r>
          <a:r>
            <a:rPr lang="kk-KZ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/16</a:t>
          </a:r>
        </a:p>
        <a:p>
          <a:r>
            <a:rPr lang="kk-KZ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Ортопедия для детей -3/1</a:t>
          </a:r>
        </a:p>
        <a:p>
          <a:r>
            <a:rPr lang="kk-KZ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Хирургия для детей – 1/2</a:t>
          </a:r>
        </a:p>
        <a:p>
          <a:r>
            <a:rPr lang="kk-KZ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Эндокринология для детей – 0/2</a:t>
          </a:r>
        </a:p>
      </dgm:t>
    </dgm:pt>
    <dgm:pt modelId="{E9B44480-2811-408D-B0FF-349FAE96A6CF}" type="parTrans" cxnId="{5D51B65D-8252-4F7A-B2B2-C3C01C968B64}">
      <dgm:prSet/>
      <dgm:spPr/>
      <dgm:t>
        <a:bodyPr/>
        <a:lstStyle/>
        <a:p>
          <a:endParaRPr lang="ru-RU" b="1">
            <a:solidFill>
              <a:schemeClr val="accent1">
                <a:lumMod val="50000"/>
              </a:schemeClr>
            </a:solidFill>
          </a:endParaRPr>
        </a:p>
      </dgm:t>
    </dgm:pt>
    <dgm:pt modelId="{F7A06115-108D-462D-9D6B-5043C2FA1787}" type="sibTrans" cxnId="{5D51B65D-8252-4F7A-B2B2-C3C01C968B64}">
      <dgm:prSet/>
      <dgm:spPr/>
      <dgm:t>
        <a:bodyPr/>
        <a:lstStyle/>
        <a:p>
          <a:endParaRPr lang="ru-RU" b="1">
            <a:solidFill>
              <a:schemeClr val="accent1">
                <a:lumMod val="50000"/>
              </a:schemeClr>
            </a:solidFill>
          </a:endParaRPr>
        </a:p>
      </dgm:t>
    </dgm:pt>
    <dgm:pt modelId="{5DF4F018-3404-416B-8DA6-A4EF35CA9466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kk-KZ" sz="105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ННЦХ имени А.Н.Сызганова г.Алматы </a:t>
          </a:r>
        </a:p>
        <a:p>
          <a:pPr>
            <a:lnSpc>
              <a:spcPct val="100000"/>
            </a:lnSpc>
          </a:pPr>
          <a:r>
            <a: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Хирургические-</a:t>
          </a:r>
          <a:r>
            <a:rPr lang="en-US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21</a:t>
          </a:r>
          <a:r>
            <a: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/16</a:t>
          </a:r>
          <a:endParaRPr lang="ru-RU" sz="11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</a:pPr>
          <a:r>
            <a: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Сосудистая хирургия -1/2</a:t>
          </a:r>
          <a:endParaRPr lang="ru-RU" sz="11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234388-C59E-4697-A40B-066EB3ABAA3A}" type="parTrans" cxnId="{0E1D92F4-07DC-4AB9-A782-FCB9EA476FF1}">
      <dgm:prSet/>
      <dgm:spPr/>
      <dgm:t>
        <a:bodyPr/>
        <a:lstStyle/>
        <a:p>
          <a:endParaRPr lang="ru-RU" b="1">
            <a:solidFill>
              <a:schemeClr val="accent1">
                <a:lumMod val="50000"/>
              </a:schemeClr>
            </a:solidFill>
          </a:endParaRPr>
        </a:p>
      </dgm:t>
    </dgm:pt>
    <dgm:pt modelId="{48491751-5347-49DC-BB3F-F597BC082421}" type="sibTrans" cxnId="{0E1D92F4-07DC-4AB9-A782-FCB9EA476FF1}">
      <dgm:prSet/>
      <dgm:spPr/>
      <dgm:t>
        <a:bodyPr/>
        <a:lstStyle/>
        <a:p>
          <a:endParaRPr lang="ru-RU" b="1">
            <a:solidFill>
              <a:schemeClr val="accent1">
                <a:lumMod val="50000"/>
              </a:schemeClr>
            </a:solidFill>
          </a:endParaRPr>
        </a:p>
      </dgm:t>
    </dgm:pt>
    <dgm:pt modelId="{72B907DC-9B1A-486B-877C-B39B38A13CBC}" type="pres">
      <dgm:prSet presAssocID="{72568DF1-4D9F-4CEF-B1B6-F885E39F1EE6}" presName="linearFlow" presStyleCnt="0">
        <dgm:presLayoutVars>
          <dgm:dir/>
          <dgm:resizeHandles val="exact"/>
        </dgm:presLayoutVars>
      </dgm:prSet>
      <dgm:spPr/>
    </dgm:pt>
    <dgm:pt modelId="{99D163D8-1F0D-4270-B097-82B692FCB3B8}" type="pres">
      <dgm:prSet presAssocID="{A66186B2-6DC1-4F5F-B80B-1A0FF80D3908}" presName="composite" presStyleCnt="0"/>
      <dgm:spPr/>
    </dgm:pt>
    <dgm:pt modelId="{67F4F7BA-DC73-4CF7-92D2-1FA1DB1B7499}" type="pres">
      <dgm:prSet presAssocID="{A66186B2-6DC1-4F5F-B80B-1A0FF80D3908}" presName="imgShp" presStyleLbl="fgImgPlace1" presStyleIdx="0" presStyleCnt="3" custScaleX="126830" custScaleY="99470" custLinFactNeighborX="-30182" custLinFactNeighborY="28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9592664-8C58-4755-A4A7-57DB23809D37}" type="pres">
      <dgm:prSet presAssocID="{A66186B2-6DC1-4F5F-B80B-1A0FF80D3908}" presName="txShp" presStyleLbl="node1" presStyleIdx="0" presStyleCnt="3" custScaleX="139283" custScaleY="185685" custLinFactNeighborX="-1897" custLinFactNeighborY="5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EBE82-879B-42BE-8EFE-D76A7230FCE1}" type="pres">
      <dgm:prSet presAssocID="{E8AFB5DF-C4E7-4C19-9BD3-9F5EC4FFE9F3}" presName="spacing" presStyleCnt="0"/>
      <dgm:spPr/>
    </dgm:pt>
    <dgm:pt modelId="{30A9E1BF-F177-4826-83FC-D5B190D6A5F5}" type="pres">
      <dgm:prSet presAssocID="{80FBA576-9D59-44DE-B555-893C5823B0D4}" presName="composite" presStyleCnt="0"/>
      <dgm:spPr/>
    </dgm:pt>
    <dgm:pt modelId="{35758D48-0B83-4E99-841D-243DA1FC5793}" type="pres">
      <dgm:prSet presAssocID="{80FBA576-9D59-44DE-B555-893C5823B0D4}" presName="imgShp" presStyleLbl="fgImgPlace1" presStyleIdx="1" presStyleCnt="3" custScaleX="120106" custScaleY="98002" custLinFactNeighborX="-40083" custLinFactNeighborY="225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961ECBA-01C4-4726-84BF-30B830FE1142}" type="pres">
      <dgm:prSet presAssocID="{80FBA576-9D59-44DE-B555-893C5823B0D4}" presName="txShp" presStyleLbl="node1" presStyleIdx="1" presStyleCnt="3" custAng="0" custScaleX="143469" custScaleY="211706" custLinFactNeighborX="-5841" custLinFactNeighborY="-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01C69-C2A2-473B-B5D8-10A697E54E48}" type="pres">
      <dgm:prSet presAssocID="{F7A06115-108D-462D-9D6B-5043C2FA1787}" presName="spacing" presStyleCnt="0"/>
      <dgm:spPr/>
    </dgm:pt>
    <dgm:pt modelId="{41D41F8E-4847-48D4-835E-76534BF3C5DB}" type="pres">
      <dgm:prSet presAssocID="{5DF4F018-3404-416B-8DA6-A4EF35CA9466}" presName="composite" presStyleCnt="0"/>
      <dgm:spPr/>
    </dgm:pt>
    <dgm:pt modelId="{99DD5FC6-26BA-4E68-9C6D-3E0AF898A55F}" type="pres">
      <dgm:prSet presAssocID="{5DF4F018-3404-416B-8DA6-A4EF35CA9466}" presName="imgShp" presStyleLbl="fgImgPlace1" presStyleIdx="2" presStyleCnt="3" custScaleX="116568" custScaleY="91314" custLinFactNeighborX="-36264" custLinFactNeighborY="-222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04D7ED0-3B2E-439B-97A9-6931CC6BF41D}" type="pres">
      <dgm:prSet presAssocID="{5DF4F018-3404-416B-8DA6-A4EF35CA9466}" presName="txShp" presStyleLbl="node1" presStyleIdx="2" presStyleCnt="3" custScaleX="127442" custScaleY="75707" custLinFactNeighborX="4061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494705-02A5-4656-81AD-31D21A45821C}" srcId="{72568DF1-4D9F-4CEF-B1B6-F885E39F1EE6}" destId="{A66186B2-6DC1-4F5F-B80B-1A0FF80D3908}" srcOrd="0" destOrd="0" parTransId="{AF666997-A1F2-4C6F-99A0-F8BEE23F30F2}" sibTransId="{E8AFB5DF-C4E7-4C19-9BD3-9F5EC4FFE9F3}"/>
    <dgm:cxn modelId="{32FFE3E9-2CB5-49FC-B382-EC614AF678CD}" type="presOf" srcId="{72568DF1-4D9F-4CEF-B1B6-F885E39F1EE6}" destId="{72B907DC-9B1A-486B-877C-B39B38A13CBC}" srcOrd="0" destOrd="0" presId="urn:microsoft.com/office/officeart/2005/8/layout/vList3#3"/>
    <dgm:cxn modelId="{0E1D92F4-07DC-4AB9-A782-FCB9EA476FF1}" srcId="{72568DF1-4D9F-4CEF-B1B6-F885E39F1EE6}" destId="{5DF4F018-3404-416B-8DA6-A4EF35CA9466}" srcOrd="2" destOrd="0" parTransId="{54234388-C59E-4697-A40B-066EB3ABAA3A}" sibTransId="{48491751-5347-49DC-BB3F-F597BC082421}"/>
    <dgm:cxn modelId="{4A05B320-8924-41BA-A09A-12CECAB00BA1}" type="presOf" srcId="{A66186B2-6DC1-4F5F-B80B-1A0FF80D3908}" destId="{B9592664-8C58-4755-A4A7-57DB23809D37}" srcOrd="0" destOrd="0" presId="urn:microsoft.com/office/officeart/2005/8/layout/vList3#3"/>
    <dgm:cxn modelId="{5D51B65D-8252-4F7A-B2B2-C3C01C968B64}" srcId="{72568DF1-4D9F-4CEF-B1B6-F885E39F1EE6}" destId="{80FBA576-9D59-44DE-B555-893C5823B0D4}" srcOrd="1" destOrd="0" parTransId="{E9B44480-2811-408D-B0FF-349FAE96A6CF}" sibTransId="{F7A06115-108D-462D-9D6B-5043C2FA1787}"/>
    <dgm:cxn modelId="{49070BCC-D168-4775-A78F-DA2403390B7F}" type="presOf" srcId="{80FBA576-9D59-44DE-B555-893C5823B0D4}" destId="{4961ECBA-01C4-4726-84BF-30B830FE1142}" srcOrd="0" destOrd="0" presId="urn:microsoft.com/office/officeart/2005/8/layout/vList3#3"/>
    <dgm:cxn modelId="{8D8350C8-2536-470B-A422-018265AE8B88}" type="presOf" srcId="{5DF4F018-3404-416B-8DA6-A4EF35CA9466}" destId="{A04D7ED0-3B2E-439B-97A9-6931CC6BF41D}" srcOrd="0" destOrd="0" presId="urn:microsoft.com/office/officeart/2005/8/layout/vList3#3"/>
    <dgm:cxn modelId="{C28AB2FD-3485-48CF-AF83-20499F7709C5}" type="presParOf" srcId="{72B907DC-9B1A-486B-877C-B39B38A13CBC}" destId="{99D163D8-1F0D-4270-B097-82B692FCB3B8}" srcOrd="0" destOrd="0" presId="urn:microsoft.com/office/officeart/2005/8/layout/vList3#3"/>
    <dgm:cxn modelId="{294B7C05-8A2C-458A-8B1A-31344F53A808}" type="presParOf" srcId="{99D163D8-1F0D-4270-B097-82B692FCB3B8}" destId="{67F4F7BA-DC73-4CF7-92D2-1FA1DB1B7499}" srcOrd="0" destOrd="0" presId="urn:microsoft.com/office/officeart/2005/8/layout/vList3#3"/>
    <dgm:cxn modelId="{19F43FC7-33D1-4E29-BDD4-1DD33CDD18E6}" type="presParOf" srcId="{99D163D8-1F0D-4270-B097-82B692FCB3B8}" destId="{B9592664-8C58-4755-A4A7-57DB23809D37}" srcOrd="1" destOrd="0" presId="urn:microsoft.com/office/officeart/2005/8/layout/vList3#3"/>
    <dgm:cxn modelId="{42765315-E2EC-4774-90D6-466D3A57F7BC}" type="presParOf" srcId="{72B907DC-9B1A-486B-877C-B39B38A13CBC}" destId="{A56EBE82-879B-42BE-8EFE-D76A7230FCE1}" srcOrd="1" destOrd="0" presId="urn:microsoft.com/office/officeart/2005/8/layout/vList3#3"/>
    <dgm:cxn modelId="{9F7B4139-79C9-4CC3-813D-19228258133A}" type="presParOf" srcId="{72B907DC-9B1A-486B-877C-B39B38A13CBC}" destId="{30A9E1BF-F177-4826-83FC-D5B190D6A5F5}" srcOrd="2" destOrd="0" presId="urn:microsoft.com/office/officeart/2005/8/layout/vList3#3"/>
    <dgm:cxn modelId="{4B674010-8DE2-4029-9B55-B26ABB5372F7}" type="presParOf" srcId="{30A9E1BF-F177-4826-83FC-D5B190D6A5F5}" destId="{35758D48-0B83-4E99-841D-243DA1FC5793}" srcOrd="0" destOrd="0" presId="urn:microsoft.com/office/officeart/2005/8/layout/vList3#3"/>
    <dgm:cxn modelId="{73BFA2E2-BF03-47F3-97C0-0A7E1C539CCE}" type="presParOf" srcId="{30A9E1BF-F177-4826-83FC-D5B190D6A5F5}" destId="{4961ECBA-01C4-4726-84BF-30B830FE1142}" srcOrd="1" destOrd="0" presId="urn:microsoft.com/office/officeart/2005/8/layout/vList3#3"/>
    <dgm:cxn modelId="{B8211979-177D-44EB-8BF8-73C18AF8C7E4}" type="presParOf" srcId="{72B907DC-9B1A-486B-877C-B39B38A13CBC}" destId="{8CA01C69-C2A2-473B-B5D8-10A697E54E48}" srcOrd="3" destOrd="0" presId="urn:microsoft.com/office/officeart/2005/8/layout/vList3#3"/>
    <dgm:cxn modelId="{F036ECE5-BAA9-4681-8019-A0A8C2670E75}" type="presParOf" srcId="{72B907DC-9B1A-486B-877C-B39B38A13CBC}" destId="{41D41F8E-4847-48D4-835E-76534BF3C5DB}" srcOrd="4" destOrd="0" presId="urn:microsoft.com/office/officeart/2005/8/layout/vList3#3"/>
    <dgm:cxn modelId="{DD5D34CD-9F98-44C4-9B71-C873F172AD4C}" type="presParOf" srcId="{41D41F8E-4847-48D4-835E-76534BF3C5DB}" destId="{99DD5FC6-26BA-4E68-9C6D-3E0AF898A55F}" srcOrd="0" destOrd="0" presId="urn:microsoft.com/office/officeart/2005/8/layout/vList3#3"/>
    <dgm:cxn modelId="{0A4B8851-5F07-447B-979C-9359C360173F}" type="presParOf" srcId="{41D41F8E-4847-48D4-835E-76534BF3C5DB}" destId="{A04D7ED0-3B2E-439B-97A9-6931CC6BF41D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EBCCEA-D559-4EB6-8CE3-C251FDEDE9DA}" type="doc">
      <dgm:prSet loTypeId="urn:microsoft.com/office/officeart/2005/8/layout/vList3#4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D5BDAEF-A83D-4665-B5A4-D8B40B59D3FA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kk-KZ" sz="1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КФ </a:t>
          </a:r>
          <a:r>
            <a:rPr lang="en-US" sz="1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UMC </a:t>
          </a:r>
          <a:r>
            <a:rPr lang="kk-KZ" sz="1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г.Нур-Султан</a:t>
          </a:r>
        </a:p>
        <a:p>
          <a:r>
            <a:rPr lang="kk-KZ" sz="1000" b="1" dirty="0" smtClean="0">
              <a:latin typeface="Times New Roman" pitchFamily="18" charset="0"/>
              <a:cs typeface="Times New Roman" pitchFamily="18" charset="0"/>
            </a:rPr>
            <a:t>Нефрологические для детей-57/52</a:t>
          </a:r>
          <a:endParaRPr lang="ru-RU" sz="10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kk-KZ" sz="1000" b="1" dirty="0" smtClean="0">
              <a:latin typeface="Times New Roman" pitchFamily="18" charset="0"/>
              <a:cs typeface="Times New Roman" pitchFamily="18" charset="0"/>
            </a:rPr>
            <a:t>Онкологические для детей -12/93</a:t>
          </a:r>
          <a:endParaRPr lang="ru-RU" sz="10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kk-KZ" sz="1000" b="1" dirty="0" smtClean="0">
              <a:latin typeface="Times New Roman" pitchFamily="18" charset="0"/>
              <a:cs typeface="Times New Roman" pitchFamily="18" charset="0"/>
            </a:rPr>
            <a:t>Хирургические для детей-55/62</a:t>
          </a:r>
        </a:p>
        <a:p>
          <a:r>
            <a:rPr lang="kk-KZ" sz="1000" b="1" dirty="0" smtClean="0">
              <a:latin typeface="Times New Roman" pitchFamily="18" charset="0"/>
              <a:cs typeface="Times New Roman" pitchFamily="18" charset="0"/>
            </a:rPr>
            <a:t>Неврологические для детей -45/41</a:t>
          </a:r>
          <a:endParaRPr lang="ru-RU" sz="10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kk-KZ" sz="1000" b="1" dirty="0" smtClean="0">
              <a:latin typeface="Times New Roman" pitchFamily="18" charset="0"/>
              <a:cs typeface="Times New Roman" pitchFamily="18" charset="0"/>
            </a:rPr>
            <a:t>Ортопедические для детей-55/47</a:t>
          </a:r>
          <a:endParaRPr lang="ru-RU" sz="10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kk-KZ" sz="1000" b="1" dirty="0" smtClean="0">
              <a:latin typeface="Times New Roman" pitchFamily="18" charset="0"/>
              <a:cs typeface="Times New Roman" pitchFamily="18" charset="0"/>
            </a:rPr>
            <a:t>Урологические для детей –44/45</a:t>
          </a:r>
          <a:endParaRPr lang="ru-RU" sz="10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kk-KZ" sz="1000" b="1" dirty="0" smtClean="0">
              <a:latin typeface="Times New Roman" pitchFamily="18" charset="0"/>
              <a:cs typeface="Times New Roman" pitchFamily="18" charset="0"/>
            </a:rPr>
            <a:t>Ревматологические для детей-100/97</a:t>
          </a:r>
        </a:p>
        <a:p>
          <a:r>
            <a:rPr lang="kk-KZ" sz="1000" b="1" dirty="0" smtClean="0">
              <a:latin typeface="Times New Roman" pitchFamily="18" charset="0"/>
              <a:cs typeface="Times New Roman" pitchFamily="18" charset="0"/>
            </a:rPr>
            <a:t>Хирургические для новорожденных- 2/9</a:t>
          </a:r>
        </a:p>
        <a:p>
          <a:r>
            <a:rPr lang="kk-KZ" sz="1000" b="1" dirty="0" smtClean="0">
              <a:latin typeface="Times New Roman" pitchFamily="18" charset="0"/>
              <a:cs typeface="Times New Roman" pitchFamily="18" charset="0"/>
            </a:rPr>
            <a:t>Педиатрические – 0/4</a:t>
          </a:r>
          <a:endParaRPr lang="ru-RU" sz="10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kk-KZ" sz="1000" b="1" dirty="0" smtClean="0">
              <a:latin typeface="Times New Roman" pitchFamily="18" charset="0"/>
              <a:cs typeface="Times New Roman" pitchFamily="18" charset="0"/>
            </a:rPr>
            <a:t>Гастроэнтерологическое для детей -21/5</a:t>
          </a:r>
        </a:p>
        <a:p>
          <a:r>
            <a:rPr lang="kk-KZ" sz="1000" b="1" dirty="0" smtClean="0">
              <a:latin typeface="Times New Roman" pitchFamily="18" charset="0"/>
              <a:cs typeface="Times New Roman" pitchFamily="18" charset="0"/>
            </a:rPr>
            <a:t>Эндокринологические для детей- 3/10</a:t>
          </a:r>
        </a:p>
        <a:p>
          <a:r>
            <a:rPr lang="kk-KZ" sz="1000" b="1" dirty="0" smtClean="0">
              <a:latin typeface="Times New Roman" pitchFamily="18" charset="0"/>
              <a:cs typeface="Times New Roman" pitchFamily="18" charset="0"/>
            </a:rPr>
            <a:t>Гематологические  для детей -1/1</a:t>
          </a:r>
        </a:p>
        <a:p>
          <a:r>
            <a:rPr lang="kk-KZ" sz="1000" b="1" dirty="0" smtClean="0">
              <a:latin typeface="Times New Roman" pitchFamily="18" charset="0"/>
              <a:cs typeface="Times New Roman" pitchFamily="18" charset="0"/>
            </a:rPr>
            <a:t>Гинекология для детей – 0/1</a:t>
          </a:r>
        </a:p>
      </dgm:t>
    </dgm:pt>
    <dgm:pt modelId="{96BC32F8-C753-4D17-A4AA-93DD3439A2B5}" type="parTrans" cxnId="{1A529751-465F-4E42-AA76-6BD96E642F15}">
      <dgm:prSet/>
      <dgm:spPr/>
      <dgm:t>
        <a:bodyPr/>
        <a:lstStyle/>
        <a:p>
          <a:endParaRPr lang="ru-RU"/>
        </a:p>
      </dgm:t>
    </dgm:pt>
    <dgm:pt modelId="{C77503EB-7398-4BC4-B430-2674074FFD85}" type="sibTrans" cxnId="{1A529751-465F-4E42-AA76-6BD96E642F15}">
      <dgm:prSet/>
      <dgm:spPr/>
      <dgm:t>
        <a:bodyPr/>
        <a:lstStyle/>
        <a:p>
          <a:endParaRPr lang="ru-RU"/>
        </a:p>
      </dgm:t>
    </dgm:pt>
    <dgm:pt modelId="{9D3D808B-5D1D-44F5-AE1E-90408E05D630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kk-KZ" sz="11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ННКЦ г.Нур-Султан</a:t>
          </a:r>
        </a:p>
        <a:p>
          <a:r>
            <a: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Кардиология  для детей –66/66</a:t>
          </a:r>
        </a:p>
        <a:p>
          <a:r>
            <a: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Кардиохирургия  для детей –19/21</a:t>
          </a:r>
          <a:endParaRPr lang="kk-KZ" sz="1100" b="1" dirty="0" smtClean="0">
            <a:solidFill>
              <a:schemeClr val="accent1"/>
            </a:solidFill>
          </a:endParaRPr>
        </a:p>
      </dgm:t>
    </dgm:pt>
    <dgm:pt modelId="{63F12C52-58C0-41DC-8B52-933ED1F46D44}" type="parTrans" cxnId="{23CD3E7A-063A-4287-88D8-A34093334210}">
      <dgm:prSet/>
      <dgm:spPr/>
      <dgm:t>
        <a:bodyPr/>
        <a:lstStyle/>
        <a:p>
          <a:endParaRPr lang="ru-RU"/>
        </a:p>
      </dgm:t>
    </dgm:pt>
    <dgm:pt modelId="{08F808D3-DA82-4161-A293-F71D075C55EE}" type="sibTrans" cxnId="{23CD3E7A-063A-4287-88D8-A34093334210}">
      <dgm:prSet/>
      <dgm:spPr/>
      <dgm:t>
        <a:bodyPr/>
        <a:lstStyle/>
        <a:p>
          <a:endParaRPr lang="ru-RU"/>
        </a:p>
      </dgm:t>
    </dgm:pt>
    <dgm:pt modelId="{D2C90C48-C8D2-41FC-B9F8-2EBA0023CA4F}">
      <dgm:prSet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kk-KZ" sz="11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НЦН г.Нур-Султан</a:t>
          </a:r>
        </a:p>
        <a:p>
          <a:r>
            <a:rPr lang="kk-KZ" sz="1100" b="1" dirty="0" smtClean="0">
              <a:latin typeface="Times New Roman" pitchFamily="18" charset="0"/>
              <a:cs typeface="Times New Roman" pitchFamily="18" charset="0"/>
            </a:rPr>
            <a:t>     Нейрохирургические для детей -27/25</a:t>
          </a:r>
          <a:endParaRPr lang="ru-RU" sz="11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6A70361-7BE3-43CB-8A09-9F286E0308A7}" type="parTrans" cxnId="{64E5328F-A80D-49CC-9983-7FAE3FD88D4C}">
      <dgm:prSet/>
      <dgm:spPr/>
      <dgm:t>
        <a:bodyPr/>
        <a:lstStyle/>
        <a:p>
          <a:endParaRPr lang="ru-RU"/>
        </a:p>
      </dgm:t>
    </dgm:pt>
    <dgm:pt modelId="{2A315A68-3136-4D23-B843-68FD8FB59073}" type="sibTrans" cxnId="{64E5328F-A80D-49CC-9983-7FAE3FD88D4C}">
      <dgm:prSet/>
      <dgm:spPr/>
      <dgm:t>
        <a:bodyPr/>
        <a:lstStyle/>
        <a:p>
          <a:endParaRPr lang="ru-RU"/>
        </a:p>
      </dgm:t>
    </dgm:pt>
    <dgm:pt modelId="{F17CE3A8-0EDE-4885-BBE9-0EEE68693642}">
      <dgm:prSet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kk-KZ" sz="1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ННМЦ г.Нур-Султан</a:t>
          </a:r>
        </a:p>
        <a:p>
          <a:r>
            <a:rPr lang="kk-KZ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Кардиохирургические для детей –10/9</a:t>
          </a:r>
        </a:p>
        <a:p>
          <a:r>
            <a:rPr lang="kk-KZ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Кардиологическое для детей- 0/0</a:t>
          </a:r>
          <a:endParaRPr lang="ru-RU" sz="1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B5BB07E-29C9-4133-AE0E-18700B1F8502}" type="parTrans" cxnId="{C7C33AC4-C712-4EE9-9870-BCB912046739}">
      <dgm:prSet/>
      <dgm:spPr/>
      <dgm:t>
        <a:bodyPr/>
        <a:lstStyle/>
        <a:p>
          <a:endParaRPr lang="ru-RU"/>
        </a:p>
      </dgm:t>
    </dgm:pt>
    <dgm:pt modelId="{119D588C-D825-455E-A492-DBC702FAFB77}" type="sibTrans" cxnId="{C7C33AC4-C712-4EE9-9870-BCB912046739}">
      <dgm:prSet/>
      <dgm:spPr/>
      <dgm:t>
        <a:bodyPr/>
        <a:lstStyle/>
        <a:p>
          <a:endParaRPr lang="ru-RU"/>
        </a:p>
      </dgm:t>
    </dgm:pt>
    <dgm:pt modelId="{CB0D5C2A-0E73-45C2-B1F6-88256083BBA8}" type="pres">
      <dgm:prSet presAssocID="{ABEBCCEA-D559-4EB6-8CE3-C251FDEDE9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82F7BF-11DB-4002-83EB-E8DBFD8D9389}" type="pres">
      <dgm:prSet presAssocID="{8D5BDAEF-A83D-4665-B5A4-D8B40B59D3FA}" presName="composite" presStyleCnt="0"/>
      <dgm:spPr/>
    </dgm:pt>
    <dgm:pt modelId="{8B4F118B-FD2E-4384-B07D-F6FF8E965CDD}" type="pres">
      <dgm:prSet presAssocID="{8D5BDAEF-A83D-4665-B5A4-D8B40B59D3FA}" presName="imgShp" presStyleLbl="fgImgPlace1" presStyleIdx="0" presStyleCnt="4" custScaleX="250961" custScaleY="199904" custLinFactNeighborX="-68703" custLinFactNeighborY="284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6E25B57-B41C-4CB1-B8A2-604192468028}" type="pres">
      <dgm:prSet presAssocID="{8D5BDAEF-A83D-4665-B5A4-D8B40B59D3FA}" presName="txShp" presStyleLbl="node1" presStyleIdx="0" presStyleCnt="4" custScaleX="139447" custScaleY="564514" custLinFactNeighborX="441" custLinFactNeighborY="-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821C70-3A45-4FA7-B47E-3DB4B6FBCFB5}" type="pres">
      <dgm:prSet presAssocID="{C77503EB-7398-4BC4-B430-2674074FFD85}" presName="spacing" presStyleCnt="0"/>
      <dgm:spPr/>
    </dgm:pt>
    <dgm:pt modelId="{D6384A17-0CA3-4D98-B0C9-527B199977C5}" type="pres">
      <dgm:prSet presAssocID="{9D3D808B-5D1D-44F5-AE1E-90408E05D630}" presName="composite" presStyleCnt="0"/>
      <dgm:spPr/>
    </dgm:pt>
    <dgm:pt modelId="{416F57DD-BCC5-48D8-A2D3-94FE8C76E079}" type="pres">
      <dgm:prSet presAssocID="{9D3D808B-5D1D-44F5-AE1E-90408E05D630}" presName="imgShp" presStyleLbl="fgImgPlace1" presStyleIdx="1" presStyleCnt="4" custScaleX="259126" custScaleY="173063" custLinFactNeighborX="-61494" custLinFactNeighborY="-2190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40E6278-0C78-44EB-A839-7625FBA9D1DD}" type="pres">
      <dgm:prSet presAssocID="{9D3D808B-5D1D-44F5-AE1E-90408E05D630}" presName="txShp" presStyleLbl="node1" presStyleIdx="1" presStyleCnt="4" custScaleX="133028" custScaleY="119237" custLinFactNeighborX="3274" custLinFactNeighborY="-6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A177B-9DBE-4396-9ED8-779DF5CD629B}" type="pres">
      <dgm:prSet presAssocID="{08F808D3-DA82-4161-A293-F71D075C55EE}" presName="spacing" presStyleCnt="0"/>
      <dgm:spPr/>
    </dgm:pt>
    <dgm:pt modelId="{7742E48D-5E2F-4317-ADE2-2EECBB25B75E}" type="pres">
      <dgm:prSet presAssocID="{D2C90C48-C8D2-41FC-B9F8-2EBA0023CA4F}" presName="composite" presStyleCnt="0"/>
      <dgm:spPr/>
    </dgm:pt>
    <dgm:pt modelId="{ACF49F37-D148-4EEE-94B7-71D01AC16B57}" type="pres">
      <dgm:prSet presAssocID="{D2C90C48-C8D2-41FC-B9F8-2EBA0023CA4F}" presName="imgShp" presStyleLbl="fgImgPlace1" presStyleIdx="2" presStyleCnt="4" custScaleX="224816" custScaleY="177053" custLinFactNeighborX="-61276" custLinFactNeighborY="-4243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F759C9D-C60E-4F92-A2B3-C8B7954EDEE1}" type="pres">
      <dgm:prSet presAssocID="{D2C90C48-C8D2-41FC-B9F8-2EBA0023CA4F}" presName="txShp" presStyleLbl="node1" presStyleIdx="2" presStyleCnt="4" custScaleX="128889" custScaleY="91887" custLinFactNeighborX="5553" custLinFactNeighborY="-39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ACF5B-9D66-484A-8E9F-2F5DAE9D629E}" type="pres">
      <dgm:prSet presAssocID="{2A315A68-3136-4D23-B843-68FD8FB59073}" presName="spacing" presStyleCnt="0"/>
      <dgm:spPr/>
    </dgm:pt>
    <dgm:pt modelId="{DB197686-F80C-4CD1-A85D-2BEBB6C146EB}" type="pres">
      <dgm:prSet presAssocID="{F17CE3A8-0EDE-4885-BBE9-0EEE68693642}" presName="composite" presStyleCnt="0"/>
      <dgm:spPr/>
    </dgm:pt>
    <dgm:pt modelId="{BE1411F3-BED5-4CAE-9926-085F15FAE5AC}" type="pres">
      <dgm:prSet presAssocID="{F17CE3A8-0EDE-4885-BBE9-0EEE68693642}" presName="imgShp" presStyleLbl="fgImgPlace1" presStyleIdx="3" presStyleCnt="4" custScaleX="237972" custScaleY="189370" custLinFactNeighborX="-56563" custLinFactNeighborY="-5449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55BBBAF-5A71-43DC-A743-CDE495F55A3B}" type="pres">
      <dgm:prSet presAssocID="{F17CE3A8-0EDE-4885-BBE9-0EEE68693642}" presName="txShp" presStyleLbl="node1" presStyleIdx="3" presStyleCnt="4" custScaleX="127622" custScaleY="126575" custLinFactNeighborX="6711" custLinFactNeighborY="-60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C33AC4-C712-4EE9-9870-BCB912046739}" srcId="{ABEBCCEA-D559-4EB6-8CE3-C251FDEDE9DA}" destId="{F17CE3A8-0EDE-4885-BBE9-0EEE68693642}" srcOrd="3" destOrd="0" parTransId="{6B5BB07E-29C9-4133-AE0E-18700B1F8502}" sibTransId="{119D588C-D825-455E-A492-DBC702FAFB77}"/>
    <dgm:cxn modelId="{D6AEF4BA-A118-4A5A-BE8C-A68982F4DF31}" type="presOf" srcId="{D2C90C48-C8D2-41FC-B9F8-2EBA0023CA4F}" destId="{8F759C9D-C60E-4F92-A2B3-C8B7954EDEE1}" srcOrd="0" destOrd="0" presId="urn:microsoft.com/office/officeart/2005/8/layout/vList3#4"/>
    <dgm:cxn modelId="{2C9A9500-74FE-40BB-88CA-0BF8CC0FC265}" type="presOf" srcId="{9D3D808B-5D1D-44F5-AE1E-90408E05D630}" destId="{340E6278-0C78-44EB-A839-7625FBA9D1DD}" srcOrd="0" destOrd="0" presId="urn:microsoft.com/office/officeart/2005/8/layout/vList3#4"/>
    <dgm:cxn modelId="{069AE37E-CD61-4E5F-86D7-3043EC569232}" type="presOf" srcId="{8D5BDAEF-A83D-4665-B5A4-D8B40B59D3FA}" destId="{36E25B57-B41C-4CB1-B8A2-604192468028}" srcOrd="0" destOrd="0" presId="urn:microsoft.com/office/officeart/2005/8/layout/vList3#4"/>
    <dgm:cxn modelId="{6107D363-C152-4E0E-B693-BEC392357CFE}" type="presOf" srcId="{F17CE3A8-0EDE-4885-BBE9-0EEE68693642}" destId="{C55BBBAF-5A71-43DC-A743-CDE495F55A3B}" srcOrd="0" destOrd="0" presId="urn:microsoft.com/office/officeart/2005/8/layout/vList3#4"/>
    <dgm:cxn modelId="{23CD3E7A-063A-4287-88D8-A34093334210}" srcId="{ABEBCCEA-D559-4EB6-8CE3-C251FDEDE9DA}" destId="{9D3D808B-5D1D-44F5-AE1E-90408E05D630}" srcOrd="1" destOrd="0" parTransId="{63F12C52-58C0-41DC-8B52-933ED1F46D44}" sibTransId="{08F808D3-DA82-4161-A293-F71D075C55EE}"/>
    <dgm:cxn modelId="{64E5328F-A80D-49CC-9983-7FAE3FD88D4C}" srcId="{ABEBCCEA-D559-4EB6-8CE3-C251FDEDE9DA}" destId="{D2C90C48-C8D2-41FC-B9F8-2EBA0023CA4F}" srcOrd="2" destOrd="0" parTransId="{46A70361-7BE3-43CB-8A09-9F286E0308A7}" sibTransId="{2A315A68-3136-4D23-B843-68FD8FB59073}"/>
    <dgm:cxn modelId="{1A529751-465F-4E42-AA76-6BD96E642F15}" srcId="{ABEBCCEA-D559-4EB6-8CE3-C251FDEDE9DA}" destId="{8D5BDAEF-A83D-4665-B5A4-D8B40B59D3FA}" srcOrd="0" destOrd="0" parTransId="{96BC32F8-C753-4D17-A4AA-93DD3439A2B5}" sibTransId="{C77503EB-7398-4BC4-B430-2674074FFD85}"/>
    <dgm:cxn modelId="{3F83518D-9728-4B3A-A71D-FE61DB2B6C9A}" type="presOf" srcId="{ABEBCCEA-D559-4EB6-8CE3-C251FDEDE9DA}" destId="{CB0D5C2A-0E73-45C2-B1F6-88256083BBA8}" srcOrd="0" destOrd="0" presId="urn:microsoft.com/office/officeart/2005/8/layout/vList3#4"/>
    <dgm:cxn modelId="{F2341A03-4BF9-44E9-90CB-FC53C3054038}" type="presParOf" srcId="{CB0D5C2A-0E73-45C2-B1F6-88256083BBA8}" destId="{6C82F7BF-11DB-4002-83EB-E8DBFD8D9389}" srcOrd="0" destOrd="0" presId="urn:microsoft.com/office/officeart/2005/8/layout/vList3#4"/>
    <dgm:cxn modelId="{06787F7E-2751-4D97-9586-97E9F27A3921}" type="presParOf" srcId="{6C82F7BF-11DB-4002-83EB-E8DBFD8D9389}" destId="{8B4F118B-FD2E-4384-B07D-F6FF8E965CDD}" srcOrd="0" destOrd="0" presId="urn:microsoft.com/office/officeart/2005/8/layout/vList3#4"/>
    <dgm:cxn modelId="{93EE5D62-03DD-4D7B-ABF1-E5B6E98FF065}" type="presParOf" srcId="{6C82F7BF-11DB-4002-83EB-E8DBFD8D9389}" destId="{36E25B57-B41C-4CB1-B8A2-604192468028}" srcOrd="1" destOrd="0" presId="urn:microsoft.com/office/officeart/2005/8/layout/vList3#4"/>
    <dgm:cxn modelId="{D610A791-3F48-4F54-B4D5-05778167884A}" type="presParOf" srcId="{CB0D5C2A-0E73-45C2-B1F6-88256083BBA8}" destId="{3E821C70-3A45-4FA7-B47E-3DB4B6FBCFB5}" srcOrd="1" destOrd="0" presId="urn:microsoft.com/office/officeart/2005/8/layout/vList3#4"/>
    <dgm:cxn modelId="{EC48272D-B769-4D05-B0A5-5EDA1C6252A5}" type="presParOf" srcId="{CB0D5C2A-0E73-45C2-B1F6-88256083BBA8}" destId="{D6384A17-0CA3-4D98-B0C9-527B199977C5}" srcOrd="2" destOrd="0" presId="urn:microsoft.com/office/officeart/2005/8/layout/vList3#4"/>
    <dgm:cxn modelId="{ED69388E-15C6-4A52-9546-DDF0A884360B}" type="presParOf" srcId="{D6384A17-0CA3-4D98-B0C9-527B199977C5}" destId="{416F57DD-BCC5-48D8-A2D3-94FE8C76E079}" srcOrd="0" destOrd="0" presId="urn:microsoft.com/office/officeart/2005/8/layout/vList3#4"/>
    <dgm:cxn modelId="{141F2E22-0BDD-4FE6-8568-B0D9057A4B18}" type="presParOf" srcId="{D6384A17-0CA3-4D98-B0C9-527B199977C5}" destId="{340E6278-0C78-44EB-A839-7625FBA9D1DD}" srcOrd="1" destOrd="0" presId="urn:microsoft.com/office/officeart/2005/8/layout/vList3#4"/>
    <dgm:cxn modelId="{BE5ED2ED-0436-43CA-87E5-C95EB2AED890}" type="presParOf" srcId="{CB0D5C2A-0E73-45C2-B1F6-88256083BBA8}" destId="{B8CA177B-9DBE-4396-9ED8-779DF5CD629B}" srcOrd="3" destOrd="0" presId="urn:microsoft.com/office/officeart/2005/8/layout/vList3#4"/>
    <dgm:cxn modelId="{670EC4B8-FDAB-49AE-AFCB-1376446E9398}" type="presParOf" srcId="{CB0D5C2A-0E73-45C2-B1F6-88256083BBA8}" destId="{7742E48D-5E2F-4317-ADE2-2EECBB25B75E}" srcOrd="4" destOrd="0" presId="urn:microsoft.com/office/officeart/2005/8/layout/vList3#4"/>
    <dgm:cxn modelId="{B2C59D97-E5B3-4B15-8008-FE4C14C3AD09}" type="presParOf" srcId="{7742E48D-5E2F-4317-ADE2-2EECBB25B75E}" destId="{ACF49F37-D148-4EEE-94B7-71D01AC16B57}" srcOrd="0" destOrd="0" presId="urn:microsoft.com/office/officeart/2005/8/layout/vList3#4"/>
    <dgm:cxn modelId="{48EE373A-5D83-4575-9AE6-91C1B8C3EFAC}" type="presParOf" srcId="{7742E48D-5E2F-4317-ADE2-2EECBB25B75E}" destId="{8F759C9D-C60E-4F92-A2B3-C8B7954EDEE1}" srcOrd="1" destOrd="0" presId="urn:microsoft.com/office/officeart/2005/8/layout/vList3#4"/>
    <dgm:cxn modelId="{63F419FD-459E-490F-B695-59A58B959EEF}" type="presParOf" srcId="{CB0D5C2A-0E73-45C2-B1F6-88256083BBA8}" destId="{53BACF5B-9D66-484A-8E9F-2F5DAE9D629E}" srcOrd="5" destOrd="0" presId="urn:microsoft.com/office/officeart/2005/8/layout/vList3#4"/>
    <dgm:cxn modelId="{94918233-D902-4003-B05A-18B646FA1FEF}" type="presParOf" srcId="{CB0D5C2A-0E73-45C2-B1F6-88256083BBA8}" destId="{DB197686-F80C-4CD1-A85D-2BEBB6C146EB}" srcOrd="6" destOrd="0" presId="urn:microsoft.com/office/officeart/2005/8/layout/vList3#4"/>
    <dgm:cxn modelId="{151B2B15-90F8-4A95-9953-005459F9B877}" type="presParOf" srcId="{DB197686-F80C-4CD1-A85D-2BEBB6C146EB}" destId="{BE1411F3-BED5-4CAE-9926-085F15FAE5AC}" srcOrd="0" destOrd="0" presId="urn:microsoft.com/office/officeart/2005/8/layout/vList3#4"/>
    <dgm:cxn modelId="{EF996E52-F8B1-4FF2-8D65-4BFB8FC9587A}" type="presParOf" srcId="{DB197686-F80C-4CD1-A85D-2BEBB6C146EB}" destId="{C55BBBAF-5A71-43DC-A743-CDE495F55A3B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1A95F2-70B9-4784-B4F8-9BFC17A742B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4AB7B4-C3C6-451E-A1E1-A500F7DDC151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Следствие создания новых профилей, в структуре больницы и обеспеченности кадрами, отмечается увеличение оказания медицинских услуг на 34,6%. </a:t>
          </a:r>
          <a:endParaRPr lang="ru-RU" sz="14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721A4C-9A1E-477F-8BB2-BC7BC5BCBAA7}" type="parTrans" cxnId="{37488AE8-B973-452C-9B4C-BA56D0A93DFA}">
      <dgm:prSet/>
      <dgm:spPr/>
      <dgm:t>
        <a:bodyPr/>
        <a:lstStyle/>
        <a:p>
          <a:endParaRPr lang="ru-RU" sz="800"/>
        </a:p>
      </dgm:t>
    </dgm:pt>
    <dgm:pt modelId="{DF3DA3E1-C6D5-45F3-B393-DD9FFA41F5E9}" type="sibTrans" cxnId="{37488AE8-B973-452C-9B4C-BA56D0A93DF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800"/>
        </a:p>
      </dgm:t>
    </dgm:pt>
    <dgm:pt modelId="{C47CA0F4-46D6-434B-98E8-D555FB56F254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14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Внедрили и стали  проводить с применением современного медицинского оборудования инновационные операции и малоинвазивные процедуры.</a:t>
          </a:r>
          <a:endParaRPr lang="ru-RU" sz="14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401CB0-263A-4196-B90E-6563DCE4C11D}" type="parTrans" cxnId="{60594F66-05CC-43CC-8F10-96CE064F7B57}">
      <dgm:prSet/>
      <dgm:spPr/>
      <dgm:t>
        <a:bodyPr/>
        <a:lstStyle/>
        <a:p>
          <a:endParaRPr lang="ru-RU" sz="800"/>
        </a:p>
      </dgm:t>
    </dgm:pt>
    <dgm:pt modelId="{7654F566-2804-438B-8FD1-E1DBBD3DA3CB}" type="sibTrans" cxnId="{60594F66-05CC-43CC-8F10-96CE064F7B5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800"/>
        </a:p>
      </dgm:t>
    </dgm:pt>
    <dgm:pt modelId="{E04B2D90-BFA2-46D1-A8C9-555548B35E4E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kk-KZ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Оснащение медицинской техникой достигло</a:t>
          </a:r>
        </a:p>
        <a:p>
          <a:pPr>
            <a:spcAft>
              <a:spcPts val="0"/>
            </a:spcAft>
          </a:pPr>
          <a:r>
            <a:rPr lang="kk-KZ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 76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% до 95%.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401C0D2-7206-425D-9799-9762D8C99D4B}" type="parTrans" cxnId="{125B54E1-C47D-4CB7-9678-018CA6A61C31}">
      <dgm:prSet/>
      <dgm:spPr/>
      <dgm:t>
        <a:bodyPr/>
        <a:lstStyle/>
        <a:p>
          <a:endParaRPr lang="ru-RU" sz="800"/>
        </a:p>
      </dgm:t>
    </dgm:pt>
    <dgm:pt modelId="{0B591DA6-6ABF-449A-80D7-37471CB25306}" type="sibTrans" cxnId="{125B54E1-C47D-4CB7-9678-018CA6A61C3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800"/>
        </a:p>
      </dgm:t>
    </dgm:pt>
    <dgm:pt modelId="{3B1528FD-8056-462B-BCF9-9883600B6326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kk-KZ" sz="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результате централизации педиатрической службы, укомплектованности кадрами, усилению материальной-технической базы достигнуто снижение на 25 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% </a:t>
          </a:r>
          <a:r>
            <a:rPr lang="kk-KZ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госпитальной летальности. </a:t>
          </a:r>
          <a:endParaRPr lang="ru-RU" sz="14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dirty="0"/>
        </a:p>
      </dgm:t>
    </dgm:pt>
    <dgm:pt modelId="{8B971064-F907-4921-AC54-31A88FA2D8E8}" type="parTrans" cxnId="{CEA2275A-F8D6-440D-AC33-4512CFE8BC17}">
      <dgm:prSet/>
      <dgm:spPr/>
      <dgm:t>
        <a:bodyPr/>
        <a:lstStyle/>
        <a:p>
          <a:endParaRPr lang="ru-RU" sz="800"/>
        </a:p>
      </dgm:t>
    </dgm:pt>
    <dgm:pt modelId="{42C99FC6-9429-4E5F-AF0E-1F8D068D397E}" type="sibTrans" cxnId="{CEA2275A-F8D6-440D-AC33-4512CFE8BC1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800"/>
        </a:p>
      </dgm:t>
    </dgm:pt>
    <dgm:pt modelId="{99AAD961-2DC7-4493-AB3F-C7C7E5F2A29A}">
      <dgm:prSet/>
      <dgm:spPr/>
      <dgm:t>
        <a:bodyPr/>
        <a:lstStyle/>
        <a:p>
          <a:endParaRPr lang="ru-RU" sz="800" dirty="0"/>
        </a:p>
      </dgm:t>
    </dgm:pt>
    <dgm:pt modelId="{617D7531-FBE3-4C2C-B98A-55866DBC8FC0}" type="parTrans" cxnId="{66A1DD9D-05E9-4DCC-A575-154A19352EFF}">
      <dgm:prSet/>
      <dgm:spPr/>
      <dgm:t>
        <a:bodyPr/>
        <a:lstStyle/>
        <a:p>
          <a:endParaRPr lang="ru-RU" sz="800"/>
        </a:p>
      </dgm:t>
    </dgm:pt>
    <dgm:pt modelId="{35FAA82B-F9EB-451D-AA1E-24768FAEB8FA}" type="sibTrans" cxnId="{66A1DD9D-05E9-4DCC-A575-154A19352EFF}">
      <dgm:prSet/>
      <dgm:spPr/>
      <dgm:t>
        <a:bodyPr/>
        <a:lstStyle/>
        <a:p>
          <a:endParaRPr lang="ru-RU" sz="800"/>
        </a:p>
      </dgm:t>
    </dgm:pt>
    <dgm:pt modelId="{1FFF5804-D696-426A-A719-6E9C5E208A5E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4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 последние 5 лет отмечаются увеличение бюджета больницы  от 1,3 млрд. </a:t>
          </a:r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тг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до 4,5 млрд. </a:t>
          </a:r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тг</a:t>
          </a:r>
          <a:r>
            <a:rPr lang="kk-KZ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и финансовая стабильность, что позволило разработке зарплатного проекта и регулярной дифференцированной оплате труда персонала больницы</a:t>
          </a:r>
          <a:r>
            <a:rPr lang="kk-KZ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4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800" dirty="0" smtClean="0"/>
        </a:p>
      </dgm:t>
    </dgm:pt>
    <dgm:pt modelId="{7EBD3FCE-CC50-4170-BB99-8682D236B82F}" type="parTrans" cxnId="{B83D81AE-C433-4CBD-B118-30BCA989C200}">
      <dgm:prSet/>
      <dgm:spPr/>
      <dgm:t>
        <a:bodyPr/>
        <a:lstStyle/>
        <a:p>
          <a:endParaRPr lang="ru-RU" sz="800"/>
        </a:p>
      </dgm:t>
    </dgm:pt>
    <dgm:pt modelId="{0EC3884A-33CC-4C9A-9371-9005780C465D}" type="sibTrans" cxnId="{B83D81AE-C433-4CBD-B118-30BCA989C200}">
      <dgm:prSet/>
      <dgm:spPr/>
      <dgm:t>
        <a:bodyPr/>
        <a:lstStyle/>
        <a:p>
          <a:endParaRPr lang="ru-RU" sz="800"/>
        </a:p>
      </dgm:t>
    </dgm:pt>
    <dgm:pt modelId="{9877F86E-C1EB-47DB-8130-DFD056C78D4F}">
      <dgm:prSet/>
      <dgm:spPr/>
      <dgm:t>
        <a:bodyPr/>
        <a:lstStyle/>
        <a:p>
          <a:endParaRPr lang="ru-RU" sz="800" dirty="0"/>
        </a:p>
      </dgm:t>
    </dgm:pt>
    <dgm:pt modelId="{6294B9D7-3B58-4FF8-A73D-ED31F9821FE6}" type="parTrans" cxnId="{21C2D849-92C1-476E-BD7E-1464E1482D07}">
      <dgm:prSet/>
      <dgm:spPr/>
      <dgm:t>
        <a:bodyPr/>
        <a:lstStyle/>
        <a:p>
          <a:endParaRPr lang="ru-RU" sz="800"/>
        </a:p>
      </dgm:t>
    </dgm:pt>
    <dgm:pt modelId="{A0724C0B-B0A9-4461-A5EC-2CA4BD884F77}" type="sibTrans" cxnId="{21C2D849-92C1-476E-BD7E-1464E1482D07}">
      <dgm:prSet/>
      <dgm:spPr/>
      <dgm:t>
        <a:bodyPr/>
        <a:lstStyle/>
        <a:p>
          <a:endParaRPr lang="ru-RU" sz="800"/>
        </a:p>
      </dgm:t>
    </dgm:pt>
    <dgm:pt modelId="{143558A9-9FF7-4C6C-8307-C5ECB5D1DE5B}">
      <dgm:prSet/>
      <dgm:spPr/>
      <dgm:t>
        <a:bodyPr/>
        <a:lstStyle/>
        <a:p>
          <a:endParaRPr lang="ru-RU" sz="800" dirty="0"/>
        </a:p>
      </dgm:t>
    </dgm:pt>
    <dgm:pt modelId="{A00512E7-5048-4A8E-A642-209FEAEDE206}" type="parTrans" cxnId="{771CA5DC-950D-4F87-8023-C1510CC93C43}">
      <dgm:prSet/>
      <dgm:spPr/>
      <dgm:t>
        <a:bodyPr/>
        <a:lstStyle/>
        <a:p>
          <a:endParaRPr lang="ru-RU" sz="800"/>
        </a:p>
      </dgm:t>
    </dgm:pt>
    <dgm:pt modelId="{46B74EA8-8A36-4F57-A83D-10C99AC191D4}" type="sibTrans" cxnId="{771CA5DC-950D-4F87-8023-C1510CC93C43}">
      <dgm:prSet/>
      <dgm:spPr/>
      <dgm:t>
        <a:bodyPr/>
        <a:lstStyle/>
        <a:p>
          <a:endParaRPr lang="ru-RU" sz="800"/>
        </a:p>
      </dgm:t>
    </dgm:pt>
    <dgm:pt modelId="{F5BD4717-C8A0-4EB1-9170-EBCC33234A90}">
      <dgm:prSet/>
      <dgm:spPr/>
      <dgm:t>
        <a:bodyPr/>
        <a:lstStyle/>
        <a:p>
          <a:endParaRPr lang="ru-RU" sz="800" dirty="0"/>
        </a:p>
      </dgm:t>
    </dgm:pt>
    <dgm:pt modelId="{CC6E5784-B987-43F6-AA34-1C8DC33850F9}" type="parTrans" cxnId="{B3D69B43-B982-479B-B794-23BAEB3DEA6A}">
      <dgm:prSet/>
      <dgm:spPr/>
      <dgm:t>
        <a:bodyPr/>
        <a:lstStyle/>
        <a:p>
          <a:endParaRPr lang="ru-RU" sz="800"/>
        </a:p>
      </dgm:t>
    </dgm:pt>
    <dgm:pt modelId="{69FD78C3-F9A1-425E-806E-A3DB56853BAC}" type="sibTrans" cxnId="{B3D69B43-B982-479B-B794-23BAEB3DEA6A}">
      <dgm:prSet/>
      <dgm:spPr/>
      <dgm:t>
        <a:bodyPr/>
        <a:lstStyle/>
        <a:p>
          <a:endParaRPr lang="ru-RU" sz="800"/>
        </a:p>
      </dgm:t>
    </dgm:pt>
    <dgm:pt modelId="{14C10D9B-1AE6-49C2-B553-596F86B1DEF7}">
      <dgm:prSet/>
      <dgm:spPr/>
      <dgm:t>
        <a:bodyPr/>
        <a:lstStyle/>
        <a:p>
          <a:endParaRPr lang="ru-RU" sz="800" dirty="0"/>
        </a:p>
      </dgm:t>
    </dgm:pt>
    <dgm:pt modelId="{5927A6CB-1A06-4CD4-B2E8-EB39DA4B0879}" type="parTrans" cxnId="{02C20442-7A85-40BB-8F29-FEE3394494F4}">
      <dgm:prSet/>
      <dgm:spPr/>
      <dgm:t>
        <a:bodyPr/>
        <a:lstStyle/>
        <a:p>
          <a:endParaRPr lang="ru-RU" sz="800"/>
        </a:p>
      </dgm:t>
    </dgm:pt>
    <dgm:pt modelId="{56F6C734-2890-4D74-9AD4-1C29E08C779F}" type="sibTrans" cxnId="{02C20442-7A85-40BB-8F29-FEE3394494F4}">
      <dgm:prSet/>
      <dgm:spPr/>
      <dgm:t>
        <a:bodyPr/>
        <a:lstStyle/>
        <a:p>
          <a:endParaRPr lang="ru-RU" sz="800"/>
        </a:p>
      </dgm:t>
    </dgm:pt>
    <dgm:pt modelId="{C482D5D8-52A4-4F7E-B7A2-EB2E41E2B663}" type="pres">
      <dgm:prSet presAssocID="{CA1A95F2-70B9-4784-B4F8-9BFC17A742B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A1142D-4C0A-4DD8-B210-B618B146FF93}" type="pres">
      <dgm:prSet presAssocID="{CA1A95F2-70B9-4784-B4F8-9BFC17A742B2}" presName="dummyMaxCanvas" presStyleCnt="0">
        <dgm:presLayoutVars/>
      </dgm:prSet>
      <dgm:spPr/>
    </dgm:pt>
    <dgm:pt modelId="{7D7D978E-AADB-44B0-BD95-7A430F3CE905}" type="pres">
      <dgm:prSet presAssocID="{CA1A95F2-70B9-4784-B4F8-9BFC17A742B2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093C4-7630-4975-B41B-E4FDB61D6850}" type="pres">
      <dgm:prSet presAssocID="{CA1A95F2-70B9-4784-B4F8-9BFC17A742B2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6D399C-1F57-4A32-9CB6-6E5C5757A022}" type="pres">
      <dgm:prSet presAssocID="{CA1A95F2-70B9-4784-B4F8-9BFC17A742B2}" presName="FiveNodes_3" presStyleLbl="node1" presStyleIdx="2" presStyleCnt="5" custLinFactNeighborX="-1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0AC34-73D6-4BA8-86BE-18790B2C16C4}" type="pres">
      <dgm:prSet presAssocID="{CA1A95F2-70B9-4784-B4F8-9BFC17A742B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947BE-3E63-4FF9-8677-B4C7074F4E75}" type="pres">
      <dgm:prSet presAssocID="{CA1A95F2-70B9-4784-B4F8-9BFC17A742B2}" presName="FiveNodes_5" presStyleLbl="node1" presStyleIdx="4" presStyleCnt="5" custScaleY="101157" custLinFactNeighborX="1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C31B5-725B-4864-B9EF-BD4742253173}" type="pres">
      <dgm:prSet presAssocID="{CA1A95F2-70B9-4784-B4F8-9BFC17A742B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024EF-BE85-479E-A20F-DC3E5AE59311}" type="pres">
      <dgm:prSet presAssocID="{CA1A95F2-70B9-4784-B4F8-9BFC17A742B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419B1-4A57-44DC-AE69-9A91D12EB72E}" type="pres">
      <dgm:prSet presAssocID="{CA1A95F2-70B9-4784-B4F8-9BFC17A742B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CBC2B7-0338-4B76-BCB9-B48FC0638939}" type="pres">
      <dgm:prSet presAssocID="{CA1A95F2-70B9-4784-B4F8-9BFC17A742B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B3CCEF-2FB7-4371-B94E-3380C1671DE2}" type="pres">
      <dgm:prSet presAssocID="{CA1A95F2-70B9-4784-B4F8-9BFC17A742B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9EA3E-EC0B-4B4C-9E93-8B7DF6F4770D}" type="pres">
      <dgm:prSet presAssocID="{CA1A95F2-70B9-4784-B4F8-9BFC17A742B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B04DF-E2DF-4735-8924-D89AE19BCEEB}" type="pres">
      <dgm:prSet presAssocID="{CA1A95F2-70B9-4784-B4F8-9BFC17A742B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34C5B-FF43-449D-9883-2CA956530B9F}" type="pres">
      <dgm:prSet presAssocID="{CA1A95F2-70B9-4784-B4F8-9BFC17A742B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F7352-B1DD-46F9-87D2-24213289E9E2}" type="pres">
      <dgm:prSet presAssocID="{CA1A95F2-70B9-4784-B4F8-9BFC17A742B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92902A-2E1D-4060-9AFF-80287974EB54}" type="presOf" srcId="{DF3DA3E1-C6D5-45F3-B393-DD9FFA41F5E9}" destId="{B74C31B5-725B-4864-B9EF-BD4742253173}" srcOrd="0" destOrd="0" presId="urn:microsoft.com/office/officeart/2005/8/layout/vProcess5"/>
    <dgm:cxn modelId="{25016EB2-50D9-4D62-90B0-339DC6687253}" type="presOf" srcId="{1FFF5804-D696-426A-A719-6E9C5E208A5E}" destId="{ED2F7352-B1DD-46F9-87D2-24213289E9E2}" srcOrd="1" destOrd="0" presId="urn:microsoft.com/office/officeart/2005/8/layout/vProcess5"/>
    <dgm:cxn modelId="{CFB6E7D4-752E-4868-9C84-18F8C65098F0}" type="presOf" srcId="{42C99FC6-9429-4E5F-AF0E-1F8D068D397E}" destId="{51CBC2B7-0338-4B76-BCB9-B48FC0638939}" srcOrd="0" destOrd="0" presId="urn:microsoft.com/office/officeart/2005/8/layout/vProcess5"/>
    <dgm:cxn modelId="{CEA2275A-F8D6-440D-AC33-4512CFE8BC17}" srcId="{CA1A95F2-70B9-4784-B4F8-9BFC17A742B2}" destId="{3B1528FD-8056-462B-BCF9-9883600B6326}" srcOrd="3" destOrd="0" parTransId="{8B971064-F907-4921-AC54-31A88FA2D8E8}" sibTransId="{42C99FC6-9429-4E5F-AF0E-1F8D068D397E}"/>
    <dgm:cxn modelId="{66A1DD9D-05E9-4DCC-A575-154A19352EFF}" srcId="{CA1A95F2-70B9-4784-B4F8-9BFC17A742B2}" destId="{99AAD961-2DC7-4493-AB3F-C7C7E5F2A29A}" srcOrd="9" destOrd="0" parTransId="{617D7531-FBE3-4C2C-B98A-55866DBC8FC0}" sibTransId="{35FAA82B-F9EB-451D-AA1E-24768FAEB8FA}"/>
    <dgm:cxn modelId="{B3D69B43-B982-479B-B794-23BAEB3DEA6A}" srcId="{CA1A95F2-70B9-4784-B4F8-9BFC17A742B2}" destId="{F5BD4717-C8A0-4EB1-9170-EBCC33234A90}" srcOrd="6" destOrd="0" parTransId="{CC6E5784-B987-43F6-AA34-1C8DC33850F9}" sibTransId="{69FD78C3-F9A1-425E-806E-A3DB56853BAC}"/>
    <dgm:cxn modelId="{B83D81AE-C433-4CBD-B118-30BCA989C200}" srcId="{CA1A95F2-70B9-4784-B4F8-9BFC17A742B2}" destId="{1FFF5804-D696-426A-A719-6E9C5E208A5E}" srcOrd="4" destOrd="0" parTransId="{7EBD3FCE-CC50-4170-BB99-8682D236B82F}" sibTransId="{0EC3884A-33CC-4C9A-9371-9005780C465D}"/>
    <dgm:cxn modelId="{60594F66-05CC-43CC-8F10-96CE064F7B57}" srcId="{CA1A95F2-70B9-4784-B4F8-9BFC17A742B2}" destId="{C47CA0F4-46D6-434B-98E8-D555FB56F254}" srcOrd="1" destOrd="0" parTransId="{9D401CB0-263A-4196-B90E-6563DCE4C11D}" sibTransId="{7654F566-2804-438B-8FD1-E1DBBD3DA3CB}"/>
    <dgm:cxn modelId="{BDCDA6F9-9A35-4B49-8AB2-F869F811C287}" type="presOf" srcId="{C47CA0F4-46D6-434B-98E8-D555FB56F254}" destId="{E79093C4-7630-4975-B41B-E4FDB61D6850}" srcOrd="0" destOrd="0" presId="urn:microsoft.com/office/officeart/2005/8/layout/vProcess5"/>
    <dgm:cxn modelId="{2DD3B314-B205-4841-9241-F5396DAD78AD}" type="presOf" srcId="{CA1A95F2-70B9-4784-B4F8-9BFC17A742B2}" destId="{C482D5D8-52A4-4F7E-B7A2-EB2E41E2B663}" srcOrd="0" destOrd="0" presId="urn:microsoft.com/office/officeart/2005/8/layout/vProcess5"/>
    <dgm:cxn modelId="{771CA5DC-950D-4F87-8023-C1510CC93C43}" srcId="{CA1A95F2-70B9-4784-B4F8-9BFC17A742B2}" destId="{143558A9-9FF7-4C6C-8307-C5ECB5D1DE5B}" srcOrd="7" destOrd="0" parTransId="{A00512E7-5048-4A8E-A642-209FEAEDE206}" sibTransId="{46B74EA8-8A36-4F57-A83D-10C99AC191D4}"/>
    <dgm:cxn modelId="{37488AE8-B973-452C-9B4C-BA56D0A93DFA}" srcId="{CA1A95F2-70B9-4784-B4F8-9BFC17A742B2}" destId="{864AB7B4-C3C6-451E-A1E1-A500F7DDC151}" srcOrd="0" destOrd="0" parTransId="{D1721A4C-9A1E-477F-8BB2-BC7BC5BCBAA7}" sibTransId="{DF3DA3E1-C6D5-45F3-B393-DD9FFA41F5E9}"/>
    <dgm:cxn modelId="{7B51FD06-6B5F-426C-9154-E3226367199B}" type="presOf" srcId="{864AB7B4-C3C6-451E-A1E1-A500F7DDC151}" destId="{1CB3CCEF-2FB7-4371-B94E-3380C1671DE2}" srcOrd="1" destOrd="0" presId="urn:microsoft.com/office/officeart/2005/8/layout/vProcess5"/>
    <dgm:cxn modelId="{21C2D849-92C1-476E-BD7E-1464E1482D07}" srcId="{CA1A95F2-70B9-4784-B4F8-9BFC17A742B2}" destId="{9877F86E-C1EB-47DB-8130-DFD056C78D4F}" srcOrd="8" destOrd="0" parTransId="{6294B9D7-3B58-4FF8-A73D-ED31F9821FE6}" sibTransId="{A0724C0B-B0A9-4461-A5EC-2CA4BD884F77}"/>
    <dgm:cxn modelId="{02C20442-7A85-40BB-8F29-FEE3394494F4}" srcId="{CA1A95F2-70B9-4784-B4F8-9BFC17A742B2}" destId="{14C10D9B-1AE6-49C2-B553-596F86B1DEF7}" srcOrd="5" destOrd="0" parTransId="{5927A6CB-1A06-4CD4-B2E8-EB39DA4B0879}" sibTransId="{56F6C734-2890-4D74-9AD4-1C29E08C779F}"/>
    <dgm:cxn modelId="{4FE008DF-ADB3-453C-B658-389DA3E82534}" type="presOf" srcId="{1FFF5804-D696-426A-A719-6E9C5E208A5E}" destId="{FD8947BE-3E63-4FF9-8677-B4C7074F4E75}" srcOrd="0" destOrd="0" presId="urn:microsoft.com/office/officeart/2005/8/layout/vProcess5"/>
    <dgm:cxn modelId="{34C86ABF-3620-41E1-BAC1-7A6894CD6F41}" type="presOf" srcId="{3B1528FD-8056-462B-BCF9-9883600B6326}" destId="{C230AC34-73D6-4BA8-86BE-18790B2C16C4}" srcOrd="0" destOrd="0" presId="urn:microsoft.com/office/officeart/2005/8/layout/vProcess5"/>
    <dgm:cxn modelId="{7A2EE409-BB93-4F8E-A0AE-7D3DFF557892}" type="presOf" srcId="{0B591DA6-6ABF-449A-80D7-37471CB25306}" destId="{638419B1-4A57-44DC-AE69-9A91D12EB72E}" srcOrd="0" destOrd="0" presId="urn:microsoft.com/office/officeart/2005/8/layout/vProcess5"/>
    <dgm:cxn modelId="{17DF505C-56F9-4347-99A3-4DF964E02A87}" type="presOf" srcId="{864AB7B4-C3C6-451E-A1E1-A500F7DDC151}" destId="{7D7D978E-AADB-44B0-BD95-7A430F3CE905}" srcOrd="0" destOrd="0" presId="urn:microsoft.com/office/officeart/2005/8/layout/vProcess5"/>
    <dgm:cxn modelId="{0AC3CC10-7CD6-4796-B1BC-A8C5BD694BD7}" type="presOf" srcId="{E04B2D90-BFA2-46D1-A8C9-555548B35E4E}" destId="{AB6D399C-1F57-4A32-9CB6-6E5C5757A022}" srcOrd="0" destOrd="0" presId="urn:microsoft.com/office/officeart/2005/8/layout/vProcess5"/>
    <dgm:cxn modelId="{26C020C6-6880-4F25-A8D6-0CBDCEBE90CE}" type="presOf" srcId="{E04B2D90-BFA2-46D1-A8C9-555548B35E4E}" destId="{10FB04DF-E2DF-4735-8924-D89AE19BCEEB}" srcOrd="1" destOrd="0" presId="urn:microsoft.com/office/officeart/2005/8/layout/vProcess5"/>
    <dgm:cxn modelId="{BFB40C0C-6B2B-4549-9059-B28C582A88CD}" type="presOf" srcId="{7654F566-2804-438B-8FD1-E1DBBD3DA3CB}" destId="{682024EF-BE85-479E-A20F-DC3E5AE59311}" srcOrd="0" destOrd="0" presId="urn:microsoft.com/office/officeart/2005/8/layout/vProcess5"/>
    <dgm:cxn modelId="{B8E6A0A4-1676-449C-A27D-C3A2B3BECB3B}" type="presOf" srcId="{3B1528FD-8056-462B-BCF9-9883600B6326}" destId="{33734C5B-FF43-449D-9883-2CA956530B9F}" srcOrd="1" destOrd="0" presId="urn:microsoft.com/office/officeart/2005/8/layout/vProcess5"/>
    <dgm:cxn modelId="{7649A49C-98C4-4056-B8A3-A457646538DA}" type="presOf" srcId="{C47CA0F4-46D6-434B-98E8-D555FB56F254}" destId="{B2E9EA3E-EC0B-4B4C-9E93-8B7DF6F4770D}" srcOrd="1" destOrd="0" presId="urn:microsoft.com/office/officeart/2005/8/layout/vProcess5"/>
    <dgm:cxn modelId="{125B54E1-C47D-4CB7-9678-018CA6A61C31}" srcId="{CA1A95F2-70B9-4784-B4F8-9BFC17A742B2}" destId="{E04B2D90-BFA2-46D1-A8C9-555548B35E4E}" srcOrd="2" destOrd="0" parTransId="{A401C0D2-7206-425D-9799-9762D8C99D4B}" sibTransId="{0B591DA6-6ABF-449A-80D7-37471CB25306}"/>
    <dgm:cxn modelId="{F6DFE44D-3091-48F9-9843-355EB64C9AD1}" type="presParOf" srcId="{C482D5D8-52A4-4F7E-B7A2-EB2E41E2B663}" destId="{6EA1142D-4C0A-4DD8-B210-B618B146FF93}" srcOrd="0" destOrd="0" presId="urn:microsoft.com/office/officeart/2005/8/layout/vProcess5"/>
    <dgm:cxn modelId="{8A76C36E-51E3-41B3-A37E-60B69C3D90C3}" type="presParOf" srcId="{C482D5D8-52A4-4F7E-B7A2-EB2E41E2B663}" destId="{7D7D978E-AADB-44B0-BD95-7A430F3CE905}" srcOrd="1" destOrd="0" presId="urn:microsoft.com/office/officeart/2005/8/layout/vProcess5"/>
    <dgm:cxn modelId="{1C203662-B311-4015-B4B2-D36414D38D2A}" type="presParOf" srcId="{C482D5D8-52A4-4F7E-B7A2-EB2E41E2B663}" destId="{E79093C4-7630-4975-B41B-E4FDB61D6850}" srcOrd="2" destOrd="0" presId="urn:microsoft.com/office/officeart/2005/8/layout/vProcess5"/>
    <dgm:cxn modelId="{3795AE3B-178A-4E6A-B05D-98A9371537DA}" type="presParOf" srcId="{C482D5D8-52A4-4F7E-B7A2-EB2E41E2B663}" destId="{AB6D399C-1F57-4A32-9CB6-6E5C5757A022}" srcOrd="3" destOrd="0" presId="urn:microsoft.com/office/officeart/2005/8/layout/vProcess5"/>
    <dgm:cxn modelId="{DE1D2135-D677-4DB4-935B-A33DE0B9CE74}" type="presParOf" srcId="{C482D5D8-52A4-4F7E-B7A2-EB2E41E2B663}" destId="{C230AC34-73D6-4BA8-86BE-18790B2C16C4}" srcOrd="4" destOrd="0" presId="urn:microsoft.com/office/officeart/2005/8/layout/vProcess5"/>
    <dgm:cxn modelId="{BDDAA483-8A1B-47D7-86FA-9F352868A8B2}" type="presParOf" srcId="{C482D5D8-52A4-4F7E-B7A2-EB2E41E2B663}" destId="{FD8947BE-3E63-4FF9-8677-B4C7074F4E75}" srcOrd="5" destOrd="0" presId="urn:microsoft.com/office/officeart/2005/8/layout/vProcess5"/>
    <dgm:cxn modelId="{63D3F6D9-C93A-4D79-B9EC-5214402F26D1}" type="presParOf" srcId="{C482D5D8-52A4-4F7E-B7A2-EB2E41E2B663}" destId="{B74C31B5-725B-4864-B9EF-BD4742253173}" srcOrd="6" destOrd="0" presId="urn:microsoft.com/office/officeart/2005/8/layout/vProcess5"/>
    <dgm:cxn modelId="{2D53FCC5-6C11-4FA1-8713-2AED593AC69B}" type="presParOf" srcId="{C482D5D8-52A4-4F7E-B7A2-EB2E41E2B663}" destId="{682024EF-BE85-479E-A20F-DC3E5AE59311}" srcOrd="7" destOrd="0" presId="urn:microsoft.com/office/officeart/2005/8/layout/vProcess5"/>
    <dgm:cxn modelId="{6936825C-FECE-4409-AE45-C5BC28056527}" type="presParOf" srcId="{C482D5D8-52A4-4F7E-B7A2-EB2E41E2B663}" destId="{638419B1-4A57-44DC-AE69-9A91D12EB72E}" srcOrd="8" destOrd="0" presId="urn:microsoft.com/office/officeart/2005/8/layout/vProcess5"/>
    <dgm:cxn modelId="{3B75F6F3-F4A6-4831-B6EA-CE57A18B71BE}" type="presParOf" srcId="{C482D5D8-52A4-4F7E-B7A2-EB2E41E2B663}" destId="{51CBC2B7-0338-4B76-BCB9-B48FC0638939}" srcOrd="9" destOrd="0" presId="urn:microsoft.com/office/officeart/2005/8/layout/vProcess5"/>
    <dgm:cxn modelId="{32352828-6A5B-403C-A7C9-6F646A19805E}" type="presParOf" srcId="{C482D5D8-52A4-4F7E-B7A2-EB2E41E2B663}" destId="{1CB3CCEF-2FB7-4371-B94E-3380C1671DE2}" srcOrd="10" destOrd="0" presId="urn:microsoft.com/office/officeart/2005/8/layout/vProcess5"/>
    <dgm:cxn modelId="{1A74C982-A9BA-4870-8491-01E458E92479}" type="presParOf" srcId="{C482D5D8-52A4-4F7E-B7A2-EB2E41E2B663}" destId="{B2E9EA3E-EC0B-4B4C-9E93-8B7DF6F4770D}" srcOrd="11" destOrd="0" presId="urn:microsoft.com/office/officeart/2005/8/layout/vProcess5"/>
    <dgm:cxn modelId="{E1F3D001-DEA4-46C2-8DD4-5471AC206265}" type="presParOf" srcId="{C482D5D8-52A4-4F7E-B7A2-EB2E41E2B663}" destId="{10FB04DF-E2DF-4735-8924-D89AE19BCEEB}" srcOrd="12" destOrd="0" presId="urn:microsoft.com/office/officeart/2005/8/layout/vProcess5"/>
    <dgm:cxn modelId="{EFCABC36-C2C7-49B9-9F17-92D0764ED88D}" type="presParOf" srcId="{C482D5D8-52A4-4F7E-B7A2-EB2E41E2B663}" destId="{33734C5B-FF43-449D-9883-2CA956530B9F}" srcOrd="13" destOrd="0" presId="urn:microsoft.com/office/officeart/2005/8/layout/vProcess5"/>
    <dgm:cxn modelId="{BCCCB134-0160-4B55-A4A7-E6783C9DABDC}" type="presParOf" srcId="{C482D5D8-52A4-4F7E-B7A2-EB2E41E2B663}" destId="{ED2F7352-B1DD-46F9-87D2-24213289E9E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33B593-362A-43B3-828C-78706A419772}">
      <dsp:nvSpPr>
        <dsp:cNvPr id="0" name=""/>
        <dsp:cNvSpPr/>
      </dsp:nvSpPr>
      <dsp:spPr>
        <a:xfrm>
          <a:off x="2000285" y="1892"/>
          <a:ext cx="1306460" cy="11454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k-KZ" sz="1600" b="1" kern="1200" dirty="0" smtClean="0">
              <a:latin typeface="Times New Roman" pitchFamily="18" charset="0"/>
              <a:cs typeface="Times New Roman" pitchFamily="18" charset="0"/>
            </a:rPr>
            <a:t>Рентген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k-KZ" sz="1600" b="1" kern="1200" dirty="0" smtClean="0">
              <a:latin typeface="Times New Roman" pitchFamily="18" charset="0"/>
              <a:cs typeface="Times New Roman" pitchFamily="18" charset="0"/>
            </a:rPr>
            <a:t>74650/ 75438</a:t>
          </a:r>
        </a:p>
      </dsp:txBody>
      <dsp:txXfrm>
        <a:off x="2000285" y="1892"/>
        <a:ext cx="1306460" cy="1145425"/>
      </dsp:txXfrm>
    </dsp:sp>
    <dsp:sp modelId="{C4FAAD9B-FD93-444D-89C8-E07993649AD0}">
      <dsp:nvSpPr>
        <dsp:cNvPr id="0" name=""/>
        <dsp:cNvSpPr/>
      </dsp:nvSpPr>
      <dsp:spPr>
        <a:xfrm rot="1800000">
          <a:off x="3264297" y="798316"/>
          <a:ext cx="222972" cy="386581"/>
        </a:xfrm>
        <a:prstGeom prst="rightArrow">
          <a:avLst>
            <a:gd name="adj1" fmla="val 60000"/>
            <a:gd name="adj2" fmla="val 50000"/>
          </a:avLst>
        </a:prstGeom>
        <a:solidFill>
          <a:srgbClr val="008080"/>
        </a:solidFill>
        <a:ln>
          <a:solidFill>
            <a:schemeClr val="accent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800000">
        <a:off x="3264297" y="798316"/>
        <a:ext cx="222972" cy="386581"/>
      </dsp:txXfrm>
    </dsp:sp>
    <dsp:sp modelId="{63E7A8D1-A619-4F2A-A251-C842C8D1507D}">
      <dsp:nvSpPr>
        <dsp:cNvPr id="0" name=""/>
        <dsp:cNvSpPr/>
      </dsp:nvSpPr>
      <dsp:spPr>
        <a:xfrm>
          <a:off x="3448004" y="827647"/>
          <a:ext cx="1391291" cy="1214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600" b="1" kern="1200" dirty="0" smtClean="0">
              <a:latin typeface="Times New Roman" pitchFamily="18" charset="0"/>
              <a:cs typeface="Times New Roman" pitchFamily="18" charset="0"/>
            </a:rPr>
            <a:t>КТ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600" b="1" kern="1200" dirty="0" smtClean="0">
              <a:latin typeface="Times New Roman" pitchFamily="18" charset="0"/>
              <a:cs typeface="Times New Roman" pitchFamily="18" charset="0"/>
            </a:rPr>
            <a:t>2530/4764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48004" y="827647"/>
        <a:ext cx="1391291" cy="1214574"/>
      </dsp:txXfrm>
    </dsp:sp>
    <dsp:sp modelId="{E8667DB7-8966-4945-B37B-6748EBEA9C16}">
      <dsp:nvSpPr>
        <dsp:cNvPr id="0" name=""/>
        <dsp:cNvSpPr/>
      </dsp:nvSpPr>
      <dsp:spPr>
        <a:xfrm rot="5446849">
          <a:off x="3995200" y="2099168"/>
          <a:ext cx="273526" cy="386581"/>
        </a:xfrm>
        <a:prstGeom prst="rightArrow">
          <a:avLst>
            <a:gd name="adj1" fmla="val 60000"/>
            <a:gd name="adj2" fmla="val 50000"/>
          </a:avLst>
        </a:prstGeom>
        <a:solidFill>
          <a:srgbClr val="0080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5446849">
        <a:off x="3995200" y="2099168"/>
        <a:ext cx="273526" cy="386581"/>
      </dsp:txXfrm>
    </dsp:sp>
    <dsp:sp modelId="{96513872-F89D-4AB9-8673-71E41BA1BED1}">
      <dsp:nvSpPr>
        <dsp:cNvPr id="0" name=""/>
        <dsp:cNvSpPr/>
      </dsp:nvSpPr>
      <dsp:spPr>
        <a:xfrm>
          <a:off x="3502582" y="2558177"/>
          <a:ext cx="1236418" cy="11079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300" b="1" kern="1200" dirty="0" smtClean="0">
              <a:latin typeface="Times New Roman" pitchFamily="18" charset="0"/>
              <a:cs typeface="Times New Roman" pitchFamily="18" charset="0"/>
            </a:rPr>
            <a:t>УЗИ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300" b="1" kern="1200" dirty="0" smtClean="0">
              <a:latin typeface="Times New Roman" pitchFamily="18" charset="0"/>
              <a:cs typeface="Times New Roman" pitchFamily="18" charset="0"/>
            </a:rPr>
            <a:t>14139/31469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02582" y="2558177"/>
        <a:ext cx="1236418" cy="1107947"/>
      </dsp:txXfrm>
    </dsp:sp>
    <dsp:sp modelId="{B5D22FCF-9E9F-4240-A00A-AB0BCC6495F0}">
      <dsp:nvSpPr>
        <dsp:cNvPr id="0" name=""/>
        <dsp:cNvSpPr/>
      </dsp:nvSpPr>
      <dsp:spPr>
        <a:xfrm rot="8953165">
          <a:off x="3291546" y="3340005"/>
          <a:ext cx="244446" cy="386581"/>
        </a:xfrm>
        <a:prstGeom prst="rightArrow">
          <a:avLst>
            <a:gd name="adj1" fmla="val 60000"/>
            <a:gd name="adj2" fmla="val 50000"/>
          </a:avLst>
        </a:prstGeom>
        <a:solidFill>
          <a:srgbClr val="0080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8953165">
        <a:off x="3291546" y="3340005"/>
        <a:ext cx="244446" cy="386581"/>
      </dsp:txXfrm>
    </dsp:sp>
    <dsp:sp modelId="{1BC89F62-BE8F-4030-92EC-B59AD91E57B6}">
      <dsp:nvSpPr>
        <dsp:cNvPr id="0" name=""/>
        <dsp:cNvSpPr/>
      </dsp:nvSpPr>
      <dsp:spPr>
        <a:xfrm>
          <a:off x="1948405" y="3418276"/>
          <a:ext cx="1393971" cy="11454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1" kern="1200" dirty="0" smtClean="0">
              <a:latin typeface="Times New Roman" pitchFamily="18" charset="0"/>
              <a:cs typeface="Times New Roman" pitchFamily="18" charset="0"/>
            </a:rPr>
            <a:t>ФГДС</a:t>
          </a:r>
          <a:r>
            <a:rPr lang="kk-KZ" sz="1300" b="1" kern="1200" dirty="0" smtClean="0">
              <a:latin typeface="Times New Roman" pitchFamily="18" charset="0"/>
              <a:cs typeface="Times New Roman" pitchFamily="18" charset="0"/>
            </a:rPr>
            <a:t> 619/312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48405" y="3418276"/>
        <a:ext cx="1393971" cy="1145425"/>
      </dsp:txXfrm>
    </dsp:sp>
    <dsp:sp modelId="{96185CAB-3529-490C-ABFB-25498AD039F2}">
      <dsp:nvSpPr>
        <dsp:cNvPr id="0" name=""/>
        <dsp:cNvSpPr/>
      </dsp:nvSpPr>
      <dsp:spPr>
        <a:xfrm rot="12528826">
          <a:off x="1779201" y="3381870"/>
          <a:ext cx="220466" cy="386581"/>
        </a:xfrm>
        <a:prstGeom prst="rightArrow">
          <a:avLst>
            <a:gd name="adj1" fmla="val 60000"/>
            <a:gd name="adj2" fmla="val 50000"/>
          </a:avLst>
        </a:prstGeom>
        <a:solidFill>
          <a:srgbClr val="008080"/>
        </a:solidFill>
        <a:ln>
          <a:solidFill>
            <a:schemeClr val="accent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2528826">
        <a:off x="1779201" y="3381870"/>
        <a:ext cx="220466" cy="386581"/>
      </dsp:txXfrm>
    </dsp:sp>
    <dsp:sp modelId="{D1B17BBF-294D-4B58-9D94-BF09139A28D0}">
      <dsp:nvSpPr>
        <dsp:cNvPr id="0" name=""/>
        <dsp:cNvSpPr/>
      </dsp:nvSpPr>
      <dsp:spPr>
        <a:xfrm>
          <a:off x="504556" y="2539210"/>
          <a:ext cx="1279199" cy="12519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300" b="1" kern="1200" dirty="0" smtClean="0">
              <a:latin typeface="Times New Roman" pitchFamily="18" charset="0"/>
              <a:cs typeface="Times New Roman" pitchFamily="18" charset="0"/>
            </a:rPr>
            <a:t>ВЭЭГ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300" b="1" kern="1200" dirty="0" smtClean="0">
              <a:latin typeface="Times New Roman" pitchFamily="18" charset="0"/>
              <a:cs typeface="Times New Roman" pitchFamily="18" charset="0"/>
            </a:rPr>
            <a:t>518/518</a:t>
          </a:r>
        </a:p>
      </dsp:txBody>
      <dsp:txXfrm>
        <a:off x="504556" y="2539210"/>
        <a:ext cx="1279199" cy="1251996"/>
      </dsp:txXfrm>
    </dsp:sp>
    <dsp:sp modelId="{992D421D-5F63-4F4F-BE3C-5756770D8F15}">
      <dsp:nvSpPr>
        <dsp:cNvPr id="0" name=""/>
        <dsp:cNvSpPr/>
      </dsp:nvSpPr>
      <dsp:spPr>
        <a:xfrm rot="16373095">
          <a:off x="1066531" y="2126958"/>
          <a:ext cx="240412" cy="386581"/>
        </a:xfrm>
        <a:prstGeom prst="rightArrow">
          <a:avLst>
            <a:gd name="adj1" fmla="val 60000"/>
            <a:gd name="adj2" fmla="val 50000"/>
          </a:avLst>
        </a:prstGeom>
        <a:solidFill>
          <a:srgbClr val="0080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6373095">
        <a:off x="1066531" y="2126958"/>
        <a:ext cx="240412" cy="386581"/>
      </dsp:txXfrm>
    </dsp:sp>
    <dsp:sp modelId="{5E64063C-6511-41BC-A539-7331978F5D5C}">
      <dsp:nvSpPr>
        <dsp:cNvPr id="0" name=""/>
        <dsp:cNvSpPr/>
      </dsp:nvSpPr>
      <dsp:spPr>
        <a:xfrm>
          <a:off x="521816" y="869257"/>
          <a:ext cx="1414692" cy="12182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600" b="1" kern="1200" dirty="0" smtClean="0">
              <a:latin typeface="Times New Roman" pitchFamily="18" charset="0"/>
              <a:cs typeface="Times New Roman" pitchFamily="18" charset="0"/>
            </a:rPr>
            <a:t>МРТ</a:t>
          </a:r>
          <a:r>
            <a:rPr lang="kk-KZ" sz="1400" b="1" kern="1200" dirty="0" smtClean="0">
              <a:latin typeface="Times New Roman" pitchFamily="18" charset="0"/>
              <a:cs typeface="Times New Roman" pitchFamily="18" charset="0"/>
            </a:rPr>
            <a:t> 2166/1401</a:t>
          </a:r>
        </a:p>
      </dsp:txBody>
      <dsp:txXfrm>
        <a:off x="521816" y="869257"/>
        <a:ext cx="1414692" cy="1218251"/>
      </dsp:txXfrm>
    </dsp:sp>
    <dsp:sp modelId="{E36F236A-FF8D-493A-942F-FAF87CC4CBA9}">
      <dsp:nvSpPr>
        <dsp:cNvPr id="0" name=""/>
        <dsp:cNvSpPr/>
      </dsp:nvSpPr>
      <dsp:spPr>
        <a:xfrm rot="19656247">
          <a:off x="1854365" y="823527"/>
          <a:ext cx="204447" cy="386581"/>
        </a:xfrm>
        <a:prstGeom prst="rightArrow">
          <a:avLst>
            <a:gd name="adj1" fmla="val 60000"/>
            <a:gd name="adj2" fmla="val 50000"/>
          </a:avLst>
        </a:prstGeom>
        <a:solidFill>
          <a:srgbClr val="008080"/>
        </a:solidFill>
        <a:ln>
          <a:solidFill>
            <a:srgbClr val="00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9656247">
        <a:off x="1854365" y="823527"/>
        <a:ext cx="204447" cy="38658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E85A3D-D445-492A-AE10-853D9B4520F2}">
      <dsp:nvSpPr>
        <dsp:cNvPr id="0" name=""/>
        <dsp:cNvSpPr/>
      </dsp:nvSpPr>
      <dsp:spPr>
        <a:xfrm>
          <a:off x="2377833" y="-62276"/>
          <a:ext cx="1241821" cy="111621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Биохимия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k-KZ" sz="12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159645+12656/ 16545+15452</a:t>
          </a:r>
          <a:endParaRPr lang="ru-RU" sz="1200" b="1" i="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i="0" kern="1200" dirty="0">
            <a:solidFill>
              <a:schemeClr val="tx1"/>
            </a:solidFill>
          </a:endParaRPr>
        </a:p>
      </dsp:txBody>
      <dsp:txXfrm>
        <a:off x="2377833" y="-62276"/>
        <a:ext cx="1241821" cy="1116214"/>
      </dsp:txXfrm>
    </dsp:sp>
    <dsp:sp modelId="{C1788947-188F-4211-95DB-7B10ABF61457}">
      <dsp:nvSpPr>
        <dsp:cNvPr id="0" name=""/>
        <dsp:cNvSpPr/>
      </dsp:nvSpPr>
      <dsp:spPr>
        <a:xfrm rot="1578861">
          <a:off x="3663131" y="733155"/>
          <a:ext cx="375870" cy="368371"/>
        </a:xfrm>
        <a:prstGeom prst="rightArrow">
          <a:avLst>
            <a:gd name="adj1" fmla="val 60000"/>
            <a:gd name="adj2" fmla="val 50000"/>
          </a:avLst>
        </a:prstGeom>
        <a:solidFill>
          <a:srgbClr val="0080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578861">
        <a:off x="3663131" y="733155"/>
        <a:ext cx="375870" cy="368371"/>
      </dsp:txXfrm>
    </dsp:sp>
    <dsp:sp modelId="{237F67A8-8EE1-4CFF-95CF-5A68D7791F25}">
      <dsp:nvSpPr>
        <dsp:cNvPr id="0" name=""/>
        <dsp:cNvSpPr/>
      </dsp:nvSpPr>
      <dsp:spPr>
        <a:xfrm>
          <a:off x="4110526" y="747658"/>
          <a:ext cx="1248926" cy="1213639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kk-KZ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Серология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kk-KZ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8256+12563 / 7845+1948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10526" y="747658"/>
        <a:ext cx="1248926" cy="1213639"/>
      </dsp:txXfrm>
    </dsp:sp>
    <dsp:sp modelId="{508E9FC9-7EAA-40C2-BD9D-7C848646B2E3}">
      <dsp:nvSpPr>
        <dsp:cNvPr id="0" name=""/>
        <dsp:cNvSpPr/>
      </dsp:nvSpPr>
      <dsp:spPr>
        <a:xfrm rot="4511934">
          <a:off x="4863162" y="1848206"/>
          <a:ext cx="101907" cy="368371"/>
        </a:xfrm>
        <a:prstGeom prst="rightArrow">
          <a:avLst>
            <a:gd name="adj1" fmla="val 60000"/>
            <a:gd name="adj2" fmla="val 50000"/>
          </a:avLst>
        </a:prstGeom>
        <a:solidFill>
          <a:srgbClr val="0080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4511934">
        <a:off x="4863162" y="1848206"/>
        <a:ext cx="101907" cy="368371"/>
      </dsp:txXfrm>
    </dsp:sp>
    <dsp:sp modelId="{3982AD95-9E8E-4B79-9DA5-90B7D3008069}">
      <dsp:nvSpPr>
        <dsp:cNvPr id="0" name=""/>
        <dsp:cNvSpPr/>
      </dsp:nvSpPr>
      <dsp:spPr>
        <a:xfrm>
          <a:off x="4497632" y="2109176"/>
          <a:ext cx="1182270" cy="116838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kk-KZ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Иммунологическая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kk-KZ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9584+2471 / 8452+1548</a:t>
          </a:r>
          <a:endParaRPr lang="ru-RU" sz="1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97632" y="2109176"/>
        <a:ext cx="1182270" cy="1168386"/>
      </dsp:txXfrm>
    </dsp:sp>
    <dsp:sp modelId="{6C2CC0A1-9E74-4810-B0DD-1EAEA9543409}">
      <dsp:nvSpPr>
        <dsp:cNvPr id="0" name=""/>
        <dsp:cNvSpPr/>
      </dsp:nvSpPr>
      <dsp:spPr>
        <a:xfrm rot="7595287">
          <a:off x="4449196" y="3183966"/>
          <a:ext cx="277300" cy="368371"/>
        </a:xfrm>
        <a:prstGeom prst="rightArrow">
          <a:avLst>
            <a:gd name="adj1" fmla="val 60000"/>
            <a:gd name="adj2" fmla="val 50000"/>
          </a:avLst>
        </a:prstGeom>
        <a:solidFill>
          <a:srgbClr val="0080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7595287">
        <a:off x="4449196" y="3183966"/>
        <a:ext cx="277300" cy="368371"/>
      </dsp:txXfrm>
    </dsp:sp>
    <dsp:sp modelId="{22C52466-4E2A-4105-94AE-5075D1BE6F6F}">
      <dsp:nvSpPr>
        <dsp:cNvPr id="0" name=""/>
        <dsp:cNvSpPr/>
      </dsp:nvSpPr>
      <dsp:spPr>
        <a:xfrm>
          <a:off x="3402431" y="3494897"/>
          <a:ext cx="1333231" cy="1144243"/>
        </a:xfrm>
        <a:prstGeom prst="ellipse">
          <a:avLst/>
        </a:prstGeom>
        <a:solidFill>
          <a:schemeClr val="lt1"/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k-KZ" sz="12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k-KZ" sz="12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k-KZ" sz="1200" b="1" kern="1200" dirty="0" smtClean="0">
              <a:latin typeface="Times New Roman" pitchFamily="18" charset="0"/>
              <a:cs typeface="Times New Roman" pitchFamily="18" charset="0"/>
            </a:rPr>
            <a:t>Гемостаз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k-KZ" sz="1200" b="1" kern="1200" dirty="0" smtClean="0">
              <a:latin typeface="Times New Roman" pitchFamily="18" charset="0"/>
              <a:cs typeface="Times New Roman" pitchFamily="18" charset="0"/>
            </a:rPr>
            <a:t>12458/ 15987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3402431" y="3494897"/>
        <a:ext cx="1333231" cy="1144243"/>
      </dsp:txXfrm>
    </dsp:sp>
    <dsp:sp modelId="{57ECE593-EBAC-4549-A102-D987D34887A5}">
      <dsp:nvSpPr>
        <dsp:cNvPr id="0" name=""/>
        <dsp:cNvSpPr/>
      </dsp:nvSpPr>
      <dsp:spPr>
        <a:xfrm rot="10955683">
          <a:off x="3200269" y="3846717"/>
          <a:ext cx="143611" cy="368371"/>
        </a:xfrm>
        <a:prstGeom prst="rightArrow">
          <a:avLst>
            <a:gd name="adj1" fmla="val 60000"/>
            <a:gd name="adj2" fmla="val 50000"/>
          </a:avLst>
        </a:prstGeom>
        <a:solidFill>
          <a:srgbClr val="0080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955683">
        <a:off x="3200269" y="3846717"/>
        <a:ext cx="143611" cy="368371"/>
      </dsp:txXfrm>
    </dsp:sp>
    <dsp:sp modelId="{321B8D73-5156-4EBB-933C-0620D1FCF77A}">
      <dsp:nvSpPr>
        <dsp:cNvPr id="0" name=""/>
        <dsp:cNvSpPr/>
      </dsp:nvSpPr>
      <dsp:spPr>
        <a:xfrm>
          <a:off x="1718543" y="3332495"/>
          <a:ext cx="1414961" cy="132013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kk-KZ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Клиническая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kk-KZ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79458+16456 / 62515+12456</a:t>
          </a:r>
        </a:p>
      </dsp:txBody>
      <dsp:txXfrm>
        <a:off x="1718543" y="3332495"/>
        <a:ext cx="1414961" cy="1320134"/>
      </dsp:txXfrm>
    </dsp:sp>
    <dsp:sp modelId="{E782DD0A-39AA-4E2F-A819-A134941BB852}">
      <dsp:nvSpPr>
        <dsp:cNvPr id="0" name=""/>
        <dsp:cNvSpPr/>
      </dsp:nvSpPr>
      <dsp:spPr>
        <a:xfrm rot="13814973">
          <a:off x="1806378" y="3166348"/>
          <a:ext cx="171335" cy="368371"/>
        </a:xfrm>
        <a:prstGeom prst="rightArrow">
          <a:avLst>
            <a:gd name="adj1" fmla="val 60000"/>
            <a:gd name="adj2" fmla="val 50000"/>
          </a:avLst>
        </a:prstGeom>
        <a:solidFill>
          <a:srgbClr val="0080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3814973">
        <a:off x="1806378" y="3166348"/>
        <a:ext cx="171335" cy="368371"/>
      </dsp:txXfrm>
    </dsp:sp>
    <dsp:sp modelId="{2F85E318-B4C0-4867-B86A-EC0C40D78799}">
      <dsp:nvSpPr>
        <dsp:cNvPr id="0" name=""/>
        <dsp:cNvSpPr/>
      </dsp:nvSpPr>
      <dsp:spPr>
        <a:xfrm>
          <a:off x="774683" y="2184547"/>
          <a:ext cx="1257560" cy="1157079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kk-KZ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Бак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kk-KZ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Лаборатория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kk-KZ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58745+17452/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kk-KZ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56326+16987</a:t>
          </a:r>
          <a:endParaRPr lang="ru-RU" sz="1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74683" y="2184547"/>
        <a:ext cx="1257560" cy="1157079"/>
      </dsp:txXfrm>
    </dsp:sp>
    <dsp:sp modelId="{944F864A-8A02-4BA4-8AB7-A75C6AAE8CDE}">
      <dsp:nvSpPr>
        <dsp:cNvPr id="0" name=""/>
        <dsp:cNvSpPr/>
      </dsp:nvSpPr>
      <dsp:spPr>
        <a:xfrm rot="16206343">
          <a:off x="1317319" y="1840208"/>
          <a:ext cx="175013" cy="368371"/>
        </a:xfrm>
        <a:prstGeom prst="rightArrow">
          <a:avLst>
            <a:gd name="adj1" fmla="val 60000"/>
            <a:gd name="adj2" fmla="val 50000"/>
          </a:avLst>
        </a:prstGeom>
        <a:solidFill>
          <a:srgbClr val="0080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6206343">
        <a:off x="1317319" y="1840208"/>
        <a:ext cx="175013" cy="368371"/>
      </dsp:txXfrm>
    </dsp:sp>
    <dsp:sp modelId="{FF5998B4-07FA-47B6-962C-038D9A1F5B38}">
      <dsp:nvSpPr>
        <dsp:cNvPr id="0" name=""/>
        <dsp:cNvSpPr/>
      </dsp:nvSpPr>
      <dsp:spPr>
        <a:xfrm>
          <a:off x="768091" y="683787"/>
          <a:ext cx="1276256" cy="1170548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Гематология 256245+29753/ 252695+</a:t>
          </a:r>
          <a:r>
            <a:rPr lang="en-US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</a:t>
          </a:r>
          <a:r>
            <a:rPr lang="kk-KZ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4582</a:t>
          </a:r>
          <a:endParaRPr lang="ru-RU" sz="1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8091" y="683787"/>
        <a:ext cx="1276256" cy="1170548"/>
      </dsp:txXfrm>
    </dsp:sp>
    <dsp:sp modelId="{07232810-1FD5-4896-8104-3ECD4F27173D}">
      <dsp:nvSpPr>
        <dsp:cNvPr id="0" name=""/>
        <dsp:cNvSpPr/>
      </dsp:nvSpPr>
      <dsp:spPr>
        <a:xfrm rot="20046101">
          <a:off x="2062023" y="697482"/>
          <a:ext cx="284124" cy="368371"/>
        </a:xfrm>
        <a:prstGeom prst="rightArrow">
          <a:avLst>
            <a:gd name="adj1" fmla="val 60000"/>
            <a:gd name="adj2" fmla="val 50000"/>
          </a:avLst>
        </a:prstGeom>
        <a:solidFill>
          <a:srgbClr val="0080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20046101">
        <a:off x="2062023" y="697482"/>
        <a:ext cx="284124" cy="36837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592664-8C58-4755-A4A7-57DB23809D37}">
      <dsp:nvSpPr>
        <dsp:cNvPr id="0" name=""/>
        <dsp:cNvSpPr/>
      </dsp:nvSpPr>
      <dsp:spPr>
        <a:xfrm rot="10800000">
          <a:off x="124835" y="54259"/>
          <a:ext cx="4764373" cy="193731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60080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err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НЦПДх</a:t>
          </a:r>
          <a:r>
            <a:rPr lang="ru-RU" sz="105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050" b="1" kern="1200" dirty="0" err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г.Алматы</a:t>
          </a:r>
          <a:endParaRPr lang="ru-RU" sz="1050" b="1" kern="1200" dirty="0" smtClean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Хирургические для детей –53/64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Гематологические для детей –130/79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Урологические для детей -40/61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Онкологические для детей –179/197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Педиатрические для детей –90/98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Кардиохирургические для детей - 23/16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5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Пульмонологияческие для детей- 24/29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5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Транспатология для детей -4/3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5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ОПН- 2/5</a:t>
          </a:r>
          <a:endParaRPr lang="ru-RU" sz="1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24835" y="54259"/>
        <a:ext cx="4764373" cy="1937311"/>
      </dsp:txXfrm>
    </dsp:sp>
    <dsp:sp modelId="{67F4F7BA-DC73-4CF7-92D2-1FA1DB1B7499}">
      <dsp:nvSpPr>
        <dsp:cNvPr id="0" name=""/>
        <dsp:cNvSpPr/>
      </dsp:nvSpPr>
      <dsp:spPr>
        <a:xfrm>
          <a:off x="0" y="453203"/>
          <a:ext cx="1323258" cy="103780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1ECBA-01C4-4726-84BF-30B830FE1142}">
      <dsp:nvSpPr>
        <dsp:cNvPr id="0" name=""/>
        <dsp:cNvSpPr/>
      </dsp:nvSpPr>
      <dsp:spPr>
        <a:xfrm rot="10800000">
          <a:off x="0" y="2240757"/>
          <a:ext cx="4907561" cy="2208796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0080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РДКБ имени С</a:t>
          </a:r>
          <a:r>
            <a:rPr lang="kk-KZ" sz="10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.Д.Асфендиарова г.Алматы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Нефрологические для детей -16/40</a:t>
          </a:r>
          <a:endParaRPr lang="ru-RU" sz="10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Урологические для детей -2/4</a:t>
          </a:r>
          <a:endParaRPr lang="ru-RU" sz="10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Отолорингологические для детей-38/59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ЧЛХ-1/0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Аллергология для детей -2/1</a:t>
          </a:r>
          <a:endParaRPr lang="ru-RU" sz="10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Неврология для детей - </a:t>
          </a:r>
          <a:r>
            <a:rPr lang="en-US" sz="1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</a:t>
          </a:r>
          <a:r>
            <a:rPr lang="kk-KZ" sz="1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/16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Ортопедия для детей -3/1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Хирургия для детей – 1/2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Эндокринология для детей – 0/2</a:t>
          </a:r>
        </a:p>
      </dsp:txBody>
      <dsp:txXfrm rot="10800000">
        <a:off x="0" y="2240757"/>
        <a:ext cx="4907561" cy="2208796"/>
      </dsp:txXfrm>
    </dsp:sp>
    <dsp:sp modelId="{35758D48-0B83-4E99-841D-243DA1FC5793}">
      <dsp:nvSpPr>
        <dsp:cNvPr id="0" name=""/>
        <dsp:cNvSpPr/>
      </dsp:nvSpPr>
      <dsp:spPr>
        <a:xfrm>
          <a:off x="0" y="2865984"/>
          <a:ext cx="1253104" cy="102248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4D7ED0-3B2E-439B-97A9-6931CC6BF41D}">
      <dsp:nvSpPr>
        <dsp:cNvPr id="0" name=""/>
        <dsp:cNvSpPr/>
      </dsp:nvSpPr>
      <dsp:spPr>
        <a:xfrm rot="10800000">
          <a:off x="600530" y="4850915"/>
          <a:ext cx="4359334" cy="78987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0080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5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ННЦХ имени А.Н.Сызганова г.Алматы </a:t>
          </a: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k-KZ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Хирургические-</a:t>
          </a:r>
          <a:r>
            <a:rPr lang="en-US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21</a:t>
          </a:r>
          <a:r>
            <a:rPr lang="kk-KZ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/16</a:t>
          </a:r>
          <a:endParaRPr lang="ru-RU" sz="11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k-KZ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Сосудистая хирургия -1/2</a:t>
          </a:r>
          <a:endParaRPr lang="ru-RU" sz="11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600530" y="4850915"/>
        <a:ext cx="4359334" cy="789875"/>
      </dsp:txXfrm>
    </dsp:sp>
    <dsp:sp modelId="{99DD5FC6-26BA-4E68-9C6D-3E0AF898A55F}">
      <dsp:nvSpPr>
        <dsp:cNvPr id="0" name=""/>
        <dsp:cNvSpPr/>
      </dsp:nvSpPr>
      <dsp:spPr>
        <a:xfrm>
          <a:off x="0" y="4746274"/>
          <a:ext cx="1216191" cy="95270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E25B57-B41C-4CB1-B8A2-604192468028}">
      <dsp:nvSpPr>
        <dsp:cNvPr id="0" name=""/>
        <dsp:cNvSpPr/>
      </dsp:nvSpPr>
      <dsp:spPr>
        <a:xfrm rot="10800000">
          <a:off x="201855" y="2030"/>
          <a:ext cx="4766453" cy="2857265"/>
        </a:xfrm>
        <a:prstGeom prst="homePlate">
          <a:avLst/>
        </a:prstGeom>
        <a:solidFill>
          <a:schemeClr val="bg1"/>
        </a:solidFill>
        <a:ln>
          <a:solidFill>
            <a:schemeClr val="accent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3196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КФ </a:t>
          </a:r>
          <a:r>
            <a:rPr lang="en-US" sz="10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UMC </a:t>
          </a:r>
          <a:r>
            <a:rPr lang="kk-KZ" sz="10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г.Нур-Султан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latin typeface="Times New Roman" pitchFamily="18" charset="0"/>
              <a:cs typeface="Times New Roman" pitchFamily="18" charset="0"/>
            </a:rPr>
            <a:t>Нефрологические для детей-57/52</a:t>
          </a:r>
          <a:endParaRPr lang="ru-RU" sz="10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latin typeface="Times New Roman" pitchFamily="18" charset="0"/>
              <a:cs typeface="Times New Roman" pitchFamily="18" charset="0"/>
            </a:rPr>
            <a:t>Онкологические для детей -12/93</a:t>
          </a:r>
          <a:endParaRPr lang="ru-RU" sz="10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latin typeface="Times New Roman" pitchFamily="18" charset="0"/>
              <a:cs typeface="Times New Roman" pitchFamily="18" charset="0"/>
            </a:rPr>
            <a:t>Хирургические для детей-55/62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latin typeface="Times New Roman" pitchFamily="18" charset="0"/>
              <a:cs typeface="Times New Roman" pitchFamily="18" charset="0"/>
            </a:rPr>
            <a:t>Неврологические для детей -45/41</a:t>
          </a:r>
          <a:endParaRPr lang="ru-RU" sz="10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latin typeface="Times New Roman" pitchFamily="18" charset="0"/>
              <a:cs typeface="Times New Roman" pitchFamily="18" charset="0"/>
            </a:rPr>
            <a:t>Ортопедические для детей-55/47</a:t>
          </a:r>
          <a:endParaRPr lang="ru-RU" sz="10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latin typeface="Times New Roman" pitchFamily="18" charset="0"/>
              <a:cs typeface="Times New Roman" pitchFamily="18" charset="0"/>
            </a:rPr>
            <a:t>Урологические для детей –44/45</a:t>
          </a:r>
          <a:endParaRPr lang="ru-RU" sz="10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latin typeface="Times New Roman" pitchFamily="18" charset="0"/>
              <a:cs typeface="Times New Roman" pitchFamily="18" charset="0"/>
            </a:rPr>
            <a:t>Ревматологические для детей-100/97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latin typeface="Times New Roman" pitchFamily="18" charset="0"/>
              <a:cs typeface="Times New Roman" pitchFamily="18" charset="0"/>
            </a:rPr>
            <a:t>Хирургические для новорожденных- 2/9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latin typeface="Times New Roman" pitchFamily="18" charset="0"/>
              <a:cs typeface="Times New Roman" pitchFamily="18" charset="0"/>
            </a:rPr>
            <a:t>Педиатрические – 0/4</a:t>
          </a:r>
          <a:endParaRPr lang="ru-RU" sz="10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latin typeface="Times New Roman" pitchFamily="18" charset="0"/>
              <a:cs typeface="Times New Roman" pitchFamily="18" charset="0"/>
            </a:rPr>
            <a:t>Гастроэнтерологическое для детей -21/5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latin typeface="Times New Roman" pitchFamily="18" charset="0"/>
              <a:cs typeface="Times New Roman" pitchFamily="18" charset="0"/>
            </a:rPr>
            <a:t>Эндокринологические для детей- 3/10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latin typeface="Times New Roman" pitchFamily="18" charset="0"/>
              <a:cs typeface="Times New Roman" pitchFamily="18" charset="0"/>
            </a:rPr>
            <a:t>Гематологические  для детей -1/1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latin typeface="Times New Roman" pitchFamily="18" charset="0"/>
              <a:cs typeface="Times New Roman" pitchFamily="18" charset="0"/>
            </a:rPr>
            <a:t>Гинекология для детей – 0/1</a:t>
          </a:r>
        </a:p>
      </dsp:txBody>
      <dsp:txXfrm rot="10800000">
        <a:off x="201855" y="2030"/>
        <a:ext cx="4766453" cy="2857265"/>
      </dsp:txXfrm>
    </dsp:sp>
    <dsp:sp modelId="{8B4F118B-FD2E-4384-B07D-F6FF8E965CDD}">
      <dsp:nvSpPr>
        <dsp:cNvPr id="0" name=""/>
        <dsp:cNvSpPr/>
      </dsp:nvSpPr>
      <dsp:spPr>
        <a:xfrm>
          <a:off x="0" y="940901"/>
          <a:ext cx="1270229" cy="10118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40E6278-0C78-44EB-A839-7625FBA9D1DD}">
      <dsp:nvSpPr>
        <dsp:cNvPr id="0" name=""/>
        <dsp:cNvSpPr/>
      </dsp:nvSpPr>
      <dsp:spPr>
        <a:xfrm rot="10800000">
          <a:off x="454050" y="3114979"/>
          <a:ext cx="4547045" cy="603513"/>
        </a:xfrm>
        <a:prstGeom prst="homePlate">
          <a:avLst/>
        </a:prstGeom>
        <a:solidFill>
          <a:schemeClr val="bg1"/>
        </a:solidFill>
        <a:ln>
          <a:solidFill>
            <a:schemeClr val="accent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3196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ННКЦ г.Нур-Султан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Кардиология  для детей –66/66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Кардиохирургия  для детей –19/21</a:t>
          </a:r>
          <a:endParaRPr lang="kk-KZ" sz="1100" b="1" kern="1200" dirty="0" smtClean="0">
            <a:solidFill>
              <a:schemeClr val="accent1"/>
            </a:solidFill>
          </a:endParaRPr>
        </a:p>
      </dsp:txBody>
      <dsp:txXfrm rot="10800000">
        <a:off x="454050" y="3114979"/>
        <a:ext cx="4547045" cy="603513"/>
      </dsp:txXfrm>
    </dsp:sp>
    <dsp:sp modelId="{416F57DD-BCC5-48D8-A2D3-94FE8C76E079}">
      <dsp:nvSpPr>
        <dsp:cNvPr id="0" name=""/>
        <dsp:cNvSpPr/>
      </dsp:nvSpPr>
      <dsp:spPr>
        <a:xfrm>
          <a:off x="0" y="2901259"/>
          <a:ext cx="1311556" cy="87595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759C9D-C60E-4F92-A2B3-C8B7954EDEE1}">
      <dsp:nvSpPr>
        <dsp:cNvPr id="0" name=""/>
        <dsp:cNvSpPr/>
      </dsp:nvSpPr>
      <dsp:spPr>
        <a:xfrm rot="10800000">
          <a:off x="594641" y="4053403"/>
          <a:ext cx="4405569" cy="465082"/>
        </a:xfrm>
        <a:prstGeom prst="homePlate">
          <a:avLst/>
        </a:prstGeom>
        <a:solidFill>
          <a:schemeClr val="bg1"/>
        </a:solidFill>
        <a:ln>
          <a:solidFill>
            <a:schemeClr val="accent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3196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НЦН г.Нур-Султан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b="1" kern="1200" dirty="0" smtClean="0">
              <a:latin typeface="Times New Roman" pitchFamily="18" charset="0"/>
              <a:cs typeface="Times New Roman" pitchFamily="18" charset="0"/>
            </a:rPr>
            <a:t>     Нейрохирургические для детей -27/25</a:t>
          </a:r>
          <a:endParaRPr lang="ru-RU" sz="1100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594641" y="4053403"/>
        <a:ext cx="4405569" cy="465082"/>
      </dsp:txXfrm>
    </dsp:sp>
    <dsp:sp modelId="{ACF49F37-D148-4EEE-94B7-71D01AC16B57}">
      <dsp:nvSpPr>
        <dsp:cNvPr id="0" name=""/>
        <dsp:cNvSpPr/>
      </dsp:nvSpPr>
      <dsp:spPr>
        <a:xfrm>
          <a:off x="19467" y="3824387"/>
          <a:ext cx="1137897" cy="89614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55BBBAF-5A71-43DC-A743-CDE495F55A3B}">
      <dsp:nvSpPr>
        <dsp:cNvPr id="0" name=""/>
        <dsp:cNvSpPr/>
      </dsp:nvSpPr>
      <dsp:spPr>
        <a:xfrm rot="10800000">
          <a:off x="683350" y="4941564"/>
          <a:ext cx="4362262" cy="640654"/>
        </a:xfrm>
        <a:prstGeom prst="homePlate">
          <a:avLst/>
        </a:prstGeom>
        <a:solidFill>
          <a:schemeClr val="bg1"/>
        </a:solidFill>
        <a:ln>
          <a:solidFill>
            <a:schemeClr val="accent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3196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ННМЦ г.Нур-Султан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Кардиохирургические для детей –10/9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Кардиологическое для детей- 0/0</a:t>
          </a:r>
          <a:endParaRPr lang="ru-RU" sz="1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683350" y="4941564"/>
        <a:ext cx="4362262" cy="640654"/>
      </dsp:txXfrm>
    </dsp:sp>
    <dsp:sp modelId="{BE1411F3-BED5-4CAE-9926-085F15FAE5AC}">
      <dsp:nvSpPr>
        <dsp:cNvPr id="0" name=""/>
        <dsp:cNvSpPr/>
      </dsp:nvSpPr>
      <dsp:spPr>
        <a:xfrm>
          <a:off x="37502" y="4810602"/>
          <a:ext cx="1204486" cy="95848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7D978E-AADB-44B0-BD95-7A430F3CE905}">
      <dsp:nvSpPr>
        <dsp:cNvPr id="0" name=""/>
        <dsp:cNvSpPr/>
      </dsp:nvSpPr>
      <dsp:spPr>
        <a:xfrm>
          <a:off x="0" y="-3062"/>
          <a:ext cx="5512610" cy="105879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Следствие создания новых профилей, в структуре больницы и обеспеченности кадрами, отмечается увеличение оказания медицинских услуг на 34,6%. </a:t>
          </a:r>
          <a:endParaRPr lang="ru-RU" sz="14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-3062"/>
        <a:ext cx="4308233" cy="1058793"/>
      </dsp:txXfrm>
    </dsp:sp>
    <dsp:sp modelId="{E79093C4-7630-4975-B41B-E4FDB61D6850}">
      <dsp:nvSpPr>
        <dsp:cNvPr id="0" name=""/>
        <dsp:cNvSpPr/>
      </dsp:nvSpPr>
      <dsp:spPr>
        <a:xfrm>
          <a:off x="411656" y="1202785"/>
          <a:ext cx="5512610" cy="105879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Внедрили и стали  проводить с применением современного медицинского оборудования инновационные операции и малоинвазивные процедуры.</a:t>
          </a:r>
          <a:endParaRPr lang="ru-RU" sz="14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1656" y="1202785"/>
        <a:ext cx="4412739" cy="1058793"/>
      </dsp:txXfrm>
    </dsp:sp>
    <dsp:sp modelId="{AB6D399C-1F57-4A32-9CB6-6E5C5757A022}">
      <dsp:nvSpPr>
        <dsp:cNvPr id="0" name=""/>
        <dsp:cNvSpPr/>
      </dsp:nvSpPr>
      <dsp:spPr>
        <a:xfrm>
          <a:off x="766146" y="2408633"/>
          <a:ext cx="5512610" cy="105879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kk-KZ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Оснащение медицинской техникой достигло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kk-KZ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 76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% до 95%.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6146" y="2408633"/>
        <a:ext cx="4412739" cy="1058793"/>
      </dsp:txXfrm>
    </dsp:sp>
    <dsp:sp modelId="{C230AC34-73D6-4BA8-86BE-18790B2C16C4}">
      <dsp:nvSpPr>
        <dsp:cNvPr id="0" name=""/>
        <dsp:cNvSpPr/>
      </dsp:nvSpPr>
      <dsp:spPr>
        <a:xfrm>
          <a:off x="1234968" y="3614481"/>
          <a:ext cx="5512610" cy="105879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kk-KZ" sz="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результате централизации педиатрической службы, укомплектованности кадрами, усилению материальной-технической базы достигнуто снижение на 25 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% </a:t>
          </a:r>
          <a:r>
            <a:rPr lang="kk-KZ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госпитальной летальности. </a:t>
          </a:r>
          <a:endParaRPr lang="ru-RU" sz="14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1234968" y="3614481"/>
        <a:ext cx="4412739" cy="1058793"/>
      </dsp:txXfrm>
    </dsp:sp>
    <dsp:sp modelId="{FD8947BE-3E63-4FF9-8677-B4C7074F4E75}">
      <dsp:nvSpPr>
        <dsp:cNvPr id="0" name=""/>
        <dsp:cNvSpPr/>
      </dsp:nvSpPr>
      <dsp:spPr>
        <a:xfrm>
          <a:off x="1646624" y="4814204"/>
          <a:ext cx="5512610" cy="107104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 последние 5 лет отмечаются увеличение бюджета больницы  от 1,3 млрд. </a:t>
          </a:r>
          <a:r>
            <a:rPr lang="ru-RU" sz="1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тг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до 4,5 млрд. </a:t>
          </a:r>
          <a:r>
            <a:rPr lang="ru-RU" sz="1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тг</a:t>
          </a:r>
          <a:r>
            <a:rPr lang="kk-KZ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и финансовая стабильность, что позволило разработке зарплатного проекта и регулярной дифференцированной оплате труда персонала больницы</a:t>
          </a:r>
          <a:r>
            <a:rPr lang="kk-KZ" sz="1400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400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/>
        </a:p>
      </dsp:txBody>
      <dsp:txXfrm>
        <a:off x="1646624" y="4814204"/>
        <a:ext cx="4412739" cy="1071043"/>
      </dsp:txXfrm>
    </dsp:sp>
    <dsp:sp modelId="{B74C31B5-725B-4864-B9EF-BD4742253173}">
      <dsp:nvSpPr>
        <dsp:cNvPr id="0" name=""/>
        <dsp:cNvSpPr/>
      </dsp:nvSpPr>
      <dsp:spPr>
        <a:xfrm>
          <a:off x="4824395" y="770444"/>
          <a:ext cx="688215" cy="688215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1">
                <a:tint val="35000"/>
                <a:satMod val="253000"/>
              </a:schemeClr>
            </a:gs>
            <a:gs pos="50000">
              <a:schemeClr val="accent1">
                <a:tint val="42000"/>
                <a:satMod val="255000"/>
              </a:schemeClr>
            </a:gs>
            <a:gs pos="97000">
              <a:schemeClr val="accent1">
                <a:tint val="53000"/>
                <a:satMod val="260000"/>
              </a:schemeClr>
            </a:gs>
            <a:gs pos="100000">
              <a:schemeClr val="accent1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824395" y="770444"/>
        <a:ext cx="688215" cy="688215"/>
      </dsp:txXfrm>
    </dsp:sp>
    <dsp:sp modelId="{682024EF-BE85-479E-A20F-DC3E5AE59311}">
      <dsp:nvSpPr>
        <dsp:cNvPr id="0" name=""/>
        <dsp:cNvSpPr/>
      </dsp:nvSpPr>
      <dsp:spPr>
        <a:xfrm>
          <a:off x="5236051" y="1976292"/>
          <a:ext cx="688215" cy="688215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1">
                <a:tint val="35000"/>
                <a:satMod val="253000"/>
              </a:schemeClr>
            </a:gs>
            <a:gs pos="50000">
              <a:schemeClr val="accent1">
                <a:tint val="42000"/>
                <a:satMod val="255000"/>
              </a:schemeClr>
            </a:gs>
            <a:gs pos="97000">
              <a:schemeClr val="accent1">
                <a:tint val="53000"/>
                <a:satMod val="260000"/>
              </a:schemeClr>
            </a:gs>
            <a:gs pos="100000">
              <a:schemeClr val="accent1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5236051" y="1976292"/>
        <a:ext cx="688215" cy="688215"/>
      </dsp:txXfrm>
    </dsp:sp>
    <dsp:sp modelId="{638419B1-4A57-44DC-AE69-9A91D12EB72E}">
      <dsp:nvSpPr>
        <dsp:cNvPr id="0" name=""/>
        <dsp:cNvSpPr/>
      </dsp:nvSpPr>
      <dsp:spPr>
        <a:xfrm>
          <a:off x="5647707" y="3164494"/>
          <a:ext cx="688215" cy="688215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1">
                <a:tint val="35000"/>
                <a:satMod val="253000"/>
              </a:schemeClr>
            </a:gs>
            <a:gs pos="50000">
              <a:schemeClr val="accent1">
                <a:tint val="42000"/>
                <a:satMod val="255000"/>
              </a:schemeClr>
            </a:gs>
            <a:gs pos="97000">
              <a:schemeClr val="accent1">
                <a:tint val="53000"/>
                <a:satMod val="260000"/>
              </a:schemeClr>
            </a:gs>
            <a:gs pos="100000">
              <a:schemeClr val="accent1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5647707" y="3164494"/>
        <a:ext cx="688215" cy="688215"/>
      </dsp:txXfrm>
    </dsp:sp>
    <dsp:sp modelId="{51CBC2B7-0338-4B76-BCB9-B48FC0638939}">
      <dsp:nvSpPr>
        <dsp:cNvPr id="0" name=""/>
        <dsp:cNvSpPr/>
      </dsp:nvSpPr>
      <dsp:spPr>
        <a:xfrm>
          <a:off x="6059363" y="4382106"/>
          <a:ext cx="688215" cy="688215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1">
                <a:tint val="35000"/>
                <a:satMod val="253000"/>
              </a:schemeClr>
            </a:gs>
            <a:gs pos="50000">
              <a:schemeClr val="accent1">
                <a:tint val="42000"/>
                <a:satMod val="255000"/>
              </a:schemeClr>
            </a:gs>
            <a:gs pos="97000">
              <a:schemeClr val="accent1">
                <a:tint val="53000"/>
                <a:satMod val="260000"/>
              </a:schemeClr>
            </a:gs>
            <a:gs pos="100000">
              <a:schemeClr val="accent1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059363" y="4382106"/>
        <a:ext cx="688215" cy="688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0.97917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0"/>
          <a:ext cx="4392488" cy="3384376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59A8F56-7D13-4EE2-85A7-C5D2366F53BE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2B16DF3B-93B6-44B8-AF84-01BFD8F216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4560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2BF4E-3FCE-4A72-A54C-5D9617DC07F2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10032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360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6DF3B-93B6-44B8-AF84-01BFD8F2162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6DF3B-93B6-44B8-AF84-01BFD8F21624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dirty="0" smtClean="0"/>
              <a:t>+</a:t>
            </a:r>
            <a:endParaRPr lang="x-none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6DF3B-93B6-44B8-AF84-01BFD8F21624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352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1670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3546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BC151-E21C-4473-A1F8-D9E6AEFDDE8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36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2579B1-C102-4523-AA5D-3C4EA4CC0EF1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195646-0C93-4EE9-A9B2-517B0745D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2579B1-C102-4523-AA5D-3C4EA4CC0EF1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195646-0C93-4EE9-A9B2-517B0745D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39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0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2579B1-C102-4523-AA5D-3C4EA4CC0EF1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195646-0C93-4EE9-A9B2-517B0745D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556BD-DFFC-423A-A92A-B372AE8C05C3}" type="datetime1">
              <a:rPr lang="ru-RU" smtClean="0"/>
              <a:pPr/>
              <a:t>30.04.2025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133" b="0" i="0">
                <a:solidFill>
                  <a:srgbClr val="5D8CC8"/>
                </a:solidFill>
                <a:latin typeface="Arial"/>
                <a:cs typeface="Arial"/>
              </a:defRPr>
            </a:lvl1pPr>
          </a:lstStyle>
          <a:p>
            <a:pPr marL="18098">
              <a:spcBef>
                <a:spcPts val="243"/>
              </a:spcBef>
            </a:pPr>
            <a:fld id="{81D60167-4931-47E6-BA6A-407CBD079E47}" type="slidenum">
              <a:rPr lang="ru-RU" spc="24" smtClean="0"/>
              <a:pPr marL="18098">
                <a:spcBef>
                  <a:spcPts val="243"/>
                </a:spcBef>
              </a:pPr>
              <a:t>‹#›</a:t>
            </a:fld>
            <a:endParaRPr lang="ru-RU" spc="24" dirty="0"/>
          </a:p>
        </p:txBody>
      </p:sp>
    </p:spTree>
    <p:extLst>
      <p:ext uri="{BB962C8B-B14F-4D97-AF65-F5344CB8AC3E}">
        <p14:creationId xmlns="" xmlns:p14="http://schemas.microsoft.com/office/powerpoint/2010/main" val="3637599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2579B1-C102-4523-AA5D-3C4EA4CC0EF1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195646-0C93-4EE9-A9B2-517B0745D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2579B1-C102-4523-AA5D-3C4EA4CC0EF1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195646-0C93-4EE9-A9B2-517B0745D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2579B1-C102-4523-AA5D-3C4EA4CC0EF1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195646-0C93-4EE9-A9B2-517B0745D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2579B1-C102-4523-AA5D-3C4EA4CC0EF1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195646-0C93-4EE9-A9B2-517B0745D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2579B1-C102-4523-AA5D-3C4EA4CC0EF1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195646-0C93-4EE9-A9B2-517B0745D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2579B1-C102-4523-AA5D-3C4EA4CC0EF1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195646-0C93-4EE9-A9B2-517B0745D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2579B1-C102-4523-AA5D-3C4EA4CC0EF1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195646-0C93-4EE9-A9B2-517B0745D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2579B1-C102-4523-AA5D-3C4EA4CC0EF1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195646-0C93-4EE9-A9B2-517B0745D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02579B1-C102-4523-AA5D-3C4EA4CC0EF1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2195646-0C93-4EE9-A9B2-517B0745D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jpe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chart" Target="../charts/chart1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3.png"/><Relationship Id="rId5" Type="http://schemas.openxmlformats.org/officeDocument/2006/relationships/image" Target="../media/image19.png"/><Relationship Id="rId10" Type="http://schemas.openxmlformats.org/officeDocument/2006/relationships/image" Target="../media/image2.jpeg"/><Relationship Id="rId4" Type="http://schemas.openxmlformats.org/officeDocument/2006/relationships/hyperlink" Target="https://ru.wikipedia.org/wiki/%D0%9A%D0%BE%D0%BC%D0%B1%D1%83%D1%81%D1%82%D0%B8%D0%BE%D0%BB%D0%BE%D0%B3%D0%B8%D1%8F" TargetMode="External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hart" Target="../charts/chart13.xm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3.png"/><Relationship Id="rId9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2.jpeg"/><Relationship Id="rId5" Type="http://schemas.openxmlformats.org/officeDocument/2006/relationships/image" Target="../media/image52.png"/><Relationship Id="rId10" Type="http://schemas.openxmlformats.org/officeDocument/2006/relationships/image" Target="../media/image3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3.png"/><Relationship Id="rId3" Type="http://schemas.openxmlformats.org/officeDocument/2006/relationships/image" Target="../media/image57.pn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60.jpeg"/><Relationship Id="rId5" Type="http://schemas.openxmlformats.org/officeDocument/2006/relationships/diagramData" Target="../diagrams/data5.xml"/><Relationship Id="rId10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microsoft.com/office/2007/relationships/diagramDrawing" Target="../diagrams/drawing5.xml"/><Relationship Id="rId1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133949" y="5324589"/>
            <a:ext cx="5822265" cy="516531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702508" y="3055644"/>
            <a:ext cx="1489493" cy="2767187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447800" y="2761431"/>
            <a:ext cx="9176532" cy="2308324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ГКП на ПХВ «Городская  детская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клиническая больница»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УЗ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г.Шымкент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Годовой отчет за 2024 год</a:t>
            </a:r>
            <a:endParaRPr lang="ru-RU" sz="3600" b="1" dirty="0">
              <a:solidFill>
                <a:srgbClr val="12A1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957316" y="5306299"/>
            <a:ext cx="5745193" cy="0"/>
          </a:xfrm>
          <a:prstGeom prst="line">
            <a:avLst/>
          </a:prstGeom>
          <a:ln w="28575">
            <a:solidFill>
              <a:srgbClr val="3D6E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968818" y="2686746"/>
            <a:ext cx="5745193" cy="0"/>
          </a:xfrm>
          <a:prstGeom prst="line">
            <a:avLst/>
          </a:prstGeom>
          <a:ln w="28575">
            <a:solidFill>
              <a:srgbClr val="3D6E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0702507" y="2686749"/>
            <a:ext cx="0" cy="2619553"/>
          </a:xfrm>
          <a:prstGeom prst="line">
            <a:avLst/>
          </a:prstGeom>
          <a:ln w="28575">
            <a:solidFill>
              <a:srgbClr val="3D6E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09744" y="0"/>
            <a:ext cx="1805981" cy="1561536"/>
          </a:xfrm>
          <a:prstGeom prst="rect">
            <a:avLst/>
          </a:prstGeom>
        </p:spPr>
      </p:pic>
      <p:pic>
        <p:nvPicPr>
          <p:cNvPr id="14" name="Рисунок 13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87" y="0"/>
            <a:ext cx="1726238" cy="14382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180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97623" y="6358179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5325" y="783327"/>
            <a:ext cx="11220451" cy="230277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266700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0426" y="-9143"/>
            <a:ext cx="9104775" cy="275844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266700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3" y="0"/>
            <a:ext cx="380313" cy="228600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540957" y="6277654"/>
            <a:ext cx="453401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754397" y="1172630"/>
            <a:ext cx="4793363" cy="16193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12 месяцев 2024 года  зарегистрировано  всего обращений – 96892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Перенаправлены  в ГИБ – 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1989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2,05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%), в ОДБ – 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(0,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%), в токсикологию – 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(0,06%), Количество пациентов, направленных на амбулаторное лечение – 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76382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78,8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%).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" y="609527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2934" y="2994441"/>
            <a:ext cx="4933951" cy="3492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1579" tIns="35790" rIns="71579" bIns="35790" rtlCol="0">
            <a:spAutoFit/>
          </a:bodyPr>
          <a:lstStyle/>
          <a:p>
            <a:pPr algn="ctr"/>
            <a:r>
              <a:rPr lang="kk-K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Обращения за 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kk-K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месяцев 2024гг.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72853" y="2"/>
            <a:ext cx="819151" cy="819553"/>
          </a:xfrm>
          <a:prstGeom prst="rect">
            <a:avLst/>
          </a:prstGeom>
        </p:spPr>
      </p:pic>
      <p:graphicFrame>
        <p:nvGraphicFramePr>
          <p:cNvPr id="24" name="Диаграмма 23"/>
          <p:cNvGraphicFramePr/>
          <p:nvPr/>
        </p:nvGraphicFramePr>
        <p:xfrm>
          <a:off x="1910538" y="3413272"/>
          <a:ext cx="8516679" cy="319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769765" y="682110"/>
            <a:ext cx="470246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Деятельность приемного покоя №1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362702" y="1142947"/>
            <a:ext cx="5029199" cy="16097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 12 месяцев 2024 года зарегистрировано  всего обращений – 35095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Перенаправлены  в ГИБ – 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1788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5,09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%), в ОДБ – 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96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(0,2%), в токсикологию – 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(0,0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%), Количество пациентов, направленных на амбулаторное лечение – 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27596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78,6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%).  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410325" y="672585"/>
            <a:ext cx="497205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Деятельность приемного покоя №2</a:t>
            </a:r>
          </a:p>
        </p:txBody>
      </p:sp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903229" y="1"/>
            <a:ext cx="9473609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kk-KZ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Сведения по обращаемости в травмпункт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439526" y="6172202"/>
            <a:ext cx="583407" cy="499939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91886969"/>
              </p:ext>
            </p:extLst>
          </p:nvPr>
        </p:nvGraphicFramePr>
        <p:xfrm>
          <a:off x="785703" y="748722"/>
          <a:ext cx="5454501" cy="5026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4095"/>
                <a:gridCol w="1660203"/>
                <a:gridCol w="1660203"/>
              </a:tblGrid>
              <a:tr h="464853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12 мес</a:t>
                      </a:r>
                      <a:r>
                        <a:rPr lang="kk-KZ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kk-KZ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года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12 мес</a:t>
                      </a:r>
                      <a:r>
                        <a:rPr lang="kk-KZ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kk-KZ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года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8305">
                <a:tc>
                  <a:txBody>
                    <a:bodyPr/>
                    <a:lstStyle/>
                    <a:p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Обращение</a:t>
                      </a:r>
                      <a:r>
                        <a:rPr lang="kk-KZ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травмпункт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37225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40927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8305">
                <a:tc>
                  <a:txBody>
                    <a:bodyPr/>
                    <a:lstStyle/>
                    <a:p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Госпитализировано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2291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k-KZ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2253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48305">
                <a:tc>
                  <a:txBody>
                    <a:bodyPr/>
                    <a:lstStyle/>
                    <a:p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Амбулаторное</a:t>
                      </a:r>
                      <a:r>
                        <a:rPr lang="kk-KZ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лечение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34934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k-KZ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38674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6824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Травма верхних конечностей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8842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7158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40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Травма нижних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конечностей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3506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912">
                <a:tc>
                  <a:txBody>
                    <a:bodyPr/>
                    <a:lstStyle/>
                    <a:p>
                      <a:r>
                        <a:rPr lang="kk-KZ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ЗЧМТ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1301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863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912">
                <a:tc>
                  <a:txBody>
                    <a:bodyPr/>
                    <a:lstStyle/>
                    <a:p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УГМ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387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383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91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Ожог 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1031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1156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91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Вывихи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1148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91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Ушибы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3438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11514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91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Артрит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283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91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Раны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4540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4394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91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Ушиб,</a:t>
                      </a:r>
                      <a:r>
                        <a:rPr lang="kk-KZ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волосистой части головы 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10683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10403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4" name="Диаграмма 23"/>
          <p:cNvGraphicFramePr/>
          <p:nvPr/>
        </p:nvGraphicFramePr>
        <p:xfrm>
          <a:off x="6955687" y="566695"/>
          <a:ext cx="4255238" cy="3017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Рисунок 12" descr="красный черны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19369" y="0"/>
            <a:ext cx="613145" cy="542260"/>
          </a:xfrm>
          <a:prstGeom prst="rect">
            <a:avLst/>
          </a:prstGeom>
        </p:spPr>
      </p:pic>
      <p:pic>
        <p:nvPicPr>
          <p:cNvPr id="17" name="Рисунок 16" descr="Без назван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"/>
            <a:ext cx="619125" cy="619125"/>
          </a:xfrm>
          <a:prstGeom prst="rect">
            <a:avLst/>
          </a:prstGeom>
        </p:spPr>
      </p:pic>
      <p:graphicFrame>
        <p:nvGraphicFramePr>
          <p:cNvPr id="20" name="Диаграмма 19"/>
          <p:cNvGraphicFramePr/>
          <p:nvPr/>
        </p:nvGraphicFramePr>
        <p:xfrm>
          <a:off x="6962775" y="3781868"/>
          <a:ext cx="4238625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0253" y="5704764"/>
            <a:ext cx="6545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В городе Шымкент дополнительно открыты 5 травмпунктов. Но идет рост обращаемости в трампункт на 9,04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, по поводу травм бытовых на 7,5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,  уличных -8,6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, школьные травмы на 2,8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. Наблюдается снижение госпитализированных пациентов.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11899" y="627245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81177" y="1"/>
            <a:ext cx="9333548" cy="514350"/>
          </a:xfrm>
          <a:prstGeom prst="rect">
            <a:avLst/>
          </a:prstGeom>
          <a:solidFill>
            <a:srgbClr val="3D6E76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kk-KZ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Параклиническая служба за 12 месяцев 2023-2024 гг.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33400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449053" y="6249082"/>
            <a:ext cx="571500" cy="399371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Схема 19"/>
          <p:cNvGraphicFramePr/>
          <p:nvPr/>
        </p:nvGraphicFramePr>
        <p:xfrm>
          <a:off x="873456" y="1469076"/>
          <a:ext cx="5295331" cy="4590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Схема 20"/>
          <p:cNvGraphicFramePr/>
          <p:nvPr/>
        </p:nvGraphicFramePr>
        <p:xfrm>
          <a:off x="5745709" y="1438275"/>
          <a:ext cx="6226553" cy="468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991352" y="771352"/>
            <a:ext cx="3981449" cy="564722"/>
          </a:xfrm>
          <a:prstGeom prst="rect">
            <a:avLst/>
          </a:prstGeom>
          <a:solidFill>
            <a:srgbClr val="12A1B3"/>
          </a:solidFill>
        </p:spPr>
        <p:txBody>
          <a:bodyPr wrap="square" lIns="71579" tIns="35790" rIns="71579" bIns="35790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Лаборатория</a:t>
            </a:r>
          </a:p>
          <a:p>
            <a:pPr lvl="0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2023/2024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92724" y="809451"/>
            <a:ext cx="4011133" cy="564722"/>
          </a:xfrm>
          <a:prstGeom prst="rect">
            <a:avLst/>
          </a:prstGeom>
          <a:solidFill>
            <a:srgbClr val="12A1B3"/>
          </a:solidFill>
        </p:spPr>
        <p:txBody>
          <a:bodyPr wrap="square" lIns="71579" tIns="35790" rIns="71579" bIns="35790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Функциональная диагностика</a:t>
            </a:r>
          </a:p>
          <a:p>
            <a:pPr lvl="0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/2024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pic>
        <p:nvPicPr>
          <p:cNvPr id="15" name="Рисунок 14" descr="красный черный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565945" y="0"/>
            <a:ext cx="626057" cy="626364"/>
          </a:xfrm>
          <a:prstGeom prst="rect">
            <a:avLst/>
          </a:prstGeom>
        </p:spPr>
      </p:pic>
      <p:pic>
        <p:nvPicPr>
          <p:cNvPr id="17" name="Рисунок 16" descr="Без названия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" y="1"/>
            <a:ext cx="666751" cy="638175"/>
          </a:xfrm>
          <a:prstGeom prst="rect">
            <a:avLst/>
          </a:prstGeom>
        </p:spPr>
      </p:pic>
      <p:pic>
        <p:nvPicPr>
          <p:cNvPr id="57346" name="Picture 2" descr="лаборатория PNG рисунок, картинки и пнг прозрачный для ...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61717" y="2925762"/>
            <a:ext cx="1639508" cy="1496113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7348" name="AutoShape 4" descr="КТ и МРТ диагностика, компьютерная томография, в Химк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50" name="Picture 6" descr="Цены на томографию - МРТ и КТ в Мытищи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04069" y="2990851"/>
            <a:ext cx="1634581" cy="1462160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11899" y="627245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81177" y="1"/>
            <a:ext cx="9333548" cy="514350"/>
          </a:xfrm>
          <a:prstGeom prst="rect">
            <a:avLst/>
          </a:prstGeom>
          <a:solidFill>
            <a:srgbClr val="3D6E76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Консультативно-диагностические услуги за 12 месяцев 2023-2024 гг.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33400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449053" y="6249082"/>
            <a:ext cx="571500" cy="399371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65945" y="0"/>
            <a:ext cx="626057" cy="626364"/>
          </a:xfrm>
          <a:prstGeom prst="rect">
            <a:avLst/>
          </a:prstGeom>
        </p:spPr>
      </p:pic>
      <p:pic>
        <p:nvPicPr>
          <p:cNvPr id="17" name="Рисунок 16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" y="1"/>
            <a:ext cx="666751" cy="638175"/>
          </a:xfrm>
          <a:prstGeom prst="rect">
            <a:avLst/>
          </a:prstGeom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2532610313"/>
              </p:ext>
            </p:extLst>
          </p:nvPr>
        </p:nvGraphicFramePr>
        <p:xfrm>
          <a:off x="478464" y="637953"/>
          <a:ext cx="11387471" cy="6020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72771" y="5903895"/>
            <a:ext cx="7528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За 12 месяцев 2023 года оказаны КДУ в количестве  59911 за 12 месяцев 2024 года оказаны КДУ –49170 18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% меньше, чем за аналогичный период  2023 года. Но идет рост на инструментальные исследования такие, как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Нейросонография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- 26,6% ,Эхо-КГ -  21,5 %.</a:t>
            </a:r>
            <a:endParaRPr lang="kk-KZ" sz="1400" dirty="0" smtClean="0"/>
          </a:p>
          <a:p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0427" y="-9143"/>
            <a:ext cx="9084773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Неонатальная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хирургия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382377" y="6134781"/>
            <a:ext cx="676275" cy="551771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5715" y="5177031"/>
            <a:ext cx="3808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Основные  причины смертности в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неонатальном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периоде: гнойно-воспалительные заболевания новорожденных. Как видно из таблицы, идет </a:t>
            </a:r>
            <a:r>
              <a:rPr lang="kk-KZ" sz="1200" b="1" dirty="0" smtClean="0">
                <a:latin typeface="Times New Roman" pitchFamily="18" charset="0"/>
                <a:cs typeface="Times New Roman" pitchFamily="18" charset="0"/>
              </a:rPr>
              <a:t>снижение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ВПР</a:t>
            </a:r>
            <a:r>
              <a:rPr lang="kk-KZ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76089292"/>
              </p:ext>
            </p:extLst>
          </p:nvPr>
        </p:nvGraphicFramePr>
        <p:xfrm>
          <a:off x="4467995" y="1243633"/>
          <a:ext cx="5904307" cy="5546506"/>
        </p:xfrm>
        <a:graphic>
          <a:graphicData uri="http://schemas.openxmlformats.org/drawingml/2006/table">
            <a:tbl>
              <a:tblPr/>
              <a:tblGrid>
                <a:gridCol w="2314943"/>
                <a:gridCol w="641445"/>
                <a:gridCol w="559559"/>
                <a:gridCol w="709684"/>
                <a:gridCol w="573207"/>
                <a:gridCol w="600501"/>
                <a:gridCol w="504968"/>
              </a:tblGrid>
              <a:tr h="3086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25" marR="448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25" marR="448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24" marR="448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Оперировано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25" marR="448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24" marR="448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Летальный       исход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25" marR="448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24" marR="448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2023</a:t>
                      </a:r>
                      <a:endParaRPr lang="ru-RU" sz="1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25" marR="448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2024</a:t>
                      </a:r>
                      <a:endParaRPr lang="ru-RU" sz="1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25" marR="448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2023</a:t>
                      </a:r>
                      <a:endParaRPr lang="ru-RU" sz="1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25" marR="448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2024</a:t>
                      </a:r>
                      <a:endParaRPr lang="ru-RU" sz="1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25" marR="448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2023</a:t>
                      </a:r>
                      <a:endParaRPr lang="ru-RU" sz="1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25" marR="448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2024г</a:t>
                      </a:r>
                      <a:endParaRPr lang="ru-RU" sz="1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25" marR="448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991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</a:pPr>
                      <a:r>
                        <a:rPr lang="kk-KZ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МВПР 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38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</a:pPr>
                      <a:r>
                        <a:rPr lang="ru-RU" sz="11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1.ВПР ЦНС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2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9385" algn="l"/>
                          <a:tab pos="246380" algn="ctr"/>
                        </a:tabLst>
                      </a:pP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9385" algn="l"/>
                          <a:tab pos="246380" algn="ctr"/>
                        </a:tabLst>
                      </a:pPr>
                      <a:r>
                        <a:rPr lang="kk-KZ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kk-KZ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2.ВПР ЧЛО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3.Врожденная диафрагмальная грыжа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5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4.ВПР </a:t>
                      </a:r>
                      <a:r>
                        <a:rPr lang="ru-RU" sz="1100" b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бронхо-легочной</a:t>
                      </a:r>
                      <a:r>
                        <a:rPr lang="ru-RU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системы (КАПРЛ, секвестр)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k-KZ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k-KZ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k-KZ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4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91485" algn="r"/>
                        </a:tabLst>
                        <a:defRPr/>
                      </a:pPr>
                      <a:r>
                        <a:rPr lang="ru-RU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5.ВПР Атрезия пищевода 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5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spc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 Врожденная высокая кишечная  непроходимость</a:t>
                      </a:r>
                      <a:endParaRPr lang="ru-RU" sz="1100" b="0" spc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5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7.Врожденная низкая кишечная непроходимость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8.ВПР</a:t>
                      </a:r>
                      <a:r>
                        <a:rPr lang="ru-RU" sz="1100" b="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мочевыделительной системы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5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 Врожденные пороки развития передней брюшной стенки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 ВПР сосудистые </a:t>
                      </a:r>
                      <a:r>
                        <a:rPr lang="ru-RU" sz="1100" b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мальформации</a:t>
                      </a:r>
                      <a:r>
                        <a:rPr lang="ru-RU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5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 Врожденные объемные образования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5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12. ВПР желчено выделительной системы.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13. ВПР костно-суставной системы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5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 Редкие формы ВПР (расшифровать)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6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II.</a:t>
                      </a:r>
                      <a:r>
                        <a:rPr lang="ru-RU" sz="10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Хирургические заболевания периода  новорожденности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III. </a:t>
                      </a:r>
                      <a:r>
                        <a:rPr lang="ru-RU" sz="10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Родовые травмы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IV</a:t>
                      </a:r>
                      <a:r>
                        <a:rPr lang="ru-RU" sz="11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Гнойно-воспалительные заболевания новорожденных</a:t>
                      </a: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</a:t>
                      </a:r>
                      <a:endParaRPr lang="ru-RU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75">
                <a:tc>
                  <a:txBody>
                    <a:bodyPr/>
                    <a:lstStyle/>
                    <a:p>
                      <a:pPr indent="11430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latin typeface="Times New Roman"/>
                          <a:ea typeface="Times New Roman"/>
                          <a:cs typeface="Times New Roman"/>
                        </a:rPr>
                        <a:t>107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latin typeface="Times New Roman"/>
                          <a:ea typeface="Times New Roman"/>
                          <a:cs typeface="Times New Roman"/>
                        </a:rPr>
                        <a:t>103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276266" y="666578"/>
            <a:ext cx="5417031" cy="441611"/>
          </a:xfrm>
          <a:prstGeom prst="rect">
            <a:avLst/>
          </a:prstGeom>
          <a:solidFill>
            <a:srgbClr val="12A1B3"/>
          </a:solidFill>
        </p:spPr>
        <p:txBody>
          <a:bodyPr wrap="square" lIns="71579" tIns="35790" rIns="71579" bIns="35790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по нозологиям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 мес. 2023-2024 гг.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kk-KZ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3" y="0"/>
            <a:ext cx="762000" cy="762374"/>
          </a:xfrm>
          <a:prstGeom prst="rect">
            <a:avLst/>
          </a:prstGeom>
        </p:spPr>
      </p:pic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" y="3"/>
            <a:ext cx="657225" cy="657225"/>
          </a:xfrm>
          <a:prstGeom prst="rect">
            <a:avLst/>
          </a:prstGeom>
        </p:spPr>
      </p:pic>
      <p:graphicFrame>
        <p:nvGraphicFramePr>
          <p:cNvPr id="19" name="Диаграмма 18"/>
          <p:cNvGraphicFramePr/>
          <p:nvPr/>
        </p:nvGraphicFramePr>
        <p:xfrm>
          <a:off x="197590" y="561975"/>
          <a:ext cx="4146697" cy="4617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4" name="Picture 3" descr="C:\Users\20\Desktop\ea4ae123-a78e-4513-b002-477570415d6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497202" y="1326529"/>
            <a:ext cx="1512828" cy="1359521"/>
          </a:xfrm>
          <a:prstGeom prst="rect">
            <a:avLst/>
          </a:prstGeom>
          <a:noFill/>
        </p:spPr>
      </p:pic>
      <p:pic>
        <p:nvPicPr>
          <p:cNvPr id="25" name="Рисунок 24" descr="WhatsApp Image 2022-12-06 at 10.57.44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95129" y="2896166"/>
            <a:ext cx="1528551" cy="1332934"/>
          </a:xfrm>
          <a:prstGeom prst="rect">
            <a:avLst/>
          </a:prstGeom>
        </p:spPr>
      </p:pic>
      <p:pic>
        <p:nvPicPr>
          <p:cNvPr id="26" name="Picture 5" descr="C:\Users\20\Desktop\5807f84d-1b6d-4125-90fe-587afda303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95129" y="4473964"/>
            <a:ext cx="1506948" cy="1431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9951" y="1"/>
            <a:ext cx="9084775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системы кадровых ресурсов и повышение квалификации 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388099" y="6291506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en-US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08347787"/>
              </p:ext>
            </p:extLst>
          </p:nvPr>
        </p:nvGraphicFramePr>
        <p:xfrm>
          <a:off x="114302" y="654956"/>
          <a:ext cx="5000623" cy="5279549"/>
        </p:xfrm>
        <a:graphic>
          <a:graphicData uri="http://schemas.openxmlformats.org/drawingml/2006/table">
            <a:tbl>
              <a:tblPr/>
              <a:tblGrid>
                <a:gridCol w="1028698"/>
                <a:gridCol w="631665"/>
                <a:gridCol w="566477"/>
                <a:gridCol w="687808"/>
                <a:gridCol w="638175"/>
                <a:gridCol w="679852"/>
                <a:gridCol w="767948"/>
              </a:tblGrid>
              <a:tr h="2272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1" marR="4733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Врачи 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1" marR="47331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Средний медперсонал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997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г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kk-KZ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г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kk-KZ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г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2022 г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kk-KZ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г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kk-KZ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г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364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97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(д/о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6)</a:t>
                      </a: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103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/о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/о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293 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(д/о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из них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не имеют стаж до 3х лет)</a:t>
                      </a: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342 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(д/о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из них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не имеют стаж до 3х лет)</a:t>
                      </a: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337 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(д/о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из них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не имеют стаж до 3х лет)</a:t>
                      </a: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85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По штату</a:t>
                      </a: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147,25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191,25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95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,25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303,5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418,75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,75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1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Укомплектованно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ть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89,5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90,3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90,</a:t>
                      </a:r>
                      <a:r>
                        <a:rPr lang="kk-KZ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43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С категориями, из них</a:t>
                      </a: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54(60,2%)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55 (52,9%)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(52,9%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73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26,4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72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24,2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72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24,2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1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Высшая</a:t>
                      </a: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20(21,7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20 (19,7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20 (19,7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57 (19,5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55 (18,5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k-KZ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(1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kk-KZ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7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Первая</a:t>
                      </a: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28(30,4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29 (27,4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29 (27,4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13 (4,1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13 (4,4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13 (4,4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4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Вторая</a:t>
                      </a: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(6,5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(6,9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(6,9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 (1,3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 (1,3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 (1,3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3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Без категории</a:t>
                      </a: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37(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58%)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218 (74,9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270 (75,7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kk-KZ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47%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1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Подтвердили категорию</a:t>
                      </a: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4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Переподготовка</a:t>
                      </a: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9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Повышения квалификации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1" marR="473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51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101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57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kk-KZ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60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7330" marR="47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9553575" y="764024"/>
            <a:ext cx="2524124" cy="6255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kk-KZ" sz="10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Вакансия</a:t>
            </a:r>
            <a:r>
              <a:rPr lang="en-US" sz="105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kk-KZ" sz="105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05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05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kk-KZ" sz="105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32,5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Дәрігер гематолог – 2,0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Дәрігер  Анестезиолог-реаниматолог – 8,0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Дәрігер  Перфузиолог – 0,75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Дәрігер Психотерапевт – 1,0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Дәрігер  Диетолог – 1,0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ВОП – 1,0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Дәрігер лаборант – 2,0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Специалист бактериолог – 2,0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Дәрігер Оториноларинголог -3,0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Дәрігер  УДЗ – 2,75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Дәрігер Физиотерпевт – 1,0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Дәрігер Эндоскопист – 0,5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Фармацевт – 3,25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Провизор – 1,25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Дәрігер Клинический фармаколог – 1,0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Дәрігер 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Нейрохирург – 1,5</a:t>
            </a:r>
          </a:p>
          <a:p>
            <a:pPr lvl="0"/>
            <a:r>
              <a:rPr lang="kk-KZ" sz="1050" i="1" dirty="0" smtClean="0">
                <a:latin typeface="Times New Roman" pitchFamily="18" charset="0"/>
                <a:cs typeface="Times New Roman" pitchFamily="18" charset="0"/>
              </a:rPr>
              <a:t>Дәрігер ревматолог – 0,5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kk-KZ" altLang="en-US" sz="10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kk-KZ" altLang="en-US" sz="10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kk-KZ" altLang="en-US" sz="10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" altLang="en-US" sz="10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" altLang="en-US" sz="10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076826" y="676275"/>
            <a:ext cx="4600573" cy="3818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kk-KZ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202</a:t>
            </a:r>
            <a:r>
              <a:rPr lang="kk-KZ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курсы усовершенствования и целевое  </a:t>
            </a:r>
          </a:p>
          <a:p>
            <a:pPr fontAlgn="t"/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получили 79</a:t>
            </a:r>
            <a:r>
              <a:rPr lang="ru-RU" sz="1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 в разрезе профилей:</a:t>
            </a:r>
          </a:p>
          <a:p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средних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персоналов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ысший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УЗ г.Шымкент "Компетентность медицинской сестры в педиатрии»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ысший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УЗ г.Шымкент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«Избранные вопросы физиотерапии» “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ысший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УЗ г.Шымкент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Иммунопрофилатика.Работа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медицинской сестры в прививочном кабинете “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ысший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УЗ г.Шымкент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"Сестринское дело в реабилитации“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kk-KZ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«Работа медицинской сестры процедурного кабинета»,</a:t>
            </a:r>
            <a:r>
              <a:rPr lang="kk-KZ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1100" dirty="0" smtClean="0">
                <a:latin typeface="Times New Roman" pitchFamily="18" charset="0"/>
                <a:cs typeface="Times New Roman" pitchFamily="18" charset="0"/>
              </a:rPr>
              <a:t>Ультрадыбыстық кабинеттері мейіргерінің жұмысы</a:t>
            </a:r>
            <a:r>
              <a:rPr lang="kk-KZ" sz="1100" dirty="0" smtClean="0"/>
              <a:t>»,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«Общие сестринские технологии», «Менеджмент в сестринском деле», «Современные биохимические методы исследований», «Компетенция медицинской сестры отделения реанимации и интенсивной терапии»"Программа менторской подготовки“ </a:t>
            </a:r>
            <a:r>
              <a:rPr lang="kk-KZ" sz="1100" dirty="0" smtClean="0">
                <a:latin typeface="Times New Roman" pitchFamily="18" charset="0"/>
                <a:cs typeface="Times New Roman" pitchFamily="18" charset="0"/>
              </a:rPr>
              <a:t>«Все о гидроцефалии», </a:t>
            </a: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1100" dirty="0" smtClean="0">
                <a:latin typeface="Times New Roman" pitchFamily="18" charset="0"/>
                <a:cs typeface="Times New Roman" pitchFamily="18" charset="0"/>
              </a:rPr>
              <a:t>Трансфузиология и иммуногематология для врачей клинических отделений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Актуальные вопросы детской хирургии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Холтеровское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мониторирование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ЭКГ в практике детского врача кардиолога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kk-KZ" sz="1100" dirty="0" smtClean="0">
                <a:latin typeface="Times New Roman" pitchFamily="18" charset="0"/>
                <a:cs typeface="Times New Roman" pitchFamily="18" charset="0"/>
              </a:rPr>
              <a:t>«Иновационные технологии ЧЛХ, в том числе детского возраста», «НR-менеджмент. Персоналды басқарудың негізгі құралдары», «Интенсивная терапия в неонатологии для врачей неонатологов с освоением мануальных навыков на симуляционном оборудовании»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58576" y="1"/>
            <a:ext cx="733427" cy="59778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344277" y="6239554"/>
            <a:ext cx="676276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"/>
            <a:ext cx="619125" cy="61912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200656" y="4410075"/>
            <a:ext cx="319087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  <a:r>
              <a:rPr lang="en-US" sz="105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штатных</a:t>
            </a:r>
            <a:r>
              <a:rPr lang="en-US" sz="105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единиц</a:t>
            </a:r>
            <a:r>
              <a:rPr lang="en-US" sz="105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kk-KZ" sz="105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- 2022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762,75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1068,5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1068,5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числе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фактическое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врачей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совместителей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kk-KZ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- 2022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97 (д/о +5);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10</a:t>
            </a:r>
            <a:r>
              <a:rPr lang="" alt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(д/о +5)</a:t>
            </a:r>
            <a:endPara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(д/о +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числе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фактическое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медсестер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kk-KZ" sz="11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- 2022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290 (д/о + 30);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342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(д/о + 30);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(д/о 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+4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453438" y="4437015"/>
            <a:ext cx="74771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39124" y="4552949"/>
            <a:ext cx="29718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числе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фактическое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прочего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персонала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sz="11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- 2022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67 (д/о +7);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(д/о +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(д/о </a:t>
            </a: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числе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фактическое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младшего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персонала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kk-KZ" sz="11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- 2022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179 (д/о +25)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- 2023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19</a:t>
            </a:r>
            <a:r>
              <a:rPr lang="" alt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(д/о +28)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kk-KZ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211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(д/о </a:t>
            </a: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+18 </a:t>
            </a: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9952" y="0"/>
            <a:ext cx="9084773" cy="533400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источники расходов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134725" y="6191929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28074705"/>
              </p:ext>
            </p:extLst>
          </p:nvPr>
        </p:nvGraphicFramePr>
        <p:xfrm>
          <a:off x="488812" y="749681"/>
          <a:ext cx="6230966" cy="5193920"/>
        </p:xfrm>
        <a:graphic>
          <a:graphicData uri="http://schemas.openxmlformats.org/drawingml/2006/table">
            <a:tbl>
              <a:tblPr/>
              <a:tblGrid>
                <a:gridCol w="428315"/>
                <a:gridCol w="2040831"/>
                <a:gridCol w="1271142"/>
                <a:gridCol w="1326307"/>
                <a:gridCol w="1164371"/>
              </a:tblGrid>
              <a:tr h="8797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Бюджет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За 12 мес.</a:t>
                      </a:r>
                      <a:r>
                        <a:rPr lang="kk-KZ" sz="12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2023г.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За 12 мес.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Прирост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(+-)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Всего по договору ФОМС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3979708,6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4 811 689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20,9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Заработная плата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kk-KZ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044 994,7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2 376 109,1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16,1%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Коммунальные расходы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kk-KZ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7 743,2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231 395,0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37,9%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Налоги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115194,0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132 977,8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15,4%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Лекарственное обеспечение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93 8037,4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1 123525,2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198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Услуги  питания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162673,1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155 146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952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Платные услуги и  АПП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146448,9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72 218,8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724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Финансировнаие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из местного бюджета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147200,8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2620,0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014597" y="790152"/>
            <a:ext cx="3849023" cy="261610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Общие  расходы  за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12 месяцев 2024 года в сравнении 2023 годом увеличились на  15,7%.  </a:t>
            </a:r>
          </a:p>
          <a:p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Расходы на заработную плату увеличились на 16,1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%</a:t>
            </a:r>
            <a:endParaRPr lang="kk-KZ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58576" y="1"/>
            <a:ext cx="733427" cy="581025"/>
          </a:xfrm>
          <a:prstGeom prst="rect">
            <a:avLst/>
          </a:prstGeom>
        </p:spPr>
      </p:pic>
      <p:pic>
        <p:nvPicPr>
          <p:cNvPr id="13" name="Рисунок 12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04851" cy="704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9952" y="1"/>
            <a:ext cx="9084773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Анализ  средней  заработной платы:</a:t>
            </a: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334752" y="6268129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0346660"/>
              </p:ext>
            </p:extLst>
          </p:nvPr>
        </p:nvGraphicFramePr>
        <p:xfrm>
          <a:off x="1400174" y="903767"/>
          <a:ext cx="9274914" cy="3721394"/>
        </p:xfrm>
        <a:graphic>
          <a:graphicData uri="http://schemas.openxmlformats.org/drawingml/2006/table">
            <a:tbl>
              <a:tblPr/>
              <a:tblGrid>
                <a:gridCol w="696608"/>
                <a:gridCol w="4379816"/>
                <a:gridCol w="2099245"/>
                <a:gridCol w="2099245"/>
              </a:tblGrid>
              <a:tr h="42198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16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2023 год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2024 год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Средняя заработная плата на 1 должность </a:t>
                      </a:r>
                      <a:r>
                        <a:rPr lang="kk-KZ" sz="16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 дифоплаты</a:t>
                      </a:r>
                      <a:r>
                        <a:rPr lang="kk-KZ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в том числе: 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-врачи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351 023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377 863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6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-средний медицинский персонал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207 408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229 979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-младший медицинский персонал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94 004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131 248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Средняя заработная плата на 1 должность </a:t>
                      </a:r>
                      <a:r>
                        <a:rPr lang="kk-KZ" sz="16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 дифоплатой</a:t>
                      </a: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в том числе: </a:t>
                      </a:r>
                      <a:endParaRPr lang="ru-RU" sz="1600" b="1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-врачи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364 614</a:t>
                      </a:r>
                      <a:endParaRPr lang="ru-RU" sz="1600" b="1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406 983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-средний медицинский персонал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214 612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242 230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8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-младший медицинский персонал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96 816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142 309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371600" y="4790378"/>
            <a:ext cx="9396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Средняя заработная плата увеличилась: у врача - на 30%, среднего медицинского работника - на 20%, младшего медицинского работника -  на 20%,  чем в предыдущем году.</a:t>
            </a:r>
            <a:endParaRPr lang="ru-RU" dirty="0"/>
          </a:p>
        </p:txBody>
      </p:sp>
      <p:pic>
        <p:nvPicPr>
          <p:cNvPr id="12" name="Рисунок 11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53801" y="3"/>
            <a:ext cx="838201" cy="533723"/>
          </a:xfrm>
          <a:prstGeom prst="rect">
            <a:avLst/>
          </a:prstGeom>
        </p:spPr>
      </p:pic>
      <p:pic>
        <p:nvPicPr>
          <p:cNvPr id="15" name="Рисунок 14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" y="2"/>
            <a:ext cx="676276" cy="6762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81150" y="1"/>
            <a:ext cx="9581199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kk-K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Финансирование. Основные источники доходов</a:t>
            </a:r>
          </a:p>
          <a:p>
            <a:pPr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546920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325227" y="6210979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1428749" y="623041"/>
          <a:ext cx="9858376" cy="5936599"/>
        </p:xfrm>
        <a:graphic>
          <a:graphicData uri="http://schemas.openxmlformats.org/drawingml/2006/table">
            <a:tbl>
              <a:tblPr/>
              <a:tblGrid>
                <a:gridCol w="4912362"/>
                <a:gridCol w="88264"/>
                <a:gridCol w="2384743"/>
                <a:gridCol w="2473007"/>
              </a:tblGrid>
              <a:tr h="36957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За 12 мес. 2023 г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За 12 мес. 2024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</a:tr>
              <a:tr h="229678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ГОБМП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</a:tr>
              <a:tr h="36957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Круглосуточный стационар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207 640 195,39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456 398 282,66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</a:tr>
              <a:tr h="36957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Онкогематология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в КС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24 148 918,71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41 973 142,59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91248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Дневной стационар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12 805 737,72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19 029 119,32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156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Приемное отделение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987 071,22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1 125 233,65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14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Перитонеальный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диализ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38 133 397,25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38 858 918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21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Паллиативная помощь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67 201 184,25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73 456 674,09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35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Диагностическое исследование на выявление РНК вируса COVID-19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711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СЗТ  хирургическая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мед.помощь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21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350 916 504,54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630 841 370,31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678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ОСМС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9256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Круглосуточный стационар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3 219 625 204,41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4 016 177 544,05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75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Онкогематология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в КС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48 557 146,03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84 891 882,97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7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Дневной стационар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32 221 111,72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55 913 646,35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Приемное отделение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70 571 214,93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109 357 636,93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5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Медицинская реабилитация в КС 2 этап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1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Диагностическое исследование на выявление РНК вируса COVID-19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СЗТ  хирургическая мед.помощь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19 220 820,37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43 840 095,48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3 390 195 497,46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4 310 180 805,78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95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Общий итог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3 741 112 002,00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4 941</a:t>
                      </a:r>
                      <a:r>
                        <a:rPr lang="kk-KZ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022 176,09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</a:tr>
            </a:tbl>
          </a:graphicData>
        </a:graphic>
      </p:graphicFrame>
      <p:pic>
        <p:nvPicPr>
          <p:cNvPr id="12" name="Рисунок 11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88688" y="0"/>
            <a:ext cx="803315" cy="571500"/>
          </a:xfrm>
          <a:prstGeom prst="rect">
            <a:avLst/>
          </a:prstGeom>
        </p:spPr>
      </p:pic>
      <p:pic>
        <p:nvPicPr>
          <p:cNvPr id="13" name="Рисунок 12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9952" y="1"/>
            <a:ext cx="9084773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Анализ  средней  заработной платы:</a:t>
            </a: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315701" y="6191929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43025" y="849691"/>
            <a:ext cx="100488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0212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Одним из наиболее актуальных вопросов на сегодняшний день является повышение уровня оплаты труда. В целях улучшения социально-экономических условий работников, согласно критериям и НПА РК, проводится дифференцированная оплата труда медицинским сотрудникам организации. </a:t>
            </a:r>
            <a:br>
              <a:rPr lang="ru-RU" dirty="0" smtClean="0">
                <a:solidFill>
                  <a:srgbClr val="20212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20212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Согласно приведенной ниже таблицы, по относительному показателю, можно наблюдать рост источников дохода за последние годы. Медицинскому  персоналу повысили дифференцированную оплату по сравнению с предыдущими годами. </a:t>
            </a:r>
            <a:r>
              <a:rPr lang="kk-KZ" dirty="0" smtClean="0">
                <a:solidFill>
                  <a:srgbClr val="20212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88266025"/>
              </p:ext>
            </p:extLst>
          </p:nvPr>
        </p:nvGraphicFramePr>
        <p:xfrm>
          <a:off x="1419225" y="2881309"/>
          <a:ext cx="9886950" cy="2419243"/>
        </p:xfrm>
        <a:graphic>
          <a:graphicData uri="http://schemas.openxmlformats.org/drawingml/2006/table">
            <a:tbl>
              <a:tblPr/>
              <a:tblGrid>
                <a:gridCol w="1732340"/>
                <a:gridCol w="3980100"/>
                <a:gridCol w="4174510"/>
              </a:tblGrid>
              <a:tr h="7531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За 12 мес.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202</a:t>
                      </a:r>
                      <a:r>
                        <a:rPr lang="kk-KZ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За 12 мес.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</a:t>
                      </a:r>
                      <a:r>
                        <a:rPr lang="kk-KZ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62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Сумма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65 867 522,00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81 528 635</a:t>
                      </a:r>
                      <a:r>
                        <a:rPr lang="kk-KZ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8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 сравнению с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2023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годом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отмечается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повышение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66%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Рисунок 11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15699" y="0"/>
            <a:ext cx="733427" cy="625147"/>
          </a:xfrm>
          <a:prstGeom prst="rect">
            <a:avLst/>
          </a:prstGeom>
        </p:spPr>
      </p:pic>
      <p:pic>
        <p:nvPicPr>
          <p:cNvPr id="15" name="Рисунок 14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733427" cy="590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8358" y="1"/>
            <a:ext cx="9084773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1521905" y="6287179"/>
            <a:ext cx="453401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90968" y="1209622"/>
            <a:ext cx="2901456" cy="27719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46749" y="1222259"/>
            <a:ext cx="3045675" cy="35995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867802" y="1211953"/>
            <a:ext cx="8324199" cy="376948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790134" y="1417458"/>
            <a:ext cx="8401868" cy="3771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k-KZ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Современная, мобильная, динамично развивающаяся медицинская организация, гарантирующая пациентам доступность,  высокий уровень качества предоставляемых медицинских услуг, точность и надежность результатов исследований.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761916" y="752304"/>
            <a:ext cx="5417031" cy="441611"/>
          </a:xfrm>
          <a:prstGeom prst="rect">
            <a:avLst/>
          </a:prstGeom>
          <a:solidFill>
            <a:srgbClr val="12A1B3"/>
          </a:solidFill>
        </p:spPr>
        <p:txBody>
          <a:bodyPr wrap="square" lIns="71579" tIns="35790" rIns="71579" bIns="35790" rtlCol="0"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Миссия: 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3817088" y="1425390"/>
            <a:ext cx="78787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На основе профессионализма сотрудников с применением современного медицинского оборудованя и предоставлением качественных медицинских услуг, улучшаем здоровье детей.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5886" y="5821951"/>
            <a:ext cx="3671620" cy="600164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Город Шымкент, </a:t>
            </a:r>
          </a:p>
          <a:p>
            <a:pPr algn="ctr"/>
            <a:r>
              <a:rPr lang="ru-RU" sz="1100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Абайский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район, микрорайон </a:t>
            </a:r>
            <a:r>
              <a:rPr lang="ru-RU" sz="1100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Асар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здание 757,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kk-KZ" sz="1100" dirty="0" smtClean="0">
                <a:latin typeface="Times New Roman" pitchFamily="18" charset="0"/>
                <a:cs typeface="Times New Roman" pitchFamily="18" charset="0"/>
              </a:rPr>
              <a:t>мкр. Акжайык, 844/3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083298" y="5996228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 descr="Изображение WhatsApp 2023-06-08 в 17.25.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34121" y="4168869"/>
            <a:ext cx="3152969" cy="213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81" y="4127927"/>
            <a:ext cx="3577455" cy="213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4930589" y="2581103"/>
            <a:ext cx="5414683" cy="441611"/>
          </a:xfrm>
          <a:prstGeom prst="rect">
            <a:avLst/>
          </a:prstGeom>
          <a:solidFill>
            <a:srgbClr val="12A1B3"/>
          </a:solidFill>
        </p:spPr>
        <p:txBody>
          <a:bodyPr wrap="square" lIns="71579" tIns="35790" rIns="71579" bIns="35790" rtlCol="0"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Видение:</a:t>
            </a:r>
          </a:p>
        </p:txBody>
      </p:sp>
      <p:pic>
        <p:nvPicPr>
          <p:cNvPr id="25" name="Рисунок 24" descr="красный черны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06201" y="0"/>
            <a:ext cx="685801" cy="686138"/>
          </a:xfrm>
          <a:prstGeom prst="rect">
            <a:avLst/>
          </a:prstGeom>
        </p:spPr>
      </p:pic>
      <p:pic>
        <p:nvPicPr>
          <p:cNvPr id="21" name="Рисунок 20" descr="Без названи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"/>
            <a:ext cx="581027" cy="581025"/>
          </a:xfrm>
          <a:prstGeom prst="rect">
            <a:avLst/>
          </a:prstGeom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6206" y="1233377"/>
            <a:ext cx="3425985" cy="346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9165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8994" y="4812934"/>
            <a:ext cx="1371705" cy="172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9952" y="1"/>
            <a:ext cx="9084773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Материально-техническое оснащение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372851" y="6182404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9575" y="533401"/>
            <a:ext cx="11363324" cy="325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           Материально–техническая база больницы состоит из 1917 единиц медицинского оборудования, в том числе 157  дорогостоящего, стоимостью свыше 4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тенге. На сегодняшний день уровень оснащения достаточный, составляет  95,32%  от нормативов, установленных МЗ РК.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целях реализации благотворительной программы  между общественным   фондом  «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Қазақстан халқына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и «Городской  детской  клинической  больницы»  заключен  договор на  поставку  медицинского аппарата «Лазер офтальмологический PURE POINT»  в комплекте («Очки защитные», «офтальмологические шлемы HEINE OMEGA»,  «бесконтактная  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асферическая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линза с оптической  силой 28 LC и  20LC») и было принято  в качестве благотворительной помощи. Поставка столь необходимого оборудования очень актуальна для детей при офтальмологическом скрининге.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Кроме того, в соответствии с приказом № 50 Управления финансов города Шымкента от 28.02.2023г. с баланса ГККП «Городской  инфекционной больницы» УЗ г. Шымкент  были переданы «Компьютерный  томограф SOMATOM», «Медицинская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рентгено-диагностическая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система BRIVO XR575», «Мониторы пациента», «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Отсасыватель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медицинский портативный» и «Аппарат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виброакустический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BARK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VibroLUNG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 на баланс «Городской  детской  клинической больнице».  В настоящее время вышеуказанные медицинские техники  находятся  полностью в рабочем состоянии и применяются для оказания медицинских услуг.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    В 2022 году за счет местного бюджета было приобретено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Видеокомплекс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лапроскопической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хирургии в педиатрии с 4к видеосистемой»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Данное медицинское оборудование было принято и сдано в эксплуатацию в полном объеме на основании акта приемки, пуско-наладки и ремонтных работ, актов оказания услуг по обучению специалистов.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2023 году за счет местного бюджета были приобретены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«Аппарат искусственного кровообращения»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Дерматом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Данные медицинские оборудование были приняты и сданы в эксплуатацию  в полном объеме на основании акта приемки, пуско-наладки и ремонтных работ, актов оказания услуг по обучению специалистов.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Аппарат искусственного кровообращения (АИК) – это сложная многофункциональная система, которая временно берет на себя функцию сердца и легких, поддерживая адекватную циркуляцию крови и надлежащее содержание кислорода в организме.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Дерматом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 - представляет собой специальный медицинский инструмент для снятия тонкого кожного лоскута с донорского участка для последующей пересадки. Применяется преимущественно в </a:t>
            </a:r>
            <a:r>
              <a:rPr lang="ru-RU" sz="1100" u="sng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комбустиологии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 с целью получения трансплантата для пластики ожогового дефекта.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А так же, в 2024 году ожидается поставка  «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Аудиологического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скрининга»  за счет средств из местного бюджета.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838" y="3875910"/>
            <a:ext cx="2020959" cy="13238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Рисунок 16" descr="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20120" y="5052889"/>
            <a:ext cx="2068397" cy="141832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4579" y="3832179"/>
            <a:ext cx="1924335" cy="135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Рисунок 20" descr="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89581" y="5207496"/>
            <a:ext cx="2287627" cy="1445791"/>
          </a:xfrm>
          <a:prstGeom prst="rect">
            <a:avLst/>
          </a:prstGeom>
        </p:spPr>
      </p:pic>
      <p:pic>
        <p:nvPicPr>
          <p:cNvPr id="24" name="Picture 2" descr="C:\Users\20\Desktop\WhatsApp Image 2022-06-06 at 16.16.49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38283" y="3725838"/>
            <a:ext cx="1869743" cy="1514901"/>
          </a:xfrm>
          <a:prstGeom prst="rect">
            <a:avLst/>
          </a:prstGeom>
          <a:noFill/>
        </p:spPr>
      </p:pic>
      <p:pic>
        <p:nvPicPr>
          <p:cNvPr id="25" name="Рисунок 24" descr="красный черный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1" y="1"/>
            <a:ext cx="762000" cy="578739"/>
          </a:xfrm>
          <a:prstGeom prst="rect">
            <a:avLst/>
          </a:prstGeom>
        </p:spPr>
      </p:pic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9952" y="1"/>
            <a:ext cx="9084773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kk-KZ" sz="3600" b="1" i="1" dirty="0" smtClean="0">
                <a:solidFill>
                  <a:srgbClr val="FF0000"/>
                </a:solidFill>
              </a:rPr>
              <a:t> </a:t>
            </a:r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телемедицине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353801" y="6230029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4483" y="2662350"/>
            <a:ext cx="441493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С 18.10.2021 года приказом Управления здравоохранения в целях организации дистанционных медицинских услуг, повышения доступности и качества медицинской помощи, оказываемой детям, за счет собственных средств организации, был открыт кабинет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телемедицины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Всего за 12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 месяцев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2024 года проведены 143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телемедицинских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консультаций (2023- 103) с НЦП и ДХ 98 (2023-70) и КФ "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UMC"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-37 (2023-32), РДКБ Аксай – 5.</a:t>
            </a:r>
          </a:p>
        </p:txBody>
      </p:sp>
      <p:pic>
        <p:nvPicPr>
          <p:cNvPr id="19" name="Picture 2" descr="C:\Users\20\Desktop\8e759436-de3c-4026-a391-c17b80c44c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974" y="595858"/>
            <a:ext cx="3650291" cy="1913426"/>
          </a:xfrm>
          <a:prstGeom prst="rect">
            <a:avLst/>
          </a:prstGeom>
          <a:noFill/>
        </p:spPr>
      </p:pic>
      <p:pic>
        <p:nvPicPr>
          <p:cNvPr id="15" name="Рисунок 14" descr="красный черны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34751" y="1"/>
            <a:ext cx="857251" cy="581025"/>
          </a:xfrm>
          <a:prstGeom prst="rect">
            <a:avLst/>
          </a:prstGeom>
        </p:spPr>
      </p:pic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"/>
            <a:ext cx="600075" cy="60007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3804" y="552450"/>
            <a:ext cx="6624736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9952" y="1"/>
            <a:ext cx="9084773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Портал бюро госпитализации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372851" y="6182404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42603" y="645071"/>
          <a:ext cx="5143823" cy="5722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6" name="Схема 25"/>
          <p:cNvGraphicFramePr/>
          <p:nvPr/>
        </p:nvGraphicFramePr>
        <p:xfrm>
          <a:off x="6528820" y="613073"/>
          <a:ext cx="5140017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Рисунок 11" descr="красный черный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68101" y="2"/>
            <a:ext cx="723900" cy="559689"/>
          </a:xfrm>
          <a:prstGeom prst="rect">
            <a:avLst/>
          </a:prstGeom>
        </p:spPr>
      </p:pic>
      <p:pic>
        <p:nvPicPr>
          <p:cNvPr id="13" name="Рисунок 12" descr="Без названия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" y="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9952" y="1"/>
            <a:ext cx="9084773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Административные квоты на госпитализацию в ГДКБ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по отделениям</a:t>
            </a: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372851" y="6182404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68101" y="2"/>
            <a:ext cx="723900" cy="559689"/>
          </a:xfrm>
          <a:prstGeom prst="rect">
            <a:avLst/>
          </a:prstGeom>
        </p:spPr>
      </p:pic>
      <p:pic>
        <p:nvPicPr>
          <p:cNvPr id="13" name="Рисунок 12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" y="0"/>
            <a:ext cx="571500" cy="571500"/>
          </a:xfrm>
          <a:prstGeom prst="rect">
            <a:avLst/>
          </a:prstGeom>
        </p:spPr>
      </p:pic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1028701" y="696036"/>
            <a:ext cx="10667432" cy="133747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В целях защиты прав пациента, развития медицинской науки, ГДКБ готова предоставить административные квоты минуя портал госпитализации для нуждающихся пациентов при наличии медицинских показаний в пределах 10% от планируемого количества случаев госпитализации:1) социально-незащищенным группам: детям до 18 лет (из семьи получателям адресной социальной помощи, из многодетных семей, инвалиды по заболеванием и детства);2) при неотложных и экстренных медицинских показаниях.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313899" y="1965280"/>
          <a:ext cx="11641540" cy="4173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83981" y="0"/>
            <a:ext cx="9367283" cy="533400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Информационно-разъяснительная работа среди населения проводится через социальные сети и официальный сайт больницы</a:t>
            </a:r>
            <a:endParaRPr lang="ru-RU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296651" y="6163354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30166668"/>
              </p:ext>
            </p:extLst>
          </p:nvPr>
        </p:nvGraphicFramePr>
        <p:xfrm>
          <a:off x="374273" y="840084"/>
          <a:ext cx="3096345" cy="2960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912101"/>
                <a:gridCol w="1032116"/>
              </a:tblGrid>
              <a:tr h="357068"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Instagram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Facebook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068">
                <a:tc>
                  <a:txBody>
                    <a:bodyPr/>
                    <a:lstStyle/>
                    <a:p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Подписчики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2651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068">
                <a:tc>
                  <a:txBody>
                    <a:bodyPr/>
                    <a:lstStyle/>
                    <a:p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Публикации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7272">
                <a:tc>
                  <a:txBody>
                    <a:bodyPr/>
                    <a:lstStyle/>
                    <a:p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7973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7272">
                <a:tc>
                  <a:txBody>
                    <a:bodyPr/>
                    <a:lstStyle/>
                    <a:p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Охват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13275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14598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787">
                <a:tc>
                  <a:txBody>
                    <a:bodyPr/>
                    <a:lstStyle/>
                    <a:p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Отметка нравится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5841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6290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068">
                <a:tc>
                  <a:txBody>
                    <a:bodyPr/>
                    <a:lstStyle/>
                    <a:p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Комментарии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787">
                <a:tc>
                  <a:txBody>
                    <a:bodyPr/>
                    <a:lstStyle/>
                    <a:p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Видео просмотры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19787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23465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3753135" y="820723"/>
          <a:ext cx="7956645" cy="374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4" name="Рисунок 23" descr="красный черны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49052" y="2"/>
            <a:ext cx="742949" cy="562251"/>
          </a:xfrm>
          <a:prstGeom prst="rect">
            <a:avLst/>
          </a:prstGeom>
        </p:spPr>
      </p:pic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704851" cy="704850"/>
          </a:xfrm>
          <a:prstGeom prst="rect">
            <a:avLst/>
          </a:prstGeom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3630" y="3985147"/>
            <a:ext cx="2247795" cy="25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8663" y="3930557"/>
            <a:ext cx="2367462" cy="2579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96251" y="3821375"/>
            <a:ext cx="2821960" cy="266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2427" y="630927"/>
            <a:ext cx="10744201" cy="24075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9952" y="0"/>
            <a:ext cx="9084773" cy="533400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Информация по внедрению проекта  «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Smart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School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(«Умная школа»).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210925" y="6210979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61976" y="3371853"/>
            <a:ext cx="11029951" cy="37718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декабря  2022 года  в городской детской клинической больнице города Шымкент при спонсорской поддержке компании «S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amsung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lectonics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entral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urasia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(«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Самсунг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электроникс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Централ Евразия») было открытие инновационного класса «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Smart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School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(«Умная школа»)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который будет способствовать психологическому и эмоциональному развитию детей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получающи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длительное   лечение в больнице,  в том числе в отделении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онкогематологии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k-KZ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Справочно:</a:t>
            </a:r>
            <a:r>
              <a:rPr lang="kk-KZ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Онкологическую помощь   детскому населению города Шымкент  координирует городская детская клиническая больница,   где  в 2022 году открыто онкогематологическое отделение.   С начала  текущего  года   пролечено в нем 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765</a:t>
            </a:r>
            <a:r>
              <a:rPr lang="kk-KZ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детей.    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диспансерном учете с онкологической патологией  состоит  около  185 детей,  из них впервые в жизни выявлено   с онкологической патологией в  2024 году  за І квартал - 11 детей, оперативное лечение проведено  - </a:t>
            </a:r>
            <a:r>
              <a:rPr lang="kk-KZ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детям.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В  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инновационном классе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Smart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School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пациенты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проходят 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специальное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обучение по 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внеклассным занятиям:  изобразительное искусство,   английский язык, рукоделие,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легоконструирование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роботехника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шахматы и шашки. </a:t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Также, в рамках проекта больничный аниматор проводит игровую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танцевальную терапии, праздничные мероприятия. </a:t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Школа оборудована комфортной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экологич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ески чистой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мебелью, планшетами, интерактивной доской. </a:t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Благотворительный проект «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Smart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School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реализован Общественным Фондом «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Help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Today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при технической и спонсорской поддержке  ТОО «S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amsung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lectonics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entral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urasia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  </a:t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В связи с чем,   управление здравоохранения города Шымкент  и городская детская клиническая  больница выразили благодарность организаторам  данного проекта  за оказанную спонсорскую помощь в открытии и оборудовании инновационного класса «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Smart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School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 </a:t>
            </a:r>
            <a:br>
              <a:rPr lang="ru-RU" sz="2700" dirty="0" smtClean="0"/>
            </a:br>
            <a:r>
              <a:rPr lang="ru-RU" sz="27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" name="Рисунок 12" descr="смар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5826" y="1247777"/>
            <a:ext cx="2602260" cy="1547961"/>
          </a:xfrm>
          <a:prstGeom prst="rect">
            <a:avLst/>
          </a:prstGeom>
        </p:spPr>
      </p:pic>
      <p:pic>
        <p:nvPicPr>
          <p:cNvPr id="15" name="Рисунок 14" descr="смарт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6" y="1249660"/>
            <a:ext cx="2324100" cy="1584176"/>
          </a:xfrm>
          <a:prstGeom prst="rect">
            <a:avLst/>
          </a:prstGeom>
        </p:spPr>
      </p:pic>
      <p:pic>
        <p:nvPicPr>
          <p:cNvPr id="17" name="Рисунок 16" descr="WhatsApp Image 2023-01-16 at 16.48.23 (1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2726" y="1240135"/>
            <a:ext cx="2352676" cy="1584176"/>
          </a:xfrm>
          <a:prstGeom prst="rect">
            <a:avLst/>
          </a:prstGeom>
        </p:spPr>
      </p:pic>
      <p:pic>
        <p:nvPicPr>
          <p:cNvPr id="19" name="Рисунок 18" descr="смарт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57507" y="1221085"/>
            <a:ext cx="2382044" cy="1584176"/>
          </a:xfrm>
          <a:prstGeom prst="rect">
            <a:avLst/>
          </a:prstGeom>
        </p:spPr>
      </p:pic>
      <p:pic>
        <p:nvPicPr>
          <p:cNvPr id="21" name="Рисунок 20" descr="красный черный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91901" y="1"/>
            <a:ext cx="800100" cy="571500"/>
          </a:xfrm>
          <a:prstGeom prst="rect">
            <a:avLst/>
          </a:prstGeom>
        </p:spPr>
      </p:pic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2427" y="630927"/>
            <a:ext cx="10744201" cy="24075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-1"/>
            <a:ext cx="1642165" cy="744279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9951" y="0"/>
            <a:ext cx="9240561" cy="723014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Информация по открытию ресурсного центра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«Интегрированное ведение болезней детского возраста (ИВБДВ) «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754912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509823" y="-1"/>
            <a:ext cx="582959" cy="744279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210925" y="6210979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3773" y="3508744"/>
            <a:ext cx="11742477" cy="36350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июня 2024 года  в городской детской клинической больнице города Шымкент был открыт ресурсный центр «Интегрированное управление болезнями детского возраста».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церемонии открытия учебно-методического центра приняли участие заместитель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акима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города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Сарсен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Куранбек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директор департамента охраны здоровья матери и ребенка Министерства здравоохранения РК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Магрипа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Ембергенова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центре, который открылся и начал свою работу к празднику «День защиты детей», проводится обучение медицинских работников, а также консультирование родителей, находящихся на стационарном лечении с детьми, по вопросам ухода и питания до 5 лет. Центр обеспечен учебно-методическими материалами и оборудованием.</a:t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содержит рекомендации по комбинированному и интегрированному лечению, быстродействию наиболее важных заболеваний у детей (диарея, пневмония, расстройства питания, анемия, низкий вес, проблемы с пищей), а также формированию безопасной среды развития, иммунизации и ухода за ребенком.</a:t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Интегрированное управление заболеваниями детского возраста способствует снижению случаев смерти, заболеваний и инвалидности и улучшению роста и развития детей в возрасте до пяти лет. Результаты обучения будут отслеживаться. </a:t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июня 2024 года в конференц-зале Городской детской клинической больницы состоялось первое собрание Ресурсного центра «Интегрированное ведение болезней детства» среди медицинских работников, оказывающих первичную медико-санитарную помощь.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Совещание прошло с заместителем руководителя Управления здравоохранения г. Шымкента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Дуйсеновой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Сауле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Сансызбаевной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руководителем отдела охраны здоровья матери и ребенка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Глазебной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Инной Михайловной, главным врачом городской детской клинической больницы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Жумадиловой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Динарой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Акадиевной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 также с главным врачом, ответственным за ИВБДВ каждого медицинского учреждения с участием заместителей и координат.</a:t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Одним из важных рассматриваемых вопросов является создание учебного центра, доступ к инновационным образовательным ресурсам, развитие теории и практики.</a:t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результате было обсуждено повышение стандартов организации оказания педиатрической помощи на более высокий уровень.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 </a:t>
            </a:r>
            <a:br>
              <a:rPr lang="ru-RU" sz="2700" dirty="0" smtClean="0"/>
            </a:br>
            <a:r>
              <a:rPr lang="ru-RU" sz="27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" name="Рисунок 20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1901" y="1"/>
            <a:ext cx="800100" cy="571500"/>
          </a:xfrm>
          <a:prstGeom prst="rect">
            <a:avLst/>
          </a:prstGeom>
        </p:spPr>
      </p:pic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443" y="1222744"/>
            <a:ext cx="2519916" cy="162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3310" y="1222746"/>
            <a:ext cx="2490924" cy="164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8094" y="1222746"/>
            <a:ext cx="2503015" cy="164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41735" y="1222746"/>
            <a:ext cx="2284229" cy="164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88098" y="6291504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2427" y="630927"/>
            <a:ext cx="10744201" cy="24075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-1"/>
            <a:ext cx="1642165" cy="744279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9951" y="0"/>
            <a:ext cx="9240561" cy="723014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Информация по открытию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«Отделения госпитальной фармации»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754912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509823" y="-1"/>
            <a:ext cx="582959" cy="744279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210925" y="6210979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99" y="634292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35248" y="3914775"/>
            <a:ext cx="10913803" cy="16573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сентября 2024 года на базе Городской детской клинической больницы открылся «Отделение госпитальной фармации».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Основная цель отделения больничной аптеки – эффективное и рациональное использование лекарственных средств в больнице. Отделение оснащено необходимым медицинским оборудованием за счет больницы. Основная задача отделения – своевременная, качественная подготовка и доставка лекарственных средств в клинические и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параклинические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отделения медицинской организации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пневмопочтой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 этом отделении была установлена ​​и приступила к работе «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Пневмопочта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 - изделие австрийского государства, то есть комплекс с 16 станциями, состоящими из капсул-лекарств. В результате открытия больничного аптечного отделения планируется существенно сэкономить бюджетные средства за счет рационального использования лекарственных средств. 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 </a:t>
            </a:r>
            <a:br>
              <a:rPr lang="ru-RU" sz="2700" dirty="0" smtClean="0"/>
            </a:br>
            <a:r>
              <a:rPr lang="ru-RU" sz="27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" name="Рисунок 20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1901" y="1"/>
            <a:ext cx="800100" cy="571500"/>
          </a:xfrm>
          <a:prstGeom prst="rect">
            <a:avLst/>
          </a:prstGeom>
        </p:spPr>
      </p:pic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  <p:pic>
        <p:nvPicPr>
          <p:cNvPr id="22531" name="Picture 3" descr="C:\Users\17\Downloads\WhatsApp Image 2024-10-09 at 16.58.1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9451" y="1038225"/>
            <a:ext cx="2743200" cy="1590675"/>
          </a:xfrm>
          <a:prstGeom prst="rect">
            <a:avLst/>
          </a:prstGeom>
          <a:noFill/>
        </p:spPr>
      </p:pic>
      <p:pic>
        <p:nvPicPr>
          <p:cNvPr id="22532" name="Picture 4" descr="C:\Users\17\Downloads\WhatsApp Image 2024-10-09 at 16.58.12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43950" y="1057275"/>
            <a:ext cx="2286001" cy="1581150"/>
          </a:xfrm>
          <a:prstGeom prst="rect">
            <a:avLst/>
          </a:prstGeom>
          <a:noFill/>
        </p:spPr>
      </p:pic>
      <p:pic>
        <p:nvPicPr>
          <p:cNvPr id="22535" name="Picture 7" descr="C:\Users\17\Downloads\WhatsApp Image 2024-10-09 at 16.58.13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5527" y="1047750"/>
            <a:ext cx="2495549" cy="1581150"/>
          </a:xfrm>
          <a:prstGeom prst="rect">
            <a:avLst/>
          </a:prstGeom>
          <a:noFill/>
        </p:spPr>
      </p:pic>
      <p:pic>
        <p:nvPicPr>
          <p:cNvPr id="22536" name="Picture 8" descr="C:\Users\17\Downloads\WhatsApp Image 2024-10-09 at 16.58.13 (1)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1" y="1019175"/>
            <a:ext cx="2705099" cy="1622424"/>
          </a:xfrm>
          <a:prstGeom prst="rect">
            <a:avLst/>
          </a:prstGeom>
          <a:noFill/>
        </p:spPr>
      </p:pic>
      <p:pic>
        <p:nvPicPr>
          <p:cNvPr id="22538" name="Picture 10" descr="C:\Users\17\Downloads\WhatsApp Image 2024-10-09 at 16.58.12 (2)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38400" y="4448177"/>
            <a:ext cx="3352800" cy="1885949"/>
          </a:xfrm>
          <a:prstGeom prst="rect">
            <a:avLst/>
          </a:prstGeom>
          <a:noFill/>
        </p:spPr>
      </p:pic>
      <p:pic>
        <p:nvPicPr>
          <p:cNvPr id="22539" name="Picture 11" descr="C:\Users\17\Downloads\WhatsApp Image 2024-10-09 at 16.58.12 (1)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24627" y="4476751"/>
            <a:ext cx="3429000" cy="1866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Айдана\Desktop\c9606e3b-6336-4fab-9fd9-6a4541736a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026" y="774694"/>
            <a:ext cx="2344807" cy="2072947"/>
          </a:xfrm>
          <a:prstGeom prst="ellipse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2486025" y="872365"/>
            <a:ext cx="7439025" cy="4341080"/>
          </a:xfrm>
          <a:prstGeom prst="rect">
            <a:avLst/>
          </a:prstGeom>
        </p:spPr>
        <p:txBody>
          <a:bodyPr lIns="82945" tIns="41473" rIns="82945" bIns="41473">
            <a:normAutofit fontScale="85000" lnSpcReduction="10000"/>
          </a:bodyPr>
          <a:lstStyle/>
          <a:p>
            <a:pPr lvl="0" algn="l">
              <a:lnSpc>
                <a:spcPct val="100000"/>
              </a:lnSpc>
              <a:buFont typeface="Wingdings" pitchFamily="2" charset="2"/>
              <a:buChar char="Ø"/>
            </a:pPr>
            <a:r>
              <a:rPr lang="kk-KZ" sz="1500" dirty="0" smtClean="0">
                <a:latin typeface="Times New Roman" pitchFamily="18" charset="0"/>
                <a:cs typeface="Times New Roman" pitchFamily="18" charset="0"/>
              </a:rPr>
              <a:t>На территории больницы расположены два светодиодных баннера, с паспортом ГДКБ (информация  о больнице, основных и вспомогательных подразделениях)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указательные знаки. </a:t>
            </a:r>
          </a:p>
          <a:p>
            <a:pPr lvl="0" algn="l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Установлены 147 кислородных точек,  активированных во всех отделениях больницы.</a:t>
            </a:r>
          </a:p>
          <a:p>
            <a:pPr lvl="0" algn="l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Установлена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приточно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отточная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система вентиляции.</a:t>
            </a:r>
          </a:p>
          <a:p>
            <a:pPr lvl="0" algn="l">
              <a:lnSpc>
                <a:spcPct val="100000"/>
              </a:lnSpc>
              <a:buFont typeface="Wingdings" pitchFamily="2" charset="2"/>
              <a:buChar char="Ø"/>
            </a:pPr>
            <a:r>
              <a:rPr lang="kk-KZ" sz="1500" dirty="0" smtClean="0">
                <a:latin typeface="Times New Roman" pitchFamily="18" charset="0"/>
                <a:cs typeface="Times New Roman" pitchFamily="18" charset="0"/>
              </a:rPr>
              <a:t>Для своевременного предоставления чистого белья детям, получающим стационарную помощь и находящихся по уходу за детьми законных представителей, организована прачечная с системой сушки и глажения белья на территории больницы. Прачечная работает в штатном режиме.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территории проведены работы по организации альтернативных источников водоснабжения и электричества: действующая  артезианская скважина, обеспечивающая водой больницу и установлен электрический генератор.</a:t>
            </a:r>
          </a:p>
          <a:p>
            <a:pPr lvl="0" algn="l">
              <a:lnSpc>
                <a:spcPct val="100000"/>
              </a:lnSpc>
              <a:buFont typeface="Wingdings" pitchFamily="2" charset="2"/>
              <a:buChar char="Ø"/>
            </a:pPr>
            <a:r>
              <a:rPr lang="kk-KZ" sz="1500" dirty="0" smtClean="0">
                <a:latin typeface="Times New Roman" pitchFamily="18" charset="0"/>
                <a:cs typeface="Times New Roman" pitchFamily="18" charset="0"/>
              </a:rPr>
              <a:t>На 7 га. земли двух корпусов проводятся работы по озеленению участков: были высажены деревья, 5 тыс. штук роз, 4 тыс. штук тюльпанов, засеяны газонами, установлено капельное орошение для полива из действующей артезианской скважины.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00000"/>
              </a:lnSpc>
              <a:buFont typeface="Wingdings" pitchFamily="2" charset="2"/>
              <a:buChar char="Ø"/>
            </a:pPr>
            <a:r>
              <a:rPr lang="kk-KZ" sz="1500" dirty="0" smtClean="0">
                <a:latin typeface="Times New Roman" pitchFamily="18" charset="0"/>
                <a:cs typeface="Times New Roman" pitchFamily="18" charset="0"/>
              </a:rPr>
              <a:t>Для лиц с ограниченными возможностями установлен лифт для входа в здание.</a:t>
            </a:r>
          </a:p>
          <a:p>
            <a:pPr lvl="0" algn="l">
              <a:lnSpc>
                <a:spcPct val="100000"/>
              </a:lnSpc>
              <a:buFont typeface="Wingdings" pitchFamily="2" charset="2"/>
              <a:buChar char="Ø"/>
            </a:pPr>
            <a:r>
              <a:rPr lang="kk-KZ" sz="1500" dirty="0" smtClean="0">
                <a:latin typeface="Times New Roman" pitchFamily="18" charset="0"/>
                <a:cs typeface="Times New Roman" pitchFamily="18" charset="0"/>
              </a:rPr>
              <a:t>Организована централизация питания с индивидуальным набором посуд от кухни до постели пациента.</a:t>
            </a:r>
          </a:p>
          <a:p>
            <a:pPr lvl="0" algn="l">
              <a:lnSpc>
                <a:spcPct val="100000"/>
              </a:lnSpc>
              <a:buFont typeface="Wingdings" pitchFamily="2" charset="2"/>
              <a:buChar char="Ø"/>
            </a:pPr>
            <a:r>
              <a:rPr lang="kk-KZ" sz="1500" dirty="0" smtClean="0">
                <a:latin typeface="Times New Roman" pitchFamily="18" charset="0"/>
                <a:cs typeface="Times New Roman" pitchFamily="18" charset="0"/>
              </a:rPr>
              <a:t>На заработанные финансовые средства для бесперебойной работы были приобретены два автомобильных транспорта.</a:t>
            </a:r>
          </a:p>
          <a:p>
            <a:pPr algn="just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sz="1500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3"/>
          <p:cNvSpPr txBox="1">
            <a:spLocks/>
          </p:cNvSpPr>
          <p:nvPr/>
        </p:nvSpPr>
        <p:spPr>
          <a:xfrm>
            <a:off x="1601785" y="181385"/>
            <a:ext cx="8850147" cy="407235"/>
          </a:xfrm>
          <a:prstGeom prst="rect">
            <a:avLst/>
          </a:prstGeom>
          <a:solidFill>
            <a:srgbClr val="008080"/>
          </a:solidFill>
        </p:spPr>
        <p:txBody>
          <a:bodyPr vert="horz" wrap="square" lIns="0" tIns="98497" rIns="0" bIns="0" rtlCol="0">
            <a:spAutoFit/>
          </a:bodyPr>
          <a:lstStyle/>
          <a:p>
            <a:pPr marL="328901" marR="1201554" algn="ctr">
              <a:spcBef>
                <a:spcPts val="776"/>
              </a:spcBef>
              <a:defRPr/>
            </a:pPr>
            <a:r>
              <a:rPr lang="kk-KZ" sz="2000" kern="0" dirty="0" smtClean="0">
                <a:solidFill>
                  <a:srgbClr val="FFFFFF"/>
                </a:solidFill>
                <a:latin typeface="Arial Black"/>
                <a:ea typeface="+mj-ea"/>
                <a:cs typeface="Arial Black"/>
              </a:rPr>
              <a:t>     </a:t>
            </a:r>
            <a:r>
              <a:rPr lang="kk-KZ" sz="2000" dirty="0">
                <a:solidFill>
                  <a:schemeClr val="bg1"/>
                </a:solidFill>
                <a:latin typeface="Arial Black"/>
                <a:ea typeface="+mj-ea"/>
                <a:cs typeface="Arial Black"/>
              </a:rPr>
              <a:t>Хозяйственное ведение </a:t>
            </a:r>
            <a:endParaRPr lang="kk-KZ" sz="2000" kern="0" dirty="0">
              <a:solidFill>
                <a:schemeClr val="bg1"/>
              </a:solidFill>
              <a:latin typeface="Arial Black"/>
              <a:ea typeface="+mj-ea"/>
              <a:cs typeface="Arial Black"/>
            </a:endParaRPr>
          </a:p>
        </p:txBody>
      </p:sp>
      <p:pic>
        <p:nvPicPr>
          <p:cNvPr id="14" name="Рисунок 13" descr="IMG_17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8666" y="4801255"/>
            <a:ext cx="2333535" cy="1865652"/>
          </a:xfrm>
          <a:prstGeom prst="ellipse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2" y="2947735"/>
            <a:ext cx="2281679" cy="193475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IMG_16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59853" y="4792607"/>
            <a:ext cx="2350820" cy="1919960"/>
          </a:xfrm>
          <a:prstGeom prst="ellipse">
            <a:avLst/>
          </a:prstGeom>
        </p:spPr>
      </p:pic>
      <p:pic>
        <p:nvPicPr>
          <p:cNvPr id="17" name="Рисунок 16" descr="IMG_16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06001" y="822317"/>
            <a:ext cx="2286001" cy="1924611"/>
          </a:xfrm>
          <a:prstGeom prst="ellipse">
            <a:avLst/>
          </a:prstGeom>
        </p:spPr>
      </p:pic>
      <p:pic>
        <p:nvPicPr>
          <p:cNvPr id="18" name="Рисунок 17" descr="IMG_173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5053413" y="4623705"/>
            <a:ext cx="1977937" cy="2281679"/>
          </a:xfrm>
          <a:prstGeom prst="ellipse">
            <a:avLst/>
          </a:prstGeom>
        </p:spPr>
      </p:pic>
      <p:pic>
        <p:nvPicPr>
          <p:cNvPr id="19" name="Рисунок 18" descr="Изображение WhatsApp 2024-04-29 в 11.30.31_60be6ad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95488" y="2933700"/>
            <a:ext cx="2196512" cy="1955750"/>
          </a:xfrm>
          <a:prstGeom prst="ellipse">
            <a:avLst/>
          </a:prstGeom>
        </p:spPr>
      </p:pic>
      <p:pic>
        <p:nvPicPr>
          <p:cNvPr id="12" name="Рисунок 11" descr="Без названия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3285" y="170121"/>
            <a:ext cx="571500" cy="571500"/>
          </a:xfrm>
          <a:prstGeom prst="rect">
            <a:avLst/>
          </a:prstGeom>
        </p:spPr>
      </p:pic>
      <p:pic>
        <p:nvPicPr>
          <p:cNvPr id="13" name="Рисунок 12" descr="красный черный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189882" y="138223"/>
            <a:ext cx="800100" cy="571500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11210925" y="6210979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20"/>
          <p:cNvGrpSpPr/>
          <p:nvPr/>
        </p:nvGrpSpPr>
        <p:grpSpPr>
          <a:xfrm>
            <a:off x="11627343" y="1425151"/>
            <a:ext cx="394108" cy="3535526"/>
            <a:chOff x="12385339" y="1637909"/>
            <a:chExt cx="434340" cy="389890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85339" y="1637909"/>
              <a:ext cx="434336" cy="38989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19384" y="1724691"/>
              <a:ext cx="370130" cy="3771745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2224062" y="181383"/>
            <a:ext cx="8380249" cy="406428"/>
          </a:xfrm>
          <a:prstGeom prst="rect">
            <a:avLst/>
          </a:prstGeom>
          <a:solidFill>
            <a:srgbClr val="008080"/>
          </a:solidFill>
        </p:spPr>
        <p:txBody>
          <a:bodyPr vert="horz" wrap="square" lIns="0" tIns="98497" rIns="0" bIns="0" rtlCol="0">
            <a:spAutoFit/>
          </a:bodyPr>
          <a:lstStyle/>
          <a:p>
            <a:pPr marL="232707" algn="ctr">
              <a:spcBef>
                <a:spcPts val="776"/>
              </a:spcBef>
            </a:pPr>
            <a:r>
              <a:rPr lang="kk-KZ" sz="2000" spc="-150" dirty="0" smtClean="0">
                <a:solidFill>
                  <a:srgbClr val="FFFFFF"/>
                </a:solidFill>
                <a:latin typeface="Arial Black"/>
                <a:cs typeface="Arial Black"/>
              </a:rPr>
              <a:t>Достигнутые результаты</a:t>
            </a:r>
            <a:endParaRPr sz="2000" dirty="0">
              <a:latin typeface="Arial Black"/>
              <a:cs typeface="Arial Blac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334313" y="6431908"/>
            <a:ext cx="200511" cy="479695"/>
          </a:xfrm>
          <a:prstGeom prst="rect">
            <a:avLst/>
          </a:prstGeom>
        </p:spPr>
        <p:txBody>
          <a:bodyPr vert="horz" wrap="square" lIns="0" tIns="17856" rIns="0" bIns="0" rtlCol="0">
            <a:spAutoFit/>
          </a:bodyPr>
          <a:lstStyle/>
          <a:p>
            <a:pPr marL="11520">
              <a:spcBef>
                <a:spcPts val="141"/>
              </a:spcBef>
            </a:pPr>
            <a:r>
              <a:rPr sz="1500" spc="-204" dirty="0">
                <a:solidFill>
                  <a:srgbClr val="FFFFFF"/>
                </a:solidFill>
                <a:latin typeface="Verdana"/>
                <a:cs typeface="Verdana"/>
              </a:rPr>
              <a:t>14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45334" y="1447824"/>
            <a:ext cx="2797361" cy="691774"/>
          </a:xfrm>
          <a:prstGeom prst="rect">
            <a:avLst/>
          </a:prstGeom>
        </p:spPr>
        <p:txBody>
          <a:bodyPr vert="horz" wrap="square" lIns="0" tIns="273604" rIns="0" bIns="0" rtlCol="0">
            <a:spAutoFit/>
          </a:bodyPr>
          <a:lstStyle/>
          <a:p>
            <a:pPr marL="790283" algn="ctr">
              <a:spcBef>
                <a:spcPts val="2154"/>
              </a:spcBef>
            </a:pPr>
            <a:r>
              <a:rPr sz="2700" spc="-386" dirty="0" smtClean="0">
                <a:solidFill>
                  <a:srgbClr val="FFFFFF"/>
                </a:solidFill>
                <a:latin typeface="Arial Black"/>
                <a:cs typeface="Arial Black"/>
              </a:rPr>
              <a:t>ЦЕЛЬ</a:t>
            </a:r>
            <a:endParaRPr sz="2700" dirty="0">
              <a:latin typeface="Arial Black"/>
              <a:cs typeface="Arial Black"/>
            </a:endParaRPr>
          </a:p>
        </p:txBody>
      </p:sp>
      <p:sp>
        <p:nvSpPr>
          <p:cNvPr id="31" name="object 13"/>
          <p:cNvSpPr txBox="1"/>
          <p:nvPr/>
        </p:nvSpPr>
        <p:spPr>
          <a:xfrm>
            <a:off x="5473724" y="2530725"/>
            <a:ext cx="5807909" cy="151175"/>
          </a:xfrm>
          <a:prstGeom prst="rect">
            <a:avLst/>
          </a:prstGeom>
        </p:spPr>
        <p:txBody>
          <a:bodyPr vert="horz" wrap="square" lIns="0" tIns="11520" rIns="0" bIns="0" rtlCol="0">
            <a:spAutoFit/>
          </a:bodyPr>
          <a:lstStyle/>
          <a:p>
            <a:pPr marL="311045" indent="-311045"/>
            <a:r>
              <a:rPr lang="kk-KZ" sz="900" dirty="0" smtClean="0">
                <a:latin typeface="Arial" pitchFamily="34" charset="0"/>
                <a:cs typeface="Arial" pitchFamily="34" charset="0"/>
              </a:rPr>
              <a:t>          </a:t>
            </a:r>
            <a:endParaRPr lang="kk-KZ" sz="13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="" xmlns:p14="http://schemas.microsoft.com/office/powerpoint/2010/main" val="3298476922"/>
              </p:ext>
            </p:extLst>
          </p:nvPr>
        </p:nvGraphicFramePr>
        <p:xfrm>
          <a:off x="832241" y="668740"/>
          <a:ext cx="7159235" cy="5882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8" name="Рисунок 17" descr="757a4102-41d6-410c-b7e4-36d63dae7cbf.jf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93955" y="4458463"/>
            <a:ext cx="2893195" cy="17994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530" name="Picture 2" descr="C:\Users\Айдана\Downloads\WhatsApp Image 2024-06-26 at 11.15.36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66446" y="2427474"/>
            <a:ext cx="2839679" cy="18868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531" name="Picture 3" descr="C:\Users\Айдана\Downloads\WhatsApp Image 2024-06-26 at 11.14.38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8620" y="804530"/>
            <a:ext cx="2744529" cy="15766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 descr="Без названия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5217" y="101882"/>
            <a:ext cx="571500" cy="571500"/>
          </a:xfrm>
          <a:prstGeom prst="rect">
            <a:avLst/>
          </a:prstGeom>
        </p:spPr>
      </p:pic>
      <p:pic>
        <p:nvPicPr>
          <p:cNvPr id="14" name="Рисунок 13" descr="красный черный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391901" y="1"/>
            <a:ext cx="800100" cy="5715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11210925" y="6210979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3349257" y="1021453"/>
            <a:ext cx="8356968" cy="51347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0427" y="-9143"/>
            <a:ext cx="9084773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больнице</a:t>
            </a:r>
            <a:endParaRPr lang="kk-KZ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569530" y="6315754"/>
            <a:ext cx="453401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90968" y="1209622"/>
            <a:ext cx="2901456" cy="27719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346749" y="1222259"/>
            <a:ext cx="3045675" cy="35995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867802" y="1211954"/>
            <a:ext cx="8324199" cy="35408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3700130" y="1198989"/>
            <a:ext cx="8491871" cy="48828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3762375" y="1140256"/>
            <a:ext cx="7974701" cy="668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На сегодня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ГКП на ПХВ «Городская детская клиническая больница» является многопрофильной больницей с мощностью на 495 коек </a:t>
            </a: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для оказания всех видов медицинской помощи детскому населению до 18 лет г.Шымкента по 25 профилям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Запущен центр лучевой диагностики. Расширились услуги консультативно-диагностического блока. Вспомогательные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ru-RU" sz="1100" b="1" dirty="0" err="1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параклинические</a:t>
            </a:r>
            <a:r>
              <a:rPr lang="ru-RU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): консультативно-диагностический блок, Центр лучевой диагностики: (кабинет УЗИ, ЭКГ, ЭФГДС, спирографии, МРТ, </a:t>
            </a:r>
            <a:r>
              <a:rPr lang="en-US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R</a:t>
            </a:r>
            <a:r>
              <a:rPr lang="ru-RU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кабинет, ЭЭГ- кабинет, ЭМГ – кабинет, кабинет </a:t>
            </a:r>
            <a:r>
              <a:rPr lang="kk-KZ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суточного мониторирования ЭКГ и АД по Холтеру, компютерная томография),  клиническая и бактериологическая </a:t>
            </a:r>
            <a:r>
              <a:rPr lang="ru-RU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лаборатория,  </a:t>
            </a:r>
            <a:r>
              <a:rPr lang="ru-RU" sz="1100" b="1" dirty="0" err="1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физиоотделение</a:t>
            </a:r>
            <a:r>
              <a:rPr lang="ru-RU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(ЛФК, массаж), круглосуточный травматологический пункт, дневной стационар;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 связи с увеличением количества плановых и неотложных операций были открыты 2 операционных поста , а также 1 реанимационный врачебный, 1 сестринский посты;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 больнице предусмотрено поэтажное размещение подразделения операционного блока, с учетом функционального зонирования и включает в себя операционное отделение на 4 операционных стола. Операционный блок оснащен ламинарным потоком класса А4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Отделение интенсивной терапии и реанимации, оснащено комплексом чистых помещений и стерилизационной. Отделение реанимации отнесен  к классу - особо чистые помещения;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Общая площадь  чистых помещений больницы </a:t>
            </a:r>
            <a:r>
              <a:rPr lang="ru-RU" sz="1100" b="1" dirty="0" err="1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состовляет</a:t>
            </a:r>
            <a:r>
              <a:rPr lang="ru-RU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400  </a:t>
            </a:r>
            <a:r>
              <a:rPr lang="ru-RU" sz="1100" b="1" dirty="0" err="1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кв</a:t>
            </a:r>
            <a:r>
              <a:rPr lang="ru-RU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м. 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kk-KZ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Коллектив ГДКБ принял активное участие в конкурсе  на номинацию  </a:t>
            </a:r>
            <a:r>
              <a:rPr lang="ru-RU" sz="11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«Лучший стационар города»;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2024 году для открытия кардиохирургических коек был заключен меморандум с КФ “UMC” г.Астана с привлечением кардиохирургов клиники .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апреле 2024 года успешно прошла оценку деятельности и получила высшую категорию Национальной Аккредитации сроком на 3 года.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В 2024 году 1 июня открыт  ресурсный центр интегрированного ведения болезни детского возраста на базе которого будет проводится обучение медицинских работников по программе  ВОЗ.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12 сентября 2024 года открылся отделение “Госпитальная фармация”. Основной целью отделеня является эффективное применение лекарственных средств.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kk-KZ" sz="1100" b="1" dirty="0" smtClean="0">
                <a:latin typeface="Times New Roman" pitchFamily="18" charset="0"/>
                <a:cs typeface="Times New Roman" pitchFamily="18" charset="0"/>
              </a:rPr>
              <a:t>25 октября 2024 года больница получила номинацию “Беделді балалар ауруханасы” от Министра здравоохранения Альназаровой А.Ш.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 smtClean="0">
              <a:solidFill>
                <a:srgbClr val="FF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endParaRPr lang="kk-KZ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7421" y="5990497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 descr="Изображение WhatsApp 2023-06-08 в 17.25.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588" y="3742339"/>
            <a:ext cx="2985247" cy="2407036"/>
          </a:xfrm>
          <a:prstGeom prst="rect">
            <a:avLst/>
          </a:prstGeom>
        </p:spPr>
      </p:pic>
      <p:pic>
        <p:nvPicPr>
          <p:cNvPr id="21" name="Рисунок 20" descr="красный черны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53827" y="0"/>
            <a:ext cx="638175" cy="575404"/>
          </a:xfrm>
          <a:prstGeom prst="rect">
            <a:avLst/>
          </a:prstGeom>
        </p:spPr>
      </p:pic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523876" cy="571500"/>
          </a:xfrm>
          <a:prstGeom prst="rect">
            <a:avLst/>
          </a:prstGeom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732" y="1233376"/>
            <a:ext cx="3003936" cy="234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9952" y="0"/>
            <a:ext cx="9084773" cy="533400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kk-KZ" alt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kk-KZ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</a:t>
            </a:r>
            <a:r>
              <a:rPr lang="en-US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kk-KZ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</a:t>
            </a:r>
            <a:br>
              <a:rPr lang="kk-KZ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1"/>
          <p:cNvSpPr>
            <a:spLocks noGrp="1"/>
          </p:cNvSpPr>
          <p:nvPr>
            <p:ph idx="1"/>
          </p:nvPr>
        </p:nvSpPr>
        <p:spPr>
          <a:xfrm>
            <a:off x="1190625" y="789087"/>
            <a:ext cx="10715625" cy="5173563"/>
          </a:xfrm>
        </p:spPr>
        <p:txBody>
          <a:bodyPr>
            <a:no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Продолжить дальнейшее развитие неонатальной хирургии и  урологии, торакальной хирургии, гастроэнтерологии. </a:t>
            </a:r>
          </a:p>
          <a:p>
            <a:pPr algn="just"/>
            <a:r>
              <a:rPr lang="kk-KZ" sz="1400" b="1" i="1" dirty="0" smtClean="0">
                <a:latin typeface="Times New Roman" pitchFamily="18" charset="0"/>
                <a:cs typeface="Times New Roman" pitchFamily="18" charset="0"/>
              </a:rPr>
              <a:t>Решить вопрос приобретения медицинского оборудования для открытия и работы отделений фармации и кардиохирургических, офтальмологических коек для детей. 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Продолжить ведение мониторинга целевых индикаторов: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снижение младенческой и  детской смертности от управляемых причин,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необоснованной госпитализации, повторной госпитализации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в течении календарного месяца,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показатель послеоперационных осложнений и послеоперационной летальности, летальность при плановой госпитализации,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досуточной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летальности. 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Дальнейшее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службы контроля качества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оказания медицинских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услуг: согласно аккредитации - соблюдение международных целей безопасности пациента; обеспечить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усиление профилактических, диагностических и лечебных мероприятий по вопросам предупреждения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ВБИ, снижение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жалоб со стороны населения,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повышение удовлетворенности пациента качеством оказываемых медицинских услуг, работа с законными представителями ребенка по солидарной ответственности за его здоровье.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Продолжить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работу по кадровому обеспечению МО,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образованию медицинских сотрудников: повышение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квалификации и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переподготовки следующих специалистов (аллерголога, гастроэнтеролога, нефролога,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онкогематолога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трансфузиолога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), обучение в Ближнем и Дальнем зарубежье по открытым и вновь планируемым к открытию профилям.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целью улучшения качества оказания медицинских  услуг  в больнице введена в деятельность колл-центр 24/7 по обращениям  и заявлениям   физических и юридических лиц. 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целью обеспечения соблюдения работниками законодательства РК о противодействии коррупции и создания атмосферы «нулевой» терпимости к любым проявлениям коррупции в организации действует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Комплаенс-офицер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для достижения наилучшей практики. 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целях повышения качества в сфере оказания медицинских услуг , организация запланировала  проведение аккредитации по международной сертификации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Joint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Commission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International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которая считается «Золотым стандартом» качества в сфере здравоохранения.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58576" y="0"/>
            <a:ext cx="733427" cy="588264"/>
          </a:xfrm>
          <a:prstGeom prst="rect">
            <a:avLst/>
          </a:prstGeom>
        </p:spPr>
      </p:pic>
      <p:pic>
        <p:nvPicPr>
          <p:cNvPr id="13" name="Рисунок 12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" y="0"/>
            <a:ext cx="571500" cy="5715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11268075" y="6244440"/>
            <a:ext cx="676275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6014" y="2304188"/>
            <a:ext cx="5514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5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i="1" dirty="0">
              <a:solidFill>
                <a:srgbClr val="12A1B3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1083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" y="0"/>
            <a:ext cx="1656684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105026" y="-9143"/>
            <a:ext cx="9000175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617156" y="6268129"/>
            <a:ext cx="453401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662946" y="907110"/>
            <a:ext cx="5417031" cy="287723"/>
          </a:xfrm>
          <a:prstGeom prst="rect">
            <a:avLst/>
          </a:prstGeom>
          <a:solidFill>
            <a:srgbClr val="12A1B3"/>
          </a:solidFill>
        </p:spPr>
        <p:txBody>
          <a:bodyPr wrap="square" lIns="71579" tIns="35790" rIns="71579" bIns="35790" rtlCol="0">
            <a:spAutoFit/>
          </a:bodyPr>
          <a:lstStyle/>
          <a:p>
            <a:pPr algn="ctr" defTabSz="715792"/>
            <a:endParaRPr lang="ru-RU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0971" y="1325906"/>
            <a:ext cx="2901456" cy="222257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22614" y="1776691"/>
            <a:ext cx="2950764" cy="2283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67802" y="1328239"/>
            <a:ext cx="8069404" cy="22753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076689" y="1544818"/>
            <a:ext cx="8115312" cy="22387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апреле 2024 года Городская детская клиническая больница успешно прошла оценку деятельности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 стороны Национального научного центра развития здравоохранения имени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Салидат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Каирбековой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(приказ от 14.05.2024 года №124)  и получила высшую категорию Национальной Аккредитации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сроком на 3 года.                                                        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Финалист премии “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Altyn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shipager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 в номинации «Лучший городской детский стационар 2022 года»</a:t>
            </a:r>
          </a:p>
          <a:p>
            <a:pPr algn="just"/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октябре 2024 года победитель по номинации “ Беделді балалар ауруханасы”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blob:https://web.whatsapp.com/084e7e25-613b-45ce-bf06-222d602dcab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084e7e25-613b-45ce-bf06-222d602dcab7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153200" y="3645031"/>
          <a:ext cx="2533600" cy="2895600"/>
        </p:xfrm>
        <a:graphic>
          <a:graphicData uri="http://schemas.openxmlformats.org/presentationml/2006/ole">
            <p:oleObj spid="_x0000_s1026" name="Acrobat Document" r:id="rId4" imgW="5667170" imgH="8020002" progId="Acrobat.Document.DC">
              <p:embed/>
            </p:oleObj>
          </a:graphicData>
        </a:graphic>
      </p:graphicFrame>
      <p:pic>
        <p:nvPicPr>
          <p:cNvPr id="23" name="Рисунок 22" descr="красный черны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77626" y="1"/>
            <a:ext cx="714375" cy="638175"/>
          </a:xfrm>
          <a:prstGeom prst="rect">
            <a:avLst/>
          </a:prstGeom>
        </p:spPr>
      </p:pic>
      <p:pic>
        <p:nvPicPr>
          <p:cNvPr id="22" name="Рисунок 21" descr="Без названи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1"/>
            <a:ext cx="609600" cy="609600"/>
          </a:xfrm>
          <a:prstGeom prst="rect">
            <a:avLst/>
          </a:prstGeom>
        </p:spPr>
      </p:pic>
      <p:pic>
        <p:nvPicPr>
          <p:cNvPr id="24" name="Picture 2" descr="C:\Users\1C\Desktop\высша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3" y="1669314"/>
            <a:ext cx="2881423" cy="29877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Айдана\Downloads\WhatsApp Image 2024-05-18 at 09.06.00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98010" y="3631756"/>
            <a:ext cx="2381695" cy="2913321"/>
          </a:xfrm>
          <a:prstGeom prst="rect">
            <a:avLst/>
          </a:prstGeom>
          <a:noFill/>
        </p:spPr>
      </p:pic>
      <p:pic>
        <p:nvPicPr>
          <p:cNvPr id="1028" name="Picture 4" descr="C:\Users\17\Downloads\WhatsApp Image 2025-01-08 at 10.44.52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33527" y="3629027"/>
            <a:ext cx="2767923" cy="2933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204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363" y="584790"/>
            <a:ext cx="11249247" cy="627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0427" y="-9143"/>
            <a:ext cx="9084773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Организационная структура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ГКП на ПХВ «Городская детская клиническая больница»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617156" y="6334804"/>
            <a:ext cx="453401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378195" y="1236790"/>
            <a:ext cx="26114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kk-KZ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kk-KZ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blob:https://web.whatsapp.com/6bc9c7f7-ca03-4caa-bfa1-02209694279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4521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красный черны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8109" y="0"/>
            <a:ext cx="643891" cy="644206"/>
          </a:xfrm>
          <a:prstGeom prst="rect">
            <a:avLst/>
          </a:prstGeom>
        </p:spPr>
      </p:pic>
      <p:pic>
        <p:nvPicPr>
          <p:cNvPr id="13" name="Рисунок 12" descr="Без назван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" y="1"/>
            <a:ext cx="561975" cy="561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373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6819900" y="1266824"/>
            <a:ext cx="3886199" cy="54011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Соматический профиль из них</a:t>
            </a:r>
            <a:r>
              <a:rPr lang="kk-KZ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Кардиологический  -  на  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коек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Гастроэнтерологический - на 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коек</a:t>
            </a:r>
          </a:p>
          <a:p>
            <a:pPr lvl="0"/>
            <a:r>
              <a:rPr lang="ru-RU" sz="1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Аллергологический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на 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коек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Ревматологический – на 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коек</a:t>
            </a:r>
          </a:p>
          <a:p>
            <a:pPr lvl="0"/>
            <a:r>
              <a:rPr lang="ru-RU" sz="1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Нефрологический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на 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</a:t>
            </a:r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Педиатрический – на 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коек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Неврологический – на 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коек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Эндокринологический - на </a:t>
            </a:r>
            <a:r>
              <a:rPr lang="en-US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коек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Пульмонология младшего возраста– на 64 коек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Пульмонология старшего возраста – на </a:t>
            </a:r>
            <a:r>
              <a:rPr lang="en-US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коек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Патология новорожденных и выхаживание недоношенных –на 59 коек 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Онкология-на 7 коек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Гематология-на </a:t>
            </a:r>
            <a:r>
              <a:rPr lang="en-US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коек</a:t>
            </a:r>
          </a:p>
          <a:p>
            <a:pPr lvl="0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Хирургический  профиль </a:t>
            </a:r>
            <a:r>
              <a:rPr lang="kk-KZ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них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kk-KZ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Хирургический – на 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коек</a:t>
            </a:r>
            <a:endParaRPr lang="kk-KZ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Нейрохирургический - на 23 коек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Торакальной хирургии – на 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коек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Травматологический – 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коек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Сосудистой хирургии- 2 коек </a:t>
            </a:r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Урологический  - 1</a:t>
            </a:r>
            <a:r>
              <a:rPr lang="en-US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коек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Отоларингологический – 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коек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Ожоговый </a:t>
            </a:r>
            <a:r>
              <a:rPr lang="en-US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камбустиологический) – 15 коек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Хирургический для новорожденных –3 коек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Гнойные хирургические для детей – 1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Челюстно-лицевой хирургии – 10 коек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Кардиохирургический – 2 коек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Паллиативной помощи педиатрический – 20 коек</a:t>
            </a:r>
            <a:endParaRPr lang="en-US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Кардиохирургия – 11 коек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Ортопедические для детей  - 3 коек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Дневной стационар – 20 коек</a:t>
            </a:r>
          </a:p>
          <a:p>
            <a:pPr lvl="0"/>
            <a:r>
              <a:rPr lang="kk-KZ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востановительного лечения и медицинской реабилитации в составе отделении  из них:</a:t>
            </a:r>
            <a:endParaRPr lang="kk-KZ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Кардиохирургический -2 койки </a:t>
            </a:r>
          </a:p>
          <a:p>
            <a:pPr lvl="0"/>
            <a:r>
              <a:rPr lang="kk-KZ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Ортопедический – 2 койки </a:t>
            </a:r>
            <a:endParaRPr lang="ru-RU" sz="1000" dirty="0" smtClean="0"/>
          </a:p>
          <a:p>
            <a:pPr lvl="0"/>
            <a:endParaRPr lang="kk-KZ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kk-KZ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0427" y="-9143"/>
            <a:ext cx="9084773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k-KZ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структуре больницы развернуты следующие профили коек для детей:</a:t>
            </a: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569530" y="6325279"/>
            <a:ext cx="453401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628384" y="683073"/>
            <a:ext cx="3033397" cy="287723"/>
          </a:xfrm>
          <a:prstGeom prst="rect">
            <a:avLst/>
          </a:prstGeom>
          <a:solidFill>
            <a:srgbClr val="12A1B3"/>
          </a:solidFill>
        </p:spPr>
        <p:txBody>
          <a:bodyPr wrap="square" lIns="71579" tIns="35790" rIns="71579" bIns="35790" rtlCol="0">
            <a:spAutoFit/>
          </a:bodyPr>
          <a:lstStyle/>
          <a:p>
            <a:pPr lvl="0" algn="ctr"/>
            <a:r>
              <a:rPr lang="kk-K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Коечный фонд 2024 год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378195" y="1236790"/>
            <a:ext cx="26114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kk-KZ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kk-KZ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blob:https://web.whatsapp.com/6bc9c7f7-ca03-4caa-bfa1-02209694279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885950" y="1196776"/>
            <a:ext cx="3283340" cy="54684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Соматический профиль из них</a:t>
            </a:r>
            <a:r>
              <a:rPr lang="kk-KZ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Кардиологический  -  на  1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коек</a:t>
            </a: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Гастроэнтерологический - на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коек</a:t>
            </a:r>
          </a:p>
          <a:p>
            <a:pPr lvl="0"/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Аллергологический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на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коек</a:t>
            </a: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Ревматологический – на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коек</a:t>
            </a:r>
          </a:p>
          <a:p>
            <a:pPr lvl="0"/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Нефрологический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на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</a:t>
            </a:r>
            <a:r>
              <a:rPr lang="kk-KZ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Педиатрический – на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коек</a:t>
            </a: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Неврологический – на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коек</a:t>
            </a: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Эндокринологический - на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коек</a:t>
            </a:r>
          </a:p>
          <a:p>
            <a:pPr lvl="0"/>
            <a:r>
              <a:rPr lang="kk-KZ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Пульмонология младшего возраста– на 40 коек</a:t>
            </a:r>
          </a:p>
          <a:p>
            <a:pPr lvl="0"/>
            <a:r>
              <a:rPr lang="kk-KZ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Пульмонология старшего возраста – на 40 коек</a:t>
            </a:r>
          </a:p>
          <a:p>
            <a:pPr lvl="0"/>
            <a:r>
              <a:rPr lang="kk-KZ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Патология новорожденных и выхаживание недоношенных –на 55 коек </a:t>
            </a:r>
          </a:p>
          <a:p>
            <a:pPr lvl="0"/>
            <a:r>
              <a:rPr lang="kk-KZ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Онкология-на 7 коек</a:t>
            </a:r>
          </a:p>
          <a:p>
            <a:pPr lvl="0"/>
            <a:r>
              <a:rPr lang="kk-KZ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Гематология-на 8 коек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Хирургический  профиль </a:t>
            </a:r>
            <a:r>
              <a:rPr lang="kk-KZ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них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kk-KZ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Хирургический – на 42 коек</a:t>
            </a:r>
            <a:endParaRPr lang="kk-KZ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Нейрохирургический - на 30 коек</a:t>
            </a: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Торакальной хирургии – на 3 коек</a:t>
            </a: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Травматологический – 15 коек</a:t>
            </a:r>
          </a:p>
          <a:p>
            <a:pPr lvl="0"/>
            <a:r>
              <a:rPr lang="kk-KZ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Сосудистой хирургии- 20 коек 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Урологический  - 15 коек</a:t>
            </a: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Отоларингологический – 20 коек</a:t>
            </a:r>
          </a:p>
          <a:p>
            <a:pPr lvl="0"/>
            <a:r>
              <a:rPr lang="kk-KZ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Ожоговый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камбустиологический) – 15 коек</a:t>
            </a:r>
          </a:p>
          <a:p>
            <a:pPr lvl="0"/>
            <a:r>
              <a:rPr lang="kk-KZ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Хирургический для новорожденных –5 коек</a:t>
            </a:r>
          </a:p>
          <a:p>
            <a:pPr lvl="0"/>
            <a:r>
              <a:rPr lang="kk-KZ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Челюстно-лицевой хирургии – 10 коек</a:t>
            </a:r>
          </a:p>
          <a:p>
            <a:pPr lvl="0"/>
            <a:r>
              <a:rPr lang="kk-KZ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Паллиативной помощи педиатрический – 15 коек</a:t>
            </a:r>
          </a:p>
          <a:p>
            <a:pPr lvl="0"/>
            <a:r>
              <a:rPr lang="kk-KZ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Дневной стационар – 20 коек</a:t>
            </a:r>
          </a:p>
          <a:p>
            <a:pPr lvl="0"/>
            <a:endParaRPr lang="kk-KZ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kk-KZ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kk-KZ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kk-KZ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85313" y="703545"/>
            <a:ext cx="3059257" cy="287723"/>
          </a:xfrm>
          <a:prstGeom prst="rect">
            <a:avLst/>
          </a:prstGeom>
          <a:solidFill>
            <a:srgbClr val="12A1B3"/>
          </a:solidFill>
        </p:spPr>
        <p:txBody>
          <a:bodyPr wrap="square" lIns="71579" tIns="35790" rIns="71579" bIns="35790" rtlCol="0">
            <a:spAutoFit/>
          </a:bodyPr>
          <a:lstStyle/>
          <a:p>
            <a:pPr lvl="0" algn="ctr"/>
            <a:r>
              <a:rPr lang="kk-K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Коечный фонд 2023 год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43360" y="0"/>
            <a:ext cx="548640" cy="548910"/>
          </a:xfrm>
          <a:prstGeom prst="rect">
            <a:avLst/>
          </a:prstGeom>
        </p:spPr>
      </p:pic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28651" cy="5524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27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3001025" y="611876"/>
            <a:ext cx="8419451" cy="376948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0427" y="-9143"/>
            <a:ext cx="9084773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Качественные показатели за </a:t>
            </a: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12 месяцев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2023г. - 2024гг.</a:t>
            </a:r>
            <a:endParaRPr lang="kk-KZ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550481" y="6296704"/>
            <a:ext cx="453401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7421" y="5990497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083298" y="5996228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87856711"/>
              </p:ext>
            </p:extLst>
          </p:nvPr>
        </p:nvGraphicFramePr>
        <p:xfrm>
          <a:off x="668507" y="865614"/>
          <a:ext cx="5745944" cy="5424406"/>
        </p:xfrm>
        <a:graphic>
          <a:graphicData uri="http://schemas.openxmlformats.org/drawingml/2006/table">
            <a:tbl>
              <a:tblPr/>
              <a:tblGrid>
                <a:gridCol w="565176"/>
                <a:gridCol w="2940061"/>
                <a:gridCol w="985612"/>
                <a:gridCol w="1255095"/>
              </a:tblGrid>
              <a:tr h="605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2023 год 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2024 год 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12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коек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12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Выписано больных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19331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21605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12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Койко- дней по плану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168300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168300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29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 выполнение койко-дней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133398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151823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696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 койко-дней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79,3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90,2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99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койки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269,5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306,7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12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койки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39,1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43,6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742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пребывание больного на койке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6,9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12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Летальность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117(0,61)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(0,45)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12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паллиатив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(2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12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 них  до  1 года 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(1,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(0,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r>
                        <a:rPr lang="kk-KZ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92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Досуточная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летальность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(0,09)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(0,06)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12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операции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5064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706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92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Хирургическая активность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,2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87,9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5" name="Рисунок 14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63325" y="0"/>
            <a:ext cx="828676" cy="762000"/>
          </a:xfrm>
          <a:prstGeom prst="rect">
            <a:avLst/>
          </a:prstGeom>
        </p:spPr>
      </p:pic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" y="0"/>
            <a:ext cx="685801" cy="685800"/>
          </a:xfrm>
          <a:prstGeom prst="rect">
            <a:avLst/>
          </a:prstGeom>
        </p:spPr>
      </p:pic>
      <p:graphicFrame>
        <p:nvGraphicFramePr>
          <p:cNvPr id="24" name="Диаграмма 23"/>
          <p:cNvGraphicFramePr/>
          <p:nvPr/>
        </p:nvGraphicFramePr>
        <p:xfrm>
          <a:off x="6479658" y="676277"/>
          <a:ext cx="3721617" cy="2733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6472202" y="3602223"/>
          <a:ext cx="3719548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029601" y="592827"/>
            <a:ext cx="8419451" cy="376948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76401" y="-9143"/>
            <a:ext cx="9667876" cy="609219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Качественные показатели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2023г. – 2024гг. </a:t>
            </a:r>
            <a:r>
              <a:rPr lang="kk-KZ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12 месяцев</a:t>
            </a:r>
            <a:endParaRPr lang="kk-KZ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1738601" y="6453990"/>
            <a:ext cx="453401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7421" y="5990497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083298" y="5996228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87856711"/>
              </p:ext>
            </p:extLst>
          </p:nvPr>
        </p:nvGraphicFramePr>
        <p:xfrm>
          <a:off x="159490" y="1356450"/>
          <a:ext cx="3232297" cy="4773087"/>
        </p:xfrm>
        <a:graphic>
          <a:graphicData uri="http://schemas.openxmlformats.org/drawingml/2006/table">
            <a:tbl>
              <a:tblPr/>
              <a:tblGrid>
                <a:gridCol w="321492"/>
                <a:gridCol w="1555327"/>
                <a:gridCol w="677739"/>
                <a:gridCol w="677739"/>
              </a:tblGrid>
              <a:tr h="3234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 мес.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 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 мес.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 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299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коек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9" marR="535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9" marR="535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7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Выписано больных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8463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kk-KZ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kk-KZ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9745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kk-KZ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11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Койко- дней по плану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81600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80580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866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 выполнение койко-дней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64180</a:t>
                      </a:r>
                    </a:p>
                    <a:p>
                      <a:pPr algn="ctr" fontAlgn="b"/>
                      <a:endParaRPr lang="kk-KZ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74944</a:t>
                      </a:r>
                    </a:p>
                    <a:p>
                      <a:pPr algn="ctr" fontAlgn="b"/>
                      <a:endParaRPr lang="kk-KZ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353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 койко-дней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78,6</a:t>
                      </a: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93,00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1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койки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197,4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230,5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1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койки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26,0</a:t>
                      </a: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866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пребывание больного на койке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7,5</a:t>
                      </a:r>
                    </a:p>
                    <a:p>
                      <a:pPr algn="ctr" fontAlgn="b"/>
                      <a:endParaRPr lang="kk-KZ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7,6</a:t>
                      </a:r>
                    </a:p>
                    <a:p>
                      <a:pPr algn="ctr" fontAlgn="b"/>
                      <a:endParaRPr lang="kk-KZ" sz="1200" b="1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6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Летальность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99 (1,3)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80(1,0)</a:t>
                      </a:r>
                    </a:p>
                    <a:p>
                      <a:pPr algn="ctr" fontAlgn="b"/>
                      <a:endParaRPr lang="kk-KZ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1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паллиатив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1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 них  до  1 года 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59</a:t>
                      </a: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11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Досуточная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летальность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5" name="Рисунок 14" descr="красный че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63325" y="0"/>
            <a:ext cx="828676" cy="762000"/>
          </a:xfrm>
          <a:prstGeom prst="rect">
            <a:avLst/>
          </a:prstGeom>
        </p:spPr>
      </p:pic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" y="0"/>
            <a:ext cx="685801" cy="685800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139554" y="723015"/>
            <a:ext cx="3156539" cy="520995"/>
          </a:xfrm>
          <a:prstGeom prst="round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Соматический профиль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270581" y="741181"/>
            <a:ext cx="3276379" cy="502831"/>
          </a:xfrm>
          <a:prstGeom prst="round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Хирургический профиль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" name="Диаграмма 28"/>
          <p:cNvGraphicFramePr/>
          <p:nvPr/>
        </p:nvGraphicFramePr>
        <p:xfrm>
          <a:off x="3595800" y="1047751"/>
          <a:ext cx="4463681" cy="2556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Скругленный прямоугольник 29"/>
          <p:cNvSpPr/>
          <p:nvPr/>
        </p:nvSpPr>
        <p:spPr>
          <a:xfrm>
            <a:off x="4124328" y="828677"/>
            <a:ext cx="3733801" cy="1905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Соматический профиль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133852" y="3771902"/>
            <a:ext cx="3733801" cy="1905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Хирургический  профиль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3600081" y="4029076"/>
          <a:ext cx="4512561" cy="2658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3290412"/>
              </p:ext>
            </p:extLst>
          </p:nvPr>
        </p:nvGraphicFramePr>
        <p:xfrm>
          <a:off x="8321695" y="1368760"/>
          <a:ext cx="3554872" cy="4699236"/>
        </p:xfrm>
        <a:graphic>
          <a:graphicData uri="http://schemas.openxmlformats.org/drawingml/2006/table">
            <a:tbl>
              <a:tblPr/>
              <a:tblGrid>
                <a:gridCol w="275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1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56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27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77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 мес.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 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9" marR="535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 мес.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 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6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коек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9" marR="535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9" marR="535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76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Выписано больных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7644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8312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76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Койко- дней по плану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57800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57800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8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 выполнение койко-дней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45683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50197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8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 койко-дней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79,0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86,8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76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койки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268,7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295,2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76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койки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44,9</a:t>
                      </a: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48,8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8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пребывание больного на койке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5,9</a:t>
                      </a:r>
                    </a:p>
                    <a:p>
                      <a:pPr algn="ctr" fontAlgn="b"/>
                      <a:endParaRPr lang="kk-KZ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6,0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089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Летальность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18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(1,5)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18(1,1)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76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до года</a:t>
                      </a: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76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Досуточная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летальность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76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операции</a:t>
                      </a: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5064</a:t>
                      </a: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5706</a:t>
                      </a: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637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Хирургическая активность</a:t>
                      </a:r>
                    </a:p>
                  </a:txBody>
                  <a:tcPr marL="38576" marR="385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89,2</a:t>
                      </a: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87,9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359" marR="535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97623" y="6358179"/>
            <a:ext cx="3531988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kk-KZ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981852" y="783327"/>
            <a:ext cx="8324199" cy="230277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642165" cy="524262"/>
          </a:xfrm>
          <a:prstGeom prst="rect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20427" y="-9143"/>
            <a:ext cx="9084773" cy="546041"/>
          </a:xfrm>
          <a:prstGeom prst="rect">
            <a:avLst/>
          </a:prstGeom>
          <a:solidFill>
            <a:srgbClr val="3D6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Деятельность приемного покоя </a:t>
            </a: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1642169" y="0"/>
            <a:ext cx="444267" cy="525686"/>
          </a:xfrm>
          <a:prstGeom prst="rtTriangle">
            <a:avLst/>
          </a:prstGeom>
          <a:solidFill>
            <a:srgbClr val="12A1B3"/>
          </a:solidFill>
          <a:ln>
            <a:solidFill>
              <a:srgbClr val="12A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flipH="1" flipV="1">
            <a:off x="1648515" y="0"/>
            <a:ext cx="444267" cy="525686"/>
          </a:xfrm>
          <a:prstGeom prst="rtTriangle">
            <a:avLst/>
          </a:prstGeom>
          <a:solidFill>
            <a:srgbClr val="3D6E76"/>
          </a:solidFill>
          <a:ln>
            <a:solidFill>
              <a:srgbClr val="3D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540957" y="6277654"/>
            <a:ext cx="453401" cy="40401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076450" y="923874"/>
            <a:ext cx="8820151" cy="18574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12 месяцев 2024 года зарегистрировано  всего обращений – 131987 (в 2023г - 121945)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Перенаправлены  в ГИБ – 37477 (в 2023 г –1690 ), в ОДБ –  112 (в 2023г – 102). Количество пациентов, направленных на амбулаторное лечение – 103978  (в 2023 г- 99191 ).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203965" y="1295316"/>
            <a:ext cx="7988036" cy="7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rgbClr val="FF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" y="6095272"/>
            <a:ext cx="3671620" cy="26161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endParaRPr lang="ru-RU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940" y="2981152"/>
            <a:ext cx="4343320" cy="349278"/>
          </a:xfrm>
          <a:prstGeom prst="rect">
            <a:avLst/>
          </a:prstGeom>
          <a:solidFill>
            <a:srgbClr val="12A1B3"/>
          </a:solidFill>
        </p:spPr>
        <p:txBody>
          <a:bodyPr wrap="square" lIns="71579" tIns="35790" rIns="71579" bIns="35790" rtlCol="0">
            <a:spAutoFit/>
          </a:bodyPr>
          <a:lstStyle/>
          <a:p>
            <a:pPr algn="ctr"/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Обращения за  12 месяцев. 2023-2024гг.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81827" y="2949147"/>
            <a:ext cx="4419600" cy="318500"/>
          </a:xfrm>
          <a:prstGeom prst="rect">
            <a:avLst/>
          </a:prstGeom>
          <a:solidFill>
            <a:srgbClr val="12A1B3"/>
          </a:solidFill>
        </p:spPr>
        <p:txBody>
          <a:bodyPr wrap="square" lIns="71579" tIns="35790" rIns="71579" bIns="35790" rtlCol="0" anchor="ctr">
            <a:spAutoFit/>
          </a:bodyPr>
          <a:lstStyle/>
          <a:p>
            <a:pPr algn="ctr"/>
            <a:r>
              <a:rPr lang="kk-KZ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госпитализации в разрезе типов </a:t>
            </a: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6562726" y="3371850"/>
          <a:ext cx="5343525" cy="3032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Рисунок 18" descr="красный черны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49343" y="2"/>
            <a:ext cx="542659" cy="542925"/>
          </a:xfrm>
          <a:prstGeom prst="rect">
            <a:avLst/>
          </a:prstGeom>
        </p:spPr>
      </p:pic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"/>
            <a:ext cx="619125" cy="619125"/>
          </a:xfrm>
          <a:prstGeom prst="rect">
            <a:avLst/>
          </a:prstGeom>
        </p:spPr>
      </p:pic>
      <p:graphicFrame>
        <p:nvGraphicFramePr>
          <p:cNvPr id="24" name="Диаграмма 23"/>
          <p:cNvGraphicFramePr/>
          <p:nvPr/>
        </p:nvGraphicFramePr>
        <p:xfrm>
          <a:off x="174626" y="3390900"/>
          <a:ext cx="6216651" cy="2966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896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14524</TotalTime>
  <Words>4157</Words>
  <Application>Microsoft Office PowerPoint</Application>
  <PresentationFormat>Произвольный</PresentationFormat>
  <Paragraphs>1093</Paragraphs>
  <Slides>31</Slides>
  <Notes>31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Солнцестояние</vt:lpstr>
      <vt:lpstr>Acrobat Document</vt:lpstr>
      <vt:lpstr>ГКП на ПХВ «Городская  детская  клиническая больница»  УЗ г.Шымкент Годовой отчет за 2024 год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   22 декабря  2022 года  в городской детской клинической больнице города Шымкент при спонсорской поддержке компании «Samsung Electonics Central Eurasia» («Самсунг электроникс Централ Евразия») было открытие инновационного класса «Smart School» («Умная школа»),  который будет способствовать психологическому и эмоциональному развитию детей, получающих длительное   лечение в больнице,  в том числе в отделении онкогематологии.       Справочно:  Онкологическую помощь   детскому населению города Шымкент  координирует городская детская клиническая больница,   где  в 2022 году открыто онкогематологическое отделение.   С начала  текущего  года   пролечено в нем  765 детей.     На диспансерном учете с онкологической патологией  состоит  около  185 детей,  из них впервые в жизни выявлено   с онкологической патологией в  2024 году  за І квартал - 11 детей, оперативное лечение проведено  - 11 детям.       В  инновационном классе  «Smart School» пациенты проходят специальное  обучение по   внеклассным занятиям:  изобразительное искусство,   английский язык, рукоделие, легоконструирование,  роботехника, шахматы и шашки.     Также, в рамках проекта больничный аниматор проводит игровую и танцевальную терапии, праздничные мероприятия.    Школа оборудована комфортной экологически чистой  мебелью, планшетами, интерактивной доской.    Благотворительный проект «Smart School» реализован Общественным Фондом «Help Today» при технической и спонсорской поддержке  ТОО «Samsung Electonics Central Eurasia».        В связи с чем,   управление здравоохранения города Шымкент  и городская детская клиническая  больница выразили благодарность организаторам  данного проекта  за оказанную спонсорскую помощь в открытии и оборудовании инновационного класса «Smart School».       </vt:lpstr>
      <vt:lpstr>     1 июня 2024 года  в городской детской клинической больнице города Шымкент был открыт ресурсный центр «Интегрированное управление болезнями детского возраста».  В церемонии открытия учебно-методического центра приняли участие заместитель акима города Сарсен Куранбек, директор департамента охраны здоровья матери и ребенка Министерства здравоохранения РК Магрипа Ембергенова.   В центре, который открылся и начал свою работу к празднику «День защиты детей», проводится обучение медицинских работников, а также консультирование родителей, находящихся на стационарном лечении с детьми, по вопросам ухода и питания до 5 лет. Центр обеспечен учебно-методическими материалами и оборудованием. Программа содержит рекомендации по комбинированному и интегрированному лечению, быстродействию наиболее важных заболеваний у детей (диарея, пневмония, расстройства питания, анемия, низкий вес, проблемы с пищей), а также формированию безопасной среды развития, иммунизации и ухода за ребенком. Интегрированное управление заболеваниями детского возраста способствует снижению случаев смерти, заболеваний и инвалидности и улучшению роста и развития детей в возрасте до пяти лет. Результаты обучения будут отслеживаться.   11 июня 2024 года в конференц-зале Городской детской клинической больницы состоялось первое собрание Ресурсного центра «Интегрированное ведение болезней детства» среди медицинских работников, оказывающих первичную медико-санитарную помощь. Совещание прошло с заместителем руководителя Управления здравоохранения г. Шымкента Дуйсеновой Сауле Сансызбаевной, руководителем отдела охраны здоровья матери и ребенка Глазебной Инной Михайловной, главным врачом городской детской клинической больницы Жумадиловой Динарой Акадиевной, а также с главным врачом, ответственным за ИВБДВ каждого медицинского учреждения с участием заместителей и координат. Одним из важных рассматриваемых вопросов является создание учебного центра, доступ к инновационным образовательным ресурсам, развитие теории и практики. В результате было обсуждено повышение стандартов организации оказания педиатрической помощи на более высокий уровень.       </vt:lpstr>
      <vt:lpstr>   12 сентября 2024 года на базе Городской детской клинической больницы открылся «Отделение госпитальной фармации».   Основная цель отделения больничной аптеки – эффективное и рациональное использование лекарственных средств в больнице. Отделение оснащено необходимым медицинским оборудованием за счет больницы. Основная задача отделения – своевременная, качественная подготовка и доставка лекарственных средств в клинические и параклинические отделения медицинской организации пневмопочтой.  В этом отделении была установлена ​​и приступила к работе «Пневмопочта» - изделие австрийского государства, то есть комплекс с 16 станциями, состоящими из капсул-лекарств. В результате открытия больничного аптечного отделения планируется существенно сэкономить бюджетные средства за счет рационального использования лекарственных средств.          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ДЕНСАУЛЫҚ САҚТАУ БАСҚАРМАСЫ</dc:title>
  <dc:creator>Администратор</dc:creator>
  <cp:lastModifiedBy>Айдана</cp:lastModifiedBy>
  <cp:revision>1510</cp:revision>
  <cp:lastPrinted>2023-05-13T09:59:34Z</cp:lastPrinted>
  <dcterms:created xsi:type="dcterms:W3CDTF">2023-03-30T09:55:51Z</dcterms:created>
  <dcterms:modified xsi:type="dcterms:W3CDTF">2025-04-30T09:33:08Z</dcterms:modified>
</cp:coreProperties>
</file>