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83" r:id="rId2"/>
  </p:sldMasterIdLst>
  <p:notesMasterIdLst>
    <p:notesMasterId r:id="rId28"/>
  </p:notesMasterIdLst>
  <p:sldIdLst>
    <p:sldId id="256" r:id="rId3"/>
    <p:sldId id="297" r:id="rId4"/>
    <p:sldId id="304" r:id="rId5"/>
    <p:sldId id="309" r:id="rId6"/>
    <p:sldId id="306" r:id="rId7"/>
    <p:sldId id="278" r:id="rId8"/>
    <p:sldId id="279" r:id="rId9"/>
    <p:sldId id="289" r:id="rId10"/>
    <p:sldId id="274" r:id="rId11"/>
    <p:sldId id="273" r:id="rId12"/>
    <p:sldId id="299" r:id="rId13"/>
    <p:sldId id="302" r:id="rId14"/>
    <p:sldId id="288" r:id="rId15"/>
    <p:sldId id="262" r:id="rId16"/>
    <p:sldId id="300" r:id="rId17"/>
    <p:sldId id="308" r:id="rId18"/>
    <p:sldId id="291" r:id="rId19"/>
    <p:sldId id="290" r:id="rId20"/>
    <p:sldId id="293" r:id="rId21"/>
    <p:sldId id="292" r:id="rId22"/>
    <p:sldId id="277" r:id="rId23"/>
    <p:sldId id="303" r:id="rId24"/>
    <p:sldId id="294" r:id="rId25"/>
    <p:sldId id="283" r:id="rId26"/>
    <p:sldId id="285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8EDF2"/>
    <a:srgbClr val="CC0099"/>
    <a:srgbClr val="0000FF"/>
    <a:srgbClr val="CCCCFE"/>
    <a:srgbClr val="003399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C0099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00FF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4.7560817050646527E-2"/>
                  <c:y val="-4.811892286641450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30,60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389763779527577E-3"/>
                  <c:y val="-1.032437881461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386167006901939E-2"/>
                  <c:y val="1.79553347245425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9629629629667E-3"/>
                  <c:y val="-2.56854290139755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815762613006815E-3"/>
                  <c:y val="-1.232996786345994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987229026927218E-2"/>
                  <c:y val="-3.088749462591461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Пульмонология-96 коек</c:v>
                </c:pt>
                <c:pt idx="1">
                  <c:v>ОПН- 40 коек</c:v>
                </c:pt>
                <c:pt idx="2">
                  <c:v>Отделение ортопедии  травматологии и реабилитации-54 коек</c:v>
                </c:pt>
                <c:pt idx="3">
                  <c:v>Неврология-50 коек</c:v>
                </c:pt>
                <c:pt idx="4">
                  <c:v>кардиоревматология-30 коек</c:v>
                </c:pt>
                <c:pt idx="5">
                  <c:v>хирургия-30 коек</c:v>
                </c:pt>
                <c:pt idx="6">
                  <c:v>паллиативное отд.-15 коек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0.30400000000000027</c:v>
                </c:pt>
                <c:pt idx="1">
                  <c:v>0.126</c:v>
                </c:pt>
                <c:pt idx="2">
                  <c:v>0.17100000000000001</c:v>
                </c:pt>
                <c:pt idx="3">
                  <c:v>0.15800000000000011</c:v>
                </c:pt>
                <c:pt idx="4">
                  <c:v>9.500000000000007E-2</c:v>
                </c:pt>
                <c:pt idx="5">
                  <c:v>9.500000000000007E-2</c:v>
                </c:pt>
                <c:pt idx="6">
                  <c:v>4.7000000000000035E-2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861975065616849"/>
          <c:y val="0.11551191721847159"/>
          <c:w val="0.33958333333333357"/>
          <c:h val="0.79294409576963776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0582157538051327E-2"/>
          <c:y val="0.19425966559271193"/>
          <c:w val="0.96119875569381252"/>
          <c:h val="0.609921814242862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Экстренные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0.65900000000000059</c:v>
                </c:pt>
                <c:pt idx="1">
                  <c:v>0.80200000000000005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0.34100000000000008</c:v>
                </c:pt>
                <c:pt idx="1">
                  <c:v>0.192</c:v>
                </c:pt>
              </c:numCache>
            </c:numRef>
          </c:val>
        </c:ser>
        <c:dLbls>
          <c:showVal val="1"/>
        </c:dLbls>
        <c:axId val="96043392"/>
        <c:axId val="96044928"/>
      </c:barChart>
      <c:catAx>
        <c:axId val="96043392"/>
        <c:scaling>
          <c:orientation val="minMax"/>
        </c:scaling>
        <c:axPos val="b"/>
        <c:numFmt formatCode="General" sourceLinked="1"/>
        <c:majorTickMark val="none"/>
        <c:tickLblPos val="nextTo"/>
        <c:crossAx val="96044928"/>
        <c:crosses val="autoZero"/>
        <c:auto val="1"/>
        <c:lblAlgn val="ctr"/>
        <c:lblOffset val="100"/>
      </c:catAx>
      <c:valAx>
        <c:axId val="96044928"/>
        <c:scaling>
          <c:orientation val="minMax"/>
        </c:scaling>
        <c:delete val="1"/>
        <c:axPos val="l"/>
        <c:numFmt formatCode="0.00%" sourceLinked="1"/>
        <c:tickLblPos val="nextTo"/>
        <c:crossAx val="96043392"/>
        <c:crosses val="autoZero"/>
        <c:crossBetween val="between"/>
      </c:valAx>
      <c:spPr>
        <a:noFill/>
        <a:ln w="23554">
          <a:noFill/>
        </a:ln>
      </c:spPr>
    </c:plotArea>
    <c:legend>
      <c:legendPos val="t"/>
      <c:layout>
        <c:manualLayout>
          <c:xMode val="edge"/>
          <c:yMode val="edge"/>
          <c:x val="0.23408576111789894"/>
          <c:y val="0.15404253618898722"/>
          <c:w val="0.34181370035855402"/>
          <c:h val="0.11574272198383065"/>
        </c:manualLayout>
      </c:layout>
      <c:txPr>
        <a:bodyPr/>
        <a:lstStyle/>
        <a:p>
          <a:pPr>
            <a:defRPr sz="1298"/>
          </a:pPr>
          <a:endParaRPr lang="ru-RU"/>
        </a:p>
      </c:txPr>
    </c:legend>
    <c:plotVisOnly val="1"/>
    <c:dispBlanksAs val="gap"/>
  </c:chart>
  <c:txPr>
    <a:bodyPr/>
    <a:lstStyle/>
    <a:p>
      <a:pPr>
        <a:defRPr sz="1669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3.0144440130979312E-2"/>
                  <c:y val="-1.0465569512395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24073355163218E-2"/>
                  <c:y val="4.18622780495804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096293420652955E-2"/>
                  <c:y val="1.0465569512395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Дети до 1г</c:v>
                </c:pt>
                <c:pt idx="1">
                  <c:v>Дети 1-14л</c:v>
                </c:pt>
                <c:pt idx="2">
                  <c:v>Подрос-15-17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0.29600000000000026</c:v>
                </c:pt>
                <c:pt idx="1">
                  <c:v>0.64400000000000046</c:v>
                </c:pt>
                <c:pt idx="2">
                  <c:v>5.9000000000000025E-2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4.6891351314856701E-2"/>
                  <c:y val="-4.70950628057779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24073355163218E-2"/>
                  <c:y val="-1.1991659870941316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192586841305819E-2"/>
                  <c:y val="1.04655695123950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Дети до 1г</c:v>
                </c:pt>
                <c:pt idx="1">
                  <c:v>Дети 1-14л</c:v>
                </c:pt>
                <c:pt idx="2">
                  <c:v>Подрос-15-17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0.34200000000000008</c:v>
                </c:pt>
                <c:pt idx="1">
                  <c:v>0.59</c:v>
                </c:pt>
                <c:pt idx="2">
                  <c:v>6.8000000000000019E-2</c:v>
                </c:pt>
              </c:numCache>
            </c:numRef>
          </c:val>
        </c:ser>
        <c:axId val="96082560"/>
        <c:axId val="96084352"/>
      </c:barChart>
      <c:catAx>
        <c:axId val="960825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6084352"/>
        <c:crosses val="autoZero"/>
        <c:auto val="1"/>
        <c:lblAlgn val="ctr"/>
        <c:lblOffset val="100"/>
      </c:catAx>
      <c:valAx>
        <c:axId val="96084352"/>
        <c:scaling>
          <c:orientation val="minMax"/>
        </c:scaling>
        <c:delete val="1"/>
        <c:axPos val="l"/>
        <c:numFmt formatCode="0.00%" sourceLinked="1"/>
        <c:tickLblPos val="nextTo"/>
        <c:crossAx val="96082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7521765620033214E-2"/>
                  <c:y val="1.75090624333644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26118744039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Дети до 1г</c:v>
                </c:pt>
                <c:pt idx="1">
                  <c:v>днти 1-14</c:v>
                </c:pt>
                <c:pt idx="2">
                  <c:v>Подрос 15-17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 formatCode="0.00%">
                  <c:v>1.2999999999999998E-2</c:v>
                </c:pt>
                <c:pt idx="1">
                  <c:v>2.0000000000000018E-3</c:v>
                </c:pt>
                <c:pt idx="2" formatCode="General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0513059372019904E-2"/>
                  <c:y val="5.83635414445482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51305937201992E-2"/>
                  <c:y val="-4.08544790111838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530471868046477E-2"/>
                  <c:y val="1.167270828890964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Дети до 1г</c:v>
                </c:pt>
                <c:pt idx="1">
                  <c:v>днти 1-14</c:v>
                </c:pt>
                <c:pt idx="2">
                  <c:v>Подрос 15-17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3"/>
                <c:pt idx="0">
                  <c:v>1.2E-2</c:v>
                </c:pt>
                <c:pt idx="1">
                  <c:v>2.0000000000000018E-3</c:v>
                </c:pt>
                <c:pt idx="2" formatCode="General">
                  <c:v>0.2</c:v>
                </c:pt>
              </c:numCache>
            </c:numRef>
          </c:val>
        </c:ser>
        <c:axId val="96150656"/>
        <c:axId val="96152192"/>
      </c:barChart>
      <c:catAx>
        <c:axId val="961506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6152192"/>
        <c:crosses val="autoZero"/>
        <c:auto val="1"/>
        <c:lblAlgn val="ctr"/>
        <c:lblOffset val="100"/>
      </c:catAx>
      <c:valAx>
        <c:axId val="96152192"/>
        <c:scaling>
          <c:orientation val="minMax"/>
        </c:scaling>
        <c:delete val="1"/>
        <c:axPos val="l"/>
        <c:numFmt formatCode="0.00%" sourceLinked="1"/>
        <c:tickLblPos val="nextTo"/>
        <c:crossAx val="961506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летальность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1472468539094379E-2"/>
                  <c:y val="-9.070559309494755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472468539094372E-2"/>
                  <c:y val="-7.55879942457896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949413233635165E-3"/>
                  <c:y val="-6.66726429677357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0,55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735945014046058E-2"/>
                      <c:h val="3.610185442918795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0.42000000000000021</c:v>
                </c:pt>
                <c:pt idx="1">
                  <c:v>0.52</c:v>
                </c:pt>
                <c:pt idx="2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младенческая летальность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6609438217760056E-2"/>
                  <c:y val="-7.02653542581510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321761443981974E-2"/>
                  <c:y val="-6.42497951089211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609438217760056E-2"/>
                  <c:y val="-8.314679367036853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1.0900000000000001</c:v>
                </c:pt>
                <c:pt idx="1">
                  <c:v>1.37</c:v>
                </c:pt>
                <c:pt idx="2">
                  <c:v>1.27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marker val="1"/>
        <c:axId val="98736384"/>
        <c:axId val="98631680"/>
      </c:lineChart>
      <c:catAx>
        <c:axId val="98736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31680"/>
        <c:crosses val="autoZero"/>
        <c:auto val="1"/>
        <c:lblAlgn val="ctr"/>
        <c:lblOffset val="100"/>
      </c:catAx>
      <c:valAx>
        <c:axId val="98631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9873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83342731310777"/>
          <c:y val="4.9133008790269085E-2"/>
          <c:w val="0.54109875328084045"/>
          <c:h val="0.6189744094488199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Эстренные</c:v>
                </c:pt>
                <c:pt idx="1">
                  <c:v>Плановые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1473</c:v>
                </c:pt>
                <c:pt idx="1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Эстренные</c:v>
                </c:pt>
                <c:pt idx="1">
                  <c:v>Плановые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1486</c:v>
                </c:pt>
                <c:pt idx="1">
                  <c:v>140</c:v>
                </c:pt>
              </c:numCache>
            </c:numRef>
          </c:val>
        </c:ser>
        <c:shape val="cylinder"/>
        <c:axId val="98940416"/>
        <c:axId val="98941952"/>
        <c:axId val="77216832"/>
      </c:bar3DChart>
      <c:catAx>
        <c:axId val="989404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8941952"/>
        <c:crosses val="autoZero"/>
        <c:auto val="1"/>
        <c:lblAlgn val="ctr"/>
        <c:lblOffset val="100"/>
      </c:catAx>
      <c:valAx>
        <c:axId val="98941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8940416"/>
        <c:crosses val="autoZero"/>
        <c:crossBetween val="between"/>
      </c:valAx>
      <c:serAx>
        <c:axId val="77216832"/>
        <c:scaling>
          <c:orientation val="minMax"/>
        </c:scaling>
        <c:axPos val="b"/>
        <c:tickLblPos val="nextTo"/>
        <c:crossAx val="98941952"/>
        <c:crosses val="autoZero"/>
      </c:ser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solidFill>
      <a:schemeClr val="bg2"/>
    </a:solidFill>
    <a:ln>
      <a:solidFill>
        <a:schemeClr val="bg2"/>
      </a:solidFill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Хирургическая активность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</c:f>
              <c:strCache>
                <c:ptCount val="1"/>
                <c:pt idx="0">
                  <c:v>Хирургическая активность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shape val="box"/>
        <c:axId val="98976512"/>
        <c:axId val="98978048"/>
        <c:axId val="85270016"/>
      </c:bar3DChart>
      <c:catAx>
        <c:axId val="98976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978048"/>
        <c:crosses val="autoZero"/>
        <c:auto val="1"/>
        <c:lblAlgn val="l"/>
        <c:lblOffset val="100"/>
      </c:catAx>
      <c:valAx>
        <c:axId val="98978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8976512"/>
        <c:crosses val="autoZero"/>
        <c:crossBetween val="between"/>
      </c:valAx>
      <c:serAx>
        <c:axId val="85270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8978048"/>
        <c:crosses val="autoZero"/>
      </c:ser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solidFill>
      <a:schemeClr val="bg2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3864419562662377E-2"/>
          <c:y val="5.7964775250415025E-2"/>
          <c:w val="0.71695311632040926"/>
          <c:h val="0.831585942946757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Lbls>
            <c:dLbl>
              <c:idx val="0"/>
              <c:layout>
                <c:manualLayout>
                  <c:x val="-9.4460581116041047E-3"/>
                  <c:y val="1.0224306800049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Медсестры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высшая категория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Медсестры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</c:v>
                </c:pt>
                <c:pt idx="1">
                  <c:v>30.5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первая категория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Медсестры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</c:v>
                </c:pt>
                <c:pt idx="1">
                  <c:v>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вторая категория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Медсестры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23.3</c:v>
                </c:pt>
                <c:pt idx="1">
                  <c:v>7.4</c:v>
                </c:pt>
              </c:numCache>
            </c:numRef>
          </c:val>
        </c:ser>
        <c:axId val="99863552"/>
        <c:axId val="99955456"/>
      </c:barChart>
      <c:catAx>
        <c:axId val="99863552"/>
        <c:scaling>
          <c:orientation val="minMax"/>
        </c:scaling>
        <c:axPos val="b"/>
        <c:numFmt formatCode="General" sourceLinked="0"/>
        <c:tickLblPos val="nextTo"/>
        <c:crossAx val="99955456"/>
        <c:crosses val="autoZero"/>
        <c:auto val="1"/>
        <c:lblAlgn val="ctr"/>
        <c:lblOffset val="100"/>
      </c:catAx>
      <c:valAx>
        <c:axId val="99955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986355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0681009964599595"/>
          <c:y val="0.23240191508511931"/>
          <c:w val="0.27272344111219526"/>
          <c:h val="0.29236888332858391"/>
        </c:manualLayout>
      </c:layout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01741700843326"/>
          <c:y val="1.7024535854040908E-2"/>
          <c:w val="0.81225790671940512"/>
          <c:h val="0.7252014436667535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обаснованная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92D050"/>
              </a:solidFill>
            </a:ln>
            <a:effectLst/>
            <a:sp3d>
              <a:contourClr>
                <a:srgbClr val="92D050"/>
              </a:contourClr>
            </a:sp3d>
          </c:spPr>
          <c:dLbls>
            <c:dLbl>
              <c:idx val="0"/>
              <c:layout>
                <c:manualLayout>
                  <c:x val="3.1204630252592742E-2"/>
                  <c:y val="-2.94478489673158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053595650719174E-2"/>
                  <c:y val="-2.29038825301345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</a:p>
                  <a:p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жалоба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6711329708932636E-2"/>
                  <c:y val="-2.29038825301344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204630252592742E-2"/>
                  <c:y val="-4.58077650602689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</c:v>
                </c:pt>
                <c:pt idx="1">
                  <c:v>130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00601856"/>
        <c:axId val="100603392"/>
        <c:axId val="100442112"/>
      </c:bar3DChart>
      <c:catAx>
        <c:axId val="100601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603392"/>
        <c:crosses val="autoZero"/>
        <c:auto val="1"/>
        <c:lblAlgn val="ctr"/>
        <c:lblOffset val="100"/>
      </c:catAx>
      <c:valAx>
        <c:axId val="100603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601856"/>
        <c:crosses val="autoZero"/>
        <c:crossBetween val="between"/>
      </c:valAx>
      <c:serAx>
        <c:axId val="100442112"/>
        <c:scaling>
          <c:orientation val="minMax"/>
        </c:scaling>
        <c:delete val="1"/>
        <c:axPos val="b"/>
        <c:majorTickMark val="none"/>
        <c:tickLblPos val="nextTo"/>
        <c:crossAx val="100603392"/>
        <c:crosses val="autoZero"/>
      </c:ser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2689253896324437"/>
          <c:y val="0.93689667197471882"/>
          <c:w val="0.45726929532494293"/>
          <c:h val="4.840588700020986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5DDC5-D962-4CF0-A124-F4DE5BD5245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9658-1B56-4581-9626-1DC1D476C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270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658-1B56-4581-9626-1DC1D476C7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64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658-1B56-4581-9626-1DC1D476C7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369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658-1B56-4581-9626-1DC1D476C7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69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21F5-ECF2-4BA8-A711-A8CC3A27367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85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59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14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7059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272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4899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276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38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326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224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27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61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2849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42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75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25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675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11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91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067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2594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3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546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7914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279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297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068-AD16-4BD3-ABBA-2A07672377CD}" type="datetimeFigureOut">
              <a:rPr lang="ru-RU" smtClean="0">
                <a:solidFill>
                  <a:srgbClr val="073E87"/>
                </a:solidFill>
              </a:rPr>
              <a:pPr/>
              <a:t>15.12.2020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96B-72F2-4CCA-AD3C-DA30A1BA1F5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892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334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22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862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387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35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08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46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100811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«Городская  детская клиническая больница»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работы за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задачи на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Гл. Врач\Desktop\фотографии\IMG_834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40871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42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Пролеченные   пациенты  по возрастам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03173995"/>
              </p:ext>
            </p:extLst>
          </p:nvPr>
        </p:nvGraphicFramePr>
        <p:xfrm>
          <a:off x="539552" y="4430994"/>
          <a:ext cx="3791744" cy="242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094932060"/>
              </p:ext>
            </p:extLst>
          </p:nvPr>
        </p:nvGraphicFramePr>
        <p:xfrm>
          <a:off x="4932040" y="4437112"/>
          <a:ext cx="3744416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3755711"/>
              </p:ext>
            </p:extLst>
          </p:nvPr>
        </p:nvGraphicFramePr>
        <p:xfrm>
          <a:off x="323528" y="1340768"/>
          <a:ext cx="8640763" cy="3218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76"/>
                <a:gridCol w="943826"/>
                <a:gridCol w="936083"/>
                <a:gridCol w="792070"/>
                <a:gridCol w="864076"/>
                <a:gridCol w="936083"/>
                <a:gridCol w="936083"/>
                <a:gridCol w="1008089"/>
                <a:gridCol w="1080095"/>
                <a:gridCol w="936082"/>
              </a:tblGrid>
              <a:tr h="491502">
                <a:tc row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8" marR="91438" marT="45671" marB="45671">
                    <a:lnR w="12700" cmpd="sng">
                      <a:noFill/>
                    </a:lnR>
                  </a:tcPr>
                </a:tc>
                <a:tc rowSpan="3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L w="12700" cmpd="sng">
                      <a:noFill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пролечено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умерло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Летальность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15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до 1 года</a:t>
                      </a: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15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1 – 14 лет</a:t>
                      </a: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Подростки 15-17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14 811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692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763688" y="55358"/>
            <a:ext cx="6192688" cy="1181224"/>
            <a:chOff x="-1141524" y="42661"/>
            <a:chExt cx="6192688" cy="6629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141524" y="69154"/>
              <a:ext cx="5832648" cy="636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781484" y="42661"/>
              <a:ext cx="5832648" cy="574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Больничная </a:t>
              </a:r>
              <a:r>
                <a:rPr lang="kk-KZ" sz="28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летальность за  3-года</a:t>
              </a:r>
              <a:endParaRPr lang="ru-RU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2321449897"/>
              </p:ext>
            </p:extLst>
          </p:nvPr>
        </p:nvGraphicFramePr>
        <p:xfrm>
          <a:off x="251520" y="1412777"/>
          <a:ext cx="806489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576" y="2852936"/>
            <a:ext cx="7704856" cy="3745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летальность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2018 года выросла за счет умерших детей в неонатальной хирургии ( операции на ВПР ЖКТ начали проводить с 2018г), и на 2019 год почти на одном уровне.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5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28714" y="228684"/>
            <a:ext cx="8686572" cy="1328108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lvl="7" algn="ctr" eaLnBrk="0" hangingPunct="0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неонатальной хирургии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5292805"/>
              </p:ext>
            </p:extLst>
          </p:nvPr>
        </p:nvGraphicFramePr>
        <p:xfrm>
          <a:off x="304800" y="1772816"/>
          <a:ext cx="8610600" cy="404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651"/>
                <a:gridCol w="1871871"/>
                <a:gridCol w="1747078"/>
              </a:tblGrid>
              <a:tr h="41491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72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Выписанные </a:t>
                      </a: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72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Прооперировано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72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Хирургическая активность</a:t>
                      </a:r>
                      <a:endParaRPr kumimoji="0" lang="ru-RU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72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Послеоперационная летальность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72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Послеоперационная выживаемость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6664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058745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работа в стационаре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29366"/>
              </p:ext>
            </p:extLst>
          </p:nvPr>
        </p:nvGraphicFramePr>
        <p:xfrm>
          <a:off x="251521" y="1052736"/>
          <a:ext cx="8424944" cy="30144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59496"/>
                <a:gridCol w="2426848"/>
                <a:gridCol w="2338600"/>
              </a:tblGrid>
              <a:tr h="78801">
                <a:tc>
                  <a:txBody>
                    <a:bodyPr/>
                    <a:lstStyle/>
                    <a:p>
                      <a:pPr rtl="0"/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</a:tr>
              <a:tr h="743147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пераций</a:t>
                      </a: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</a:t>
                      </a:r>
                    </a:p>
                    <a:p>
                      <a:pPr algn="ctr" rtl="0"/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</a:t>
                      </a:r>
                    </a:p>
                    <a:p>
                      <a:pPr algn="ctr" rtl="0"/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</a:tr>
              <a:tr h="5091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плановых операций</a:t>
                      </a:r>
                    </a:p>
                    <a:p>
                      <a:pPr algn="l" rtl="0"/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1473  (93,7)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1486 (91,4)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</a:tr>
              <a:tr h="5091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экстренных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операций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rtl="0"/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(6,3)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140(8,6)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</a:tr>
              <a:tr h="509123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Хирургическая активность </a:t>
                      </a: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rtl="0"/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74" marR="24074" marT="24074" marB="24074"/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040086809"/>
              </p:ext>
            </p:extLst>
          </p:nvPr>
        </p:nvGraphicFramePr>
        <p:xfrm>
          <a:off x="251520" y="4725144"/>
          <a:ext cx="381642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074432118"/>
              </p:ext>
            </p:extLst>
          </p:nvPr>
        </p:nvGraphicFramePr>
        <p:xfrm>
          <a:off x="4716016" y="4581128"/>
          <a:ext cx="417646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646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7632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по пролеченным  сельским  жителям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529412"/>
              </p:ext>
            </p:extLst>
          </p:nvPr>
        </p:nvGraphicFramePr>
        <p:xfrm>
          <a:off x="251519" y="1628801"/>
          <a:ext cx="8352928" cy="30243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03614"/>
                <a:gridCol w="784595"/>
                <a:gridCol w="1121000"/>
                <a:gridCol w="1163200"/>
                <a:gridCol w="1078799"/>
                <a:gridCol w="1207230"/>
                <a:gridCol w="882276"/>
                <a:gridCol w="756107"/>
                <a:gridCol w="756107"/>
              </a:tblGrid>
              <a:tr h="38502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пролечено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Проле-чено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сельских жителей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4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Экстрен-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экстрен-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до 1 года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1до 14 лет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15 до 17 лет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1 828-</a:t>
                      </a:r>
                    </a:p>
                    <a:p>
                      <a:pPr algn="ctr" rtl="0" fontAlgn="ctr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1 083- 7,3%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8650" y="4063737"/>
            <a:ext cx="7399734" cy="2653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сельским пациентам : согласно 761 приказа МЗ РК «Правила оказания стационарной помощи» право выбора медицинской организации пациента при плановой госпитализации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452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выбрали ГКП на ПХВ «ГДКБ», а 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614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экстренно госпитализированы, которым не могли отказать по тяжести состояния их состояния. (ОРИТ).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428625"/>
            <a:ext cx="3357563" cy="3143250"/>
          </a:xfrm>
          <a:prstGeom prst="rect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411413" y="620713"/>
            <a:ext cx="684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prstClr val="black"/>
                </a:solidFill>
              </a:rPr>
              <a:t>УЗИ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692275" y="981075"/>
            <a:ext cx="172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 dirty="0" smtClean="0">
                <a:solidFill>
                  <a:prstClr val="black"/>
                </a:solidFill>
              </a:rPr>
              <a:t>2017г</a:t>
            </a:r>
            <a:r>
              <a:rPr lang="ru-RU" altLang="ru-RU" sz="1600" b="1" dirty="0">
                <a:solidFill>
                  <a:prstClr val="black"/>
                </a:solidFill>
              </a:rPr>
              <a:t>. – 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2827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r>
              <a:rPr lang="ru-RU" altLang="ru-RU" sz="1600" b="1" dirty="0" smtClean="0">
                <a:solidFill>
                  <a:prstClr val="black"/>
                </a:solidFill>
              </a:rPr>
              <a:t>2018г</a:t>
            </a:r>
            <a:r>
              <a:rPr lang="ru-RU" altLang="ru-RU" sz="1600" b="1" dirty="0">
                <a:solidFill>
                  <a:prstClr val="black"/>
                </a:solidFill>
              </a:rPr>
              <a:t>.- 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3708</a:t>
            </a:r>
          </a:p>
          <a:p>
            <a:r>
              <a:rPr lang="kk-KZ" altLang="ru-RU" sz="1600" b="1" dirty="0" smtClean="0">
                <a:solidFill>
                  <a:prstClr val="black"/>
                </a:solidFill>
              </a:rPr>
              <a:t>2019г.-</a:t>
            </a:r>
            <a:r>
              <a:rPr lang="en-US" altLang="ru-RU" sz="1600" b="1" dirty="0" smtClean="0">
                <a:solidFill>
                  <a:prstClr val="black"/>
                </a:solidFill>
              </a:rPr>
              <a:t> 4125</a:t>
            </a:r>
            <a:endParaRPr lang="ru-RU" altLang="ru-RU" sz="1600" b="1" dirty="0">
              <a:solidFill>
                <a:prstClr val="black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468313" y="1565275"/>
            <a:ext cx="30241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prstClr val="black"/>
                </a:solidFill>
              </a:rPr>
              <a:t>- </a:t>
            </a:r>
            <a:r>
              <a:rPr lang="ru-RU" altLang="ru-RU" sz="1500" b="1" dirty="0" err="1">
                <a:solidFill>
                  <a:prstClr val="black"/>
                </a:solidFill>
              </a:rPr>
              <a:t>ЭхоКГ</a:t>
            </a:r>
            <a:endParaRPr lang="ru-RU" altLang="ru-RU" sz="1500" b="1" dirty="0">
              <a:solidFill>
                <a:prstClr val="black"/>
              </a:solidFill>
            </a:endParaRPr>
          </a:p>
          <a:p>
            <a:r>
              <a:rPr lang="ru-RU" altLang="ru-RU" sz="1500" b="1" dirty="0">
                <a:solidFill>
                  <a:prstClr val="black"/>
                </a:solidFill>
              </a:rPr>
              <a:t>- НСГ (</a:t>
            </a:r>
            <a:r>
              <a:rPr lang="ru-RU" altLang="ru-RU" sz="1500" b="1" dirty="0" err="1">
                <a:solidFill>
                  <a:prstClr val="black"/>
                </a:solidFill>
              </a:rPr>
              <a:t>нейросонография</a:t>
            </a:r>
            <a:r>
              <a:rPr lang="ru-RU" altLang="ru-RU" sz="1500" b="1" dirty="0">
                <a:solidFill>
                  <a:prstClr val="black"/>
                </a:solidFill>
              </a:rPr>
              <a:t>)</a:t>
            </a:r>
          </a:p>
          <a:p>
            <a:r>
              <a:rPr lang="ru-RU" altLang="ru-RU" sz="1500" b="1" dirty="0">
                <a:solidFill>
                  <a:prstClr val="black"/>
                </a:solidFill>
              </a:rPr>
              <a:t>- УЗИ ОБП (органов брюшной полости) и забрюшинного пространства(почек)</a:t>
            </a:r>
          </a:p>
          <a:p>
            <a:r>
              <a:rPr lang="ru-RU" altLang="ru-RU" sz="1500" b="1" dirty="0">
                <a:solidFill>
                  <a:prstClr val="black"/>
                </a:solidFill>
              </a:rPr>
              <a:t>- УЗИ поверхностных органов (ЩЖ)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15858" y="594709"/>
            <a:ext cx="2500313" cy="2143125"/>
          </a:xfrm>
          <a:prstGeom prst="rect">
            <a:avLst/>
          </a:prstGeom>
          <a:solidFill>
            <a:srgbClr val="D8EDF2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303713" y="476250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prstClr val="black"/>
                </a:solidFill>
              </a:rPr>
              <a:t>ЭЭГ, РЭГ,ЭМГ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948113" y="1350963"/>
            <a:ext cx="223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 dirty="0" smtClean="0">
                <a:solidFill>
                  <a:prstClr val="black"/>
                </a:solidFill>
              </a:rPr>
              <a:t>2017 </a:t>
            </a:r>
            <a:r>
              <a:rPr lang="ru-RU" altLang="ru-RU" sz="1600" b="1" dirty="0">
                <a:solidFill>
                  <a:prstClr val="black"/>
                </a:solidFill>
              </a:rPr>
              <a:t>г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.-404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r>
              <a:rPr lang="ru-RU" altLang="ru-RU" sz="1600" b="1" dirty="0" smtClean="0">
                <a:solidFill>
                  <a:prstClr val="black"/>
                </a:solidFill>
              </a:rPr>
              <a:t>2018 </a:t>
            </a:r>
            <a:r>
              <a:rPr lang="ru-RU" altLang="ru-RU" sz="1600" b="1" dirty="0">
                <a:solidFill>
                  <a:prstClr val="black"/>
                </a:solidFill>
              </a:rPr>
              <a:t>г.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417</a:t>
            </a:r>
          </a:p>
          <a:p>
            <a:r>
              <a:rPr lang="kk-KZ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2019г.-</a:t>
            </a:r>
            <a:r>
              <a:rPr lang="en-US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502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7068" y="482600"/>
            <a:ext cx="2500313" cy="21431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653213" y="584200"/>
            <a:ext cx="237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prstClr val="black"/>
                </a:solidFill>
              </a:rPr>
              <a:t>Бак лаборатория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572250" y="1476375"/>
            <a:ext cx="18161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prstClr val="black"/>
                </a:solidFill>
              </a:rPr>
              <a:t>2017г-32274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r>
              <a:rPr lang="ru-RU" altLang="ru-RU" sz="1600" b="1" dirty="0" smtClean="0">
                <a:solidFill>
                  <a:prstClr val="black"/>
                </a:solidFill>
              </a:rPr>
              <a:t>2018г-35991</a:t>
            </a:r>
          </a:p>
          <a:p>
            <a:r>
              <a:rPr lang="kk-KZ" altLang="ru-RU" sz="1600" b="1" dirty="0" smtClean="0">
                <a:solidFill>
                  <a:prstClr val="black"/>
                </a:solidFill>
              </a:rPr>
              <a:t>2019г-</a:t>
            </a:r>
            <a:r>
              <a:rPr lang="en-US" altLang="ru-RU" sz="1600" b="1" dirty="0" smtClean="0">
                <a:solidFill>
                  <a:prstClr val="black"/>
                </a:solidFill>
              </a:rPr>
              <a:t> 37853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63" y="2643188"/>
            <a:ext cx="3214687" cy="2214562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164388" y="2708275"/>
            <a:ext cx="1643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 err="1">
                <a:solidFill>
                  <a:prstClr val="black"/>
                </a:solidFill>
              </a:rPr>
              <a:t>Холтер</a:t>
            </a:r>
            <a:r>
              <a:rPr lang="ru-RU" altLang="ru-RU" sz="2000" b="1" dirty="0">
                <a:solidFill>
                  <a:prstClr val="black"/>
                </a:solidFill>
              </a:rPr>
              <a:t> по АД и ЭКГ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072313" y="3500438"/>
            <a:ext cx="1512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 smtClean="0">
                <a:solidFill>
                  <a:prstClr val="black"/>
                </a:solidFill>
              </a:rPr>
              <a:t> </a:t>
            </a:r>
            <a:endParaRPr lang="ru-RU" altLang="ru-RU" sz="1400" dirty="0">
              <a:solidFill>
                <a:prstClr val="black"/>
              </a:solidFill>
            </a:endParaRPr>
          </a:p>
          <a:p>
            <a:r>
              <a:rPr lang="ru-RU" altLang="ru-RU" sz="1400" b="1" dirty="0" smtClean="0">
                <a:solidFill>
                  <a:prstClr val="black"/>
                </a:solidFill>
              </a:rPr>
              <a:t>2017 </a:t>
            </a:r>
            <a:r>
              <a:rPr lang="ru-RU" altLang="ru-RU" sz="1400" b="1" dirty="0">
                <a:solidFill>
                  <a:prstClr val="black"/>
                </a:solidFill>
              </a:rPr>
              <a:t>г.- </a:t>
            </a:r>
            <a:r>
              <a:rPr lang="ru-RU" altLang="ru-RU" sz="1400" b="1" dirty="0" smtClean="0">
                <a:solidFill>
                  <a:prstClr val="black"/>
                </a:solidFill>
              </a:rPr>
              <a:t>1107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r>
              <a:rPr lang="ru-RU" altLang="ru-RU" sz="1400" b="1" dirty="0" smtClean="0">
                <a:solidFill>
                  <a:srgbClr val="FF0000"/>
                </a:solidFill>
              </a:rPr>
              <a:t>2018 </a:t>
            </a:r>
            <a:r>
              <a:rPr lang="ru-RU" altLang="ru-RU" sz="1400" b="1" dirty="0">
                <a:solidFill>
                  <a:srgbClr val="FF0000"/>
                </a:solidFill>
              </a:rPr>
              <a:t>г -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1211</a:t>
            </a:r>
            <a:endParaRPr lang="ru-RU" altLang="ru-RU" sz="1400" b="1" dirty="0">
              <a:solidFill>
                <a:srgbClr val="FF0000"/>
              </a:solidFill>
            </a:endParaRPr>
          </a:p>
          <a:p>
            <a:r>
              <a:rPr lang="kk-KZ" altLang="ru-RU" sz="1400" b="1" dirty="0" smtClean="0">
                <a:solidFill>
                  <a:srgbClr val="FF0000"/>
                </a:solidFill>
              </a:rPr>
              <a:t>2019г.-</a:t>
            </a:r>
            <a:r>
              <a:rPr lang="en-US" altLang="ru-RU" sz="1400" b="1" dirty="0" smtClean="0">
                <a:solidFill>
                  <a:srgbClr val="FF0000"/>
                </a:solidFill>
              </a:rPr>
              <a:t>1289</a:t>
            </a:r>
            <a:endParaRPr lang="ru-RU" alt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13263" y="4889500"/>
            <a:ext cx="4429125" cy="1428750"/>
          </a:xfrm>
          <a:prstGeom prst="rect">
            <a:avLst/>
          </a:prstGeom>
          <a:solidFill>
            <a:srgbClr val="66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7812088" y="5084763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prstClr val="black"/>
                </a:solidFill>
              </a:rPr>
              <a:t>ЭФГДС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358063" y="5516563"/>
            <a:ext cx="1444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 smtClean="0">
                <a:solidFill>
                  <a:prstClr val="black"/>
                </a:solidFill>
              </a:rPr>
              <a:t>2017 </a:t>
            </a:r>
            <a:r>
              <a:rPr lang="ru-RU" altLang="ru-RU" sz="1400" b="1" dirty="0">
                <a:solidFill>
                  <a:prstClr val="black"/>
                </a:solidFill>
              </a:rPr>
              <a:t>г.-  </a:t>
            </a:r>
            <a:r>
              <a:rPr lang="ru-RU" altLang="ru-RU" sz="1400" b="1" dirty="0" smtClean="0">
                <a:solidFill>
                  <a:prstClr val="black"/>
                </a:solidFill>
              </a:rPr>
              <a:t>156 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r>
              <a:rPr lang="ru-RU" altLang="ru-RU" sz="1400" b="1" dirty="0" smtClean="0">
                <a:solidFill>
                  <a:srgbClr val="FF0000"/>
                </a:solidFill>
              </a:rPr>
              <a:t>2018 </a:t>
            </a:r>
            <a:r>
              <a:rPr lang="ru-RU" altLang="ru-RU" sz="1400" b="1" dirty="0">
                <a:solidFill>
                  <a:srgbClr val="FF0000"/>
                </a:solidFill>
              </a:rPr>
              <a:t>г.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– 142</a:t>
            </a:r>
          </a:p>
          <a:p>
            <a:r>
              <a:rPr lang="kk-KZ" altLang="ru-RU" sz="1400" b="1" dirty="0" smtClean="0">
                <a:solidFill>
                  <a:srgbClr val="FF0000"/>
                </a:solidFill>
              </a:rPr>
              <a:t>2019г.-</a:t>
            </a:r>
            <a:r>
              <a:rPr lang="en-US" altLang="ru-RU" sz="1400" b="1" dirty="0" smtClean="0">
                <a:solidFill>
                  <a:srgbClr val="FF0000"/>
                </a:solidFill>
              </a:rPr>
              <a:t> 210</a:t>
            </a:r>
            <a:endParaRPr lang="ru-RU" altLang="ru-RU" sz="1400" b="1" dirty="0">
              <a:solidFill>
                <a:srgbClr val="FF0000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427538" y="5805488"/>
            <a:ext cx="365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sz="1400" b="1" dirty="0">
                <a:solidFill>
                  <a:prstClr val="black"/>
                </a:solidFill>
              </a:rPr>
              <a:t>Лечебные </a:t>
            </a:r>
            <a:r>
              <a:rPr lang="ru-RU" altLang="ru-RU" sz="1400" b="1" dirty="0" err="1">
                <a:solidFill>
                  <a:prstClr val="black"/>
                </a:solidFill>
              </a:rPr>
              <a:t>фиброскопии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ru-RU" altLang="ru-RU" sz="1400" b="1" dirty="0">
                <a:solidFill>
                  <a:prstClr val="black"/>
                </a:solidFill>
              </a:rPr>
              <a:t>Диагностические </a:t>
            </a:r>
            <a:r>
              <a:rPr lang="ru-RU" altLang="ru-RU" sz="1400" b="1" dirty="0" err="1">
                <a:solidFill>
                  <a:prstClr val="black"/>
                </a:solidFill>
              </a:rPr>
              <a:t>фиброскопии</a:t>
            </a:r>
            <a:endParaRPr lang="ru-RU" altLang="ru-RU" sz="14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3525" y="5100638"/>
            <a:ext cx="4143375" cy="1643062"/>
          </a:xfrm>
          <a:prstGeom prst="rect">
            <a:avLst/>
          </a:prstGeom>
          <a:solidFill>
            <a:srgbClr val="0000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22263" y="5233988"/>
            <a:ext cx="2432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altLang="ru-RU" sz="1200" b="1" dirty="0">
                <a:solidFill>
                  <a:prstClr val="black"/>
                </a:solidFill>
              </a:rPr>
              <a:t>Биохимический – </a:t>
            </a:r>
          </a:p>
          <a:p>
            <a:pPr marL="285750" indent="-285750">
              <a:buFontTx/>
              <a:buChar char="-"/>
            </a:pPr>
            <a:r>
              <a:rPr lang="ru-RU" altLang="ru-RU" sz="1200" b="1" dirty="0" smtClean="0">
                <a:solidFill>
                  <a:prstClr val="black"/>
                </a:solidFill>
              </a:rPr>
              <a:t>Изосерологический</a:t>
            </a:r>
            <a:endParaRPr lang="ru-RU" altLang="ru-RU" sz="1200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altLang="ru-RU" sz="1200" b="1" dirty="0">
                <a:solidFill>
                  <a:prstClr val="black"/>
                </a:solidFill>
              </a:rPr>
              <a:t>Гематологический </a:t>
            </a:r>
          </a:p>
          <a:p>
            <a:pPr marL="285750" indent="-285750">
              <a:buFontTx/>
              <a:buChar char="-"/>
            </a:pPr>
            <a:r>
              <a:rPr lang="ru-RU" altLang="ru-RU" sz="1200" b="1" dirty="0" smtClean="0">
                <a:solidFill>
                  <a:prstClr val="black"/>
                </a:solidFill>
              </a:rPr>
              <a:t>Клинический</a:t>
            </a:r>
            <a:endParaRPr lang="ru-RU" altLang="ru-RU" sz="1200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altLang="ru-RU" sz="1200" b="1" dirty="0">
              <a:solidFill>
                <a:prstClr val="black"/>
              </a:solidFill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555875" y="5300663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prstClr val="black"/>
                </a:solidFill>
              </a:rPr>
              <a:t>Лаборатория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700338" y="5661025"/>
            <a:ext cx="16557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 smtClean="0">
                <a:solidFill>
                  <a:prstClr val="black"/>
                </a:solidFill>
              </a:rPr>
              <a:t>2017 </a:t>
            </a:r>
            <a:r>
              <a:rPr lang="ru-RU" altLang="ru-RU" sz="1400" b="1" dirty="0">
                <a:solidFill>
                  <a:prstClr val="black"/>
                </a:solidFill>
              </a:rPr>
              <a:t>г- </a:t>
            </a:r>
            <a:r>
              <a:rPr lang="ru-RU" altLang="ru-RU" sz="1400" b="1" dirty="0" smtClean="0">
                <a:solidFill>
                  <a:prstClr val="black"/>
                </a:solidFill>
              </a:rPr>
              <a:t>350 442 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r>
              <a:rPr lang="ru-RU" altLang="ru-RU" sz="1400" b="1" dirty="0" smtClean="0">
                <a:solidFill>
                  <a:srgbClr val="FF0000"/>
                </a:solidFill>
              </a:rPr>
              <a:t>2018 г- 451 86  </a:t>
            </a:r>
          </a:p>
          <a:p>
            <a:r>
              <a:rPr lang="kk-KZ" altLang="ru-RU" sz="1400" b="1" dirty="0" smtClean="0">
                <a:solidFill>
                  <a:srgbClr val="FF0000"/>
                </a:solidFill>
              </a:rPr>
              <a:t>2019г</a:t>
            </a:r>
            <a:r>
              <a:rPr lang="en-US" altLang="ru-RU" sz="1400" b="1" dirty="0" smtClean="0">
                <a:solidFill>
                  <a:srgbClr val="FF0000"/>
                </a:solidFill>
              </a:rPr>
              <a:t>- 502000</a:t>
            </a:r>
            <a:endParaRPr lang="ru-RU" altLang="ru-RU" sz="14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50" y="3727450"/>
            <a:ext cx="3357563" cy="1357313"/>
          </a:xfrm>
          <a:prstGeom prst="rect">
            <a:avLst/>
          </a:prstGeom>
          <a:solidFill>
            <a:srgbClr val="0000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285750" y="3660775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prstClr val="black"/>
                </a:solidFill>
              </a:rPr>
              <a:t>Рентген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22263" y="4167188"/>
            <a:ext cx="1563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 smtClean="0">
                <a:solidFill>
                  <a:prstClr val="black"/>
                </a:solidFill>
              </a:rPr>
              <a:t>2017г- 26095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r>
              <a:rPr lang="ru-RU" altLang="ru-RU" sz="1400" b="1" dirty="0" smtClean="0">
                <a:solidFill>
                  <a:srgbClr val="FF0000"/>
                </a:solidFill>
              </a:rPr>
              <a:t>2018г- 29686-2019г-</a:t>
            </a:r>
            <a:r>
              <a:rPr lang="en-US" altLang="ru-RU" sz="1400" b="1" dirty="0" smtClean="0">
                <a:solidFill>
                  <a:srgbClr val="FF0000"/>
                </a:solidFill>
              </a:rPr>
              <a:t>32120</a:t>
            </a:r>
            <a:endParaRPr lang="ru-RU" altLang="ru-RU" sz="1400" b="1" dirty="0">
              <a:solidFill>
                <a:srgbClr val="FF0000"/>
              </a:solidFill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855788" y="3894138"/>
            <a:ext cx="17875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</a:rPr>
              <a:t>КТ-</a:t>
            </a:r>
            <a:r>
              <a:rPr lang="ru-RU" altLang="ru-RU" sz="1400" b="1" dirty="0">
                <a:solidFill>
                  <a:prstClr val="black"/>
                </a:solidFill>
              </a:rPr>
              <a:t>исследования- </a:t>
            </a:r>
          </a:p>
          <a:p>
            <a:r>
              <a:rPr lang="ru-RU" altLang="ru-RU" sz="1400" b="1" dirty="0" smtClean="0">
                <a:solidFill>
                  <a:prstClr val="black"/>
                </a:solidFill>
              </a:rPr>
              <a:t>2017-690 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r>
              <a:rPr lang="ru-RU" altLang="ru-RU" sz="1400" b="1" dirty="0" smtClean="0">
                <a:solidFill>
                  <a:prstClr val="black"/>
                </a:solidFill>
              </a:rPr>
              <a:t>2018-37</a:t>
            </a:r>
          </a:p>
          <a:p>
            <a:r>
              <a:rPr lang="kk-KZ" altLang="ru-RU" sz="1400" b="1" dirty="0" smtClean="0">
                <a:solidFill>
                  <a:prstClr val="black"/>
                </a:solidFill>
              </a:rPr>
              <a:t>2019-</a:t>
            </a:r>
            <a:r>
              <a:rPr lang="en-US" altLang="ru-RU" sz="1400" b="1" dirty="0" smtClean="0">
                <a:solidFill>
                  <a:prstClr val="black"/>
                </a:solidFill>
              </a:rPr>
              <a:t>47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 rot="1200000">
            <a:off x="2668084" y="1631348"/>
            <a:ext cx="4227574" cy="3568700"/>
          </a:xfrm>
          <a:prstGeom prst="star5">
            <a:avLst/>
          </a:prstGeom>
          <a:solidFill>
            <a:schemeClr val="bg1">
              <a:alpha val="61000"/>
            </a:schemeClr>
          </a:solidFill>
          <a:ln w="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rgbClr val="FF0000"/>
                </a:solidFill>
              </a:rPr>
              <a:t>Параклини-ческая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>
                <a:solidFill>
                  <a:srgbClr val="FF0000"/>
                </a:solidFill>
              </a:rPr>
              <a:t>служба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ГДКБ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910"/>
            <a:ext cx="7869560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Финансово-хозяйственная часть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64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6602656"/>
              </p:ext>
            </p:extLst>
          </p:nvPr>
        </p:nvGraphicFramePr>
        <p:xfrm>
          <a:off x="611560" y="742935"/>
          <a:ext cx="8136904" cy="5597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832"/>
                <a:gridCol w="1541648"/>
                <a:gridCol w="1512168"/>
                <a:gridCol w="1008112"/>
                <a:gridCol w="1296144"/>
              </a:tblGrid>
              <a:tr h="61333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6044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договору ФОМС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1 366 543,2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864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733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08886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Выплата по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Covid19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551 762,8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896 529,1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349 179,6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528 656</a:t>
                      </a:r>
                    </a:p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810,89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6044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по комуслугам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76 610,6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81 778,0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124,99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49 469,63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2422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31 408,5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48 119,0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19885,79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29 118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6044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 обеспечение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373 367,9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422 288,0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218 535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298 270,5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7480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 и АПП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26 001,8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40 123,8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16 149,7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42 550,1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116 258,1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19346">
                <a:tc gridSpan="5">
                  <a:txBody>
                    <a:bodyPr/>
                    <a:lstStyle/>
                    <a:p>
                      <a:endParaRPr lang="kk-KZ" dirty="0" smtClean="0"/>
                    </a:p>
                  </a:txBody>
                  <a:tcPr marL="6826" marR="6826" marT="68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26" marR="6826" marT="6826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26" marR="6826" marT="6826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1" dirty="0">
                        <a:solidFill>
                          <a:srgbClr val="CC0099"/>
                        </a:solidFill>
                      </a:endParaRPr>
                    </a:p>
                  </a:txBody>
                  <a:tcPr marL="6826" marR="6826" marT="6826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28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altLang="ru-RU" smtClean="0"/>
          </a:p>
          <a:p>
            <a:endParaRPr lang="ru-RU" alt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188913"/>
            <a:ext cx="8229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endParaRPr lang="ru-RU" sz="3200" i="1" kern="0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5061" y="267508"/>
            <a:ext cx="8686572" cy="1066772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500" b="1" i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Конкурентоспособность больницы зависит от профессионализма и компетентности специалистов</a:t>
            </a:r>
            <a:endParaRPr lang="ru-RU" sz="30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7933640"/>
              </p:ext>
            </p:extLst>
          </p:nvPr>
        </p:nvGraphicFramePr>
        <p:xfrm>
          <a:off x="228600" y="1371600"/>
          <a:ext cx="8686799" cy="425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68"/>
                <a:gridCol w="1953539"/>
                <a:gridCol w="2349614"/>
                <a:gridCol w="1075789"/>
                <a:gridCol w="1075789"/>
              </a:tblGrid>
              <a:tr h="41096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Штаты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Физические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лица/</a:t>
                      </a:r>
                      <a:r>
                        <a:rPr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под.на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категорийность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Категорийность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95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kk-KZ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2018 ж.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kk-KZ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2019 ж.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11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Врачи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69/60/47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53,9%</a:t>
                      </a: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78,3%</a:t>
                      </a: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83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Средний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медицинский персонал</a:t>
                      </a:r>
                      <a:endParaRPr kumimoji="0"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284,25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261/229/105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43,0%</a:t>
                      </a: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45,8%</a:t>
                      </a: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83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kumimoji="0" lang="kk-KZ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Младший</a:t>
                      </a:r>
                      <a:r>
                        <a:rPr kumimoji="0" lang="kk-KZ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медицинский персонал</a:t>
                      </a:r>
                      <a:endParaRPr kumimoji="0"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227,25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kk-KZ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kk-KZ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0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kk-KZ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kk-KZ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0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744,5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597</a:t>
                      </a:r>
                    </a:p>
                  </a:txBody>
                  <a:tcPr marL="68582" marR="685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kk-KZ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9592" y="5680661"/>
            <a:ext cx="8534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 в больнице прошли специализацию: </a:t>
            </a:r>
          </a:p>
          <a:p>
            <a:pPr algn="ctr">
              <a:defRPr/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врачей-52,  СМП-70</a:t>
            </a:r>
          </a:p>
        </p:txBody>
      </p:sp>
    </p:spTree>
    <p:extLst>
      <p:ext uri="{BB962C8B-B14F-4D97-AF65-F5344CB8AC3E}">
        <p14:creationId xmlns="" xmlns:p14="http://schemas.microsoft.com/office/powerpoint/2010/main" val="1670098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851" y="-2115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endParaRPr lang="ru-RU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767154"/>
            <a:ext cx="1656184" cy="372722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511049670"/>
              </p:ext>
            </p:extLst>
          </p:nvPr>
        </p:nvGraphicFramePr>
        <p:xfrm>
          <a:off x="583484" y="1484784"/>
          <a:ext cx="806685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404664"/>
            <a:ext cx="5688632" cy="894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Категорийность</a:t>
            </a:r>
            <a:r>
              <a:rPr lang="ru-RU" sz="25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наших врачей и СМП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7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.Vrach\Desktop\мои статьи и фото\IMG_E7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23" y="1285733"/>
            <a:ext cx="3771263" cy="1357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:\стаканчик\0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5" y="2839131"/>
            <a:ext cx="3038728" cy="186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" y="947628"/>
            <a:ext cx="3162488" cy="177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16632"/>
            <a:ext cx="626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 больницы составляет-89,7%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618" y="5445224"/>
            <a:ext cx="7061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томограф, аппарат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дуга, УДЗ, Цифровой рентген аппарат, ИВЛ, 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Описание: C:\Users\10\Desktop\IMG_2624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4" y="2756867"/>
            <a:ext cx="3918571" cy="168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625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больницы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7490793" cy="360040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основе профессионализма сотрудников с применением современного медицинского оборудования  и предоставлением качественных медицинских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услуг,улучшаем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здоровье  детей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паспорт района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2448272" cy="196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акимдик 2017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73" y="4509120"/>
            <a:ext cx="2324100" cy="194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user\Desktop\паспорт района\см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174" y="4509120"/>
            <a:ext cx="2200275" cy="194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708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02776"/>
            <a:ext cx="7585444" cy="136815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бязательное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социальное 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медицинское </a:t>
            </a:r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страхование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0080" y="1926245"/>
            <a:ext cx="8252400" cy="704088"/>
          </a:xfrm>
        </p:spPr>
        <p:txBody>
          <a:bodyPr>
            <a:no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год  сотрудниками больницы проведены  разяснительные встречи с населениями -12,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2894038"/>
            <a:ext cx="4114800" cy="341528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Выступления в СМИ:</a:t>
            </a:r>
          </a:p>
          <a:p>
            <a:pPr algn="l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Опубликованные статьи в газетах - 7</a:t>
            </a:r>
          </a:p>
          <a:p>
            <a:pPr algn="l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ТВ - 3</a:t>
            </a:r>
          </a:p>
          <a:p>
            <a:pPr algn="l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Радио - 2</a:t>
            </a:r>
          </a:p>
          <a:p>
            <a:pPr algn="l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больницы установлены 4 стенда</a:t>
            </a:r>
          </a:p>
          <a:p>
            <a:pPr algn="l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Разъяснительно-информационная работа среди   работников  ИП/ТОО - 5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32040" y="2885650"/>
            <a:ext cx="3754396" cy="33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01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116632"/>
            <a:ext cx="8064896" cy="8800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индикаторы ГКП на ПХВ «ГКДБ» 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5556" y="764704"/>
            <a:ext cx="8064896" cy="442782"/>
          </a:xfrm>
          <a:prstGeom prst="rect">
            <a:avLst/>
          </a:prstGeom>
          <a:ln w="190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всем приоритетным направлениям утверждены планы работ, 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индикаторы, введен мониторинг исполнения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1207487"/>
            <a:ext cx="3857625" cy="5070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случаев необоснованной госпитализации </a:t>
            </a:r>
          </a:p>
          <a:p>
            <a:pPr algn="ctr" eaLnBrk="1" hangingPunct="1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1857375"/>
            <a:ext cx="3857625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случаев умерших при плановой госпитализации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0" y="2643188"/>
            <a:ext cx="3857625" cy="571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Летальность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0" y="3429000"/>
            <a:ext cx="3857625" cy="571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Показатели внутрибольничной инфекции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0" y="4143375"/>
            <a:ext cx="3857625" cy="5000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Показатель повторного поступления (в течение года по поводу одного и того же заболевания)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0" y="4857750"/>
            <a:ext cx="3857625" cy="571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Случаи расхождения клинического и патологоанатомического диагнозов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0" y="5643563"/>
            <a:ext cx="3929063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Общее количество обоснованных жалоб по сравнению и предыдущим отчетным периодом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429250" y="1207487"/>
            <a:ext cx="3714750" cy="5784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2018г -0,6 ( 84)  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2019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-0,3 (44)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429249" y="1857375"/>
            <a:ext cx="3678240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г- 0</a:t>
            </a:r>
          </a:p>
          <a:p>
            <a:pPr algn="ctr" eaLnBrk="1" hangingPunct="1">
              <a:defRPr/>
            </a:pP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г. </a:t>
            </a: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429248" y="2643188"/>
            <a:ext cx="3571875" cy="571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2018- 0,52 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–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0,55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429249" y="3361038"/>
            <a:ext cx="3571875" cy="571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2018г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– 0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429247" y="4071938"/>
            <a:ext cx="3571875" cy="5714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2018г </a:t>
            </a: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0,13 (19) </a:t>
            </a:r>
            <a:endParaRPr lang="kk-K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2019г </a:t>
            </a: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0,07 (11)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429250" y="4857750"/>
            <a:ext cx="3500437" cy="571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За 2018-1</a:t>
            </a:r>
            <a:endParaRPr lang="kk-KZ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2019г </a:t>
            </a:r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429249" y="5643563"/>
            <a:ext cx="3500437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За 2018г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k-KZ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 rot="5400000">
            <a:off x="1952786" y="3330739"/>
            <a:ext cx="5310187" cy="791840"/>
          </a:xfrm>
          <a:prstGeom prst="triangle">
            <a:avLst>
              <a:gd name="adj" fmla="val 49995"/>
            </a:avLst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b="1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6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09599" y="0"/>
            <a:ext cx="7058745" cy="1340768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kk-K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Служба поддержки пациента и внутреннего аудита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8479827"/>
              </p:ext>
            </p:extLst>
          </p:nvPr>
        </p:nvGraphicFramePr>
        <p:xfrm>
          <a:off x="467545" y="1484784"/>
          <a:ext cx="835292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32040" y="2492896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проведено 592 (2018году-514) анонимного анкетирования  среди родственников  больных детей по 5 бальной шкале. Удовлетворенность качеством оказываемых медицинских услуг составило 73% ( 2018г.- 81%)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65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9"/>
            <a:ext cx="7764463" cy="72007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 bwMode="auto">
          <a:xfrm>
            <a:off x="395536" y="908720"/>
            <a:ext cx="8208962" cy="525658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2018 - 2019г. было внедрено </a:t>
            </a:r>
            <a:r>
              <a:rPr lang="en-US" alt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 system</a:t>
            </a:r>
            <a:r>
              <a:rPr lang="ru-RU" alt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(система экстренного вызова специалистов узкого профиля).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kk-KZ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Приемный покой  тесно работает с программой «КОМЕК».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kk-KZ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Приемный 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покой работает в режиме   ТРИАЖ 3Н системы, согласно приказу № 450 , которое подразделяется по трем зонам (красная, желтая и зеленая), оснащен всеми оборудованиями необходимыми для диагностики,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компьютерами 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kk-KZ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приказу УЗ г.Шымкент на базе организации создан ситуационный центр, который ведет мониторинг работы по детству города.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kk-KZ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катамнестический кабинет.</a:t>
            </a:r>
            <a:endParaRPr lang="ru-RU" alt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усилена работа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безбумажного введения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медицинской документации в КМИС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6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18785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дальнейшее развитие неонатальной хирургии и проктологии, организовать койки для введения следующих профилей : нейрохирургия, кардиохирургия, офтальмология, урология, торакальная хирургия, ЧЛХ, эндокринология.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введения мониторинга целевых индикаторов 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младенческой и  детской смертности от управляемых причин, необоснованная госпитализация, повторная госпитализация в течении календарного месяца,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послеоперационных осложнении и послеоперационной летальности, летальность при плановой госпитализации,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досуточную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летальность,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контроля качества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услуг: согласно аккредитации - соблюдение международных целей безопасности пациента; обеспечить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профилактических, диагностических и лечебных мероприятий по вопросам предупреждения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ВБИ,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 со стороны населения,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пациента качеством оказываемых медицинских услуг.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кадровому обеспечению МО,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медицинских сотрудников: 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переподготовки, обучение в ближнем и дальнем зарубежье по вновь планируемым к открытию профилям.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безбумажную медицину,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Погасить кредиторскую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выйти на 2021 год без кредиторской задолженности.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/>
          </a:p>
        </p:txBody>
      </p:sp>
    </p:spTree>
    <p:extLst>
      <p:ext uri="{BB962C8B-B14F-4D97-AF65-F5344CB8AC3E}">
        <p14:creationId xmlns="" xmlns:p14="http://schemas.microsoft.com/office/powerpoint/2010/main" val="12806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632848" cy="28136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!!!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56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5826719" cy="504056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больнице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48690"/>
            <a:ext cx="7992888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F243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ГКП на ПХВ «Городская детская клиническая больница» - это многопрофильная больница, которая  оказывает  специализированную экстренную и плановую хирургическую, педиатрическую и реанимационную помощь детскому населению </a:t>
            </a:r>
            <a:r>
              <a:rPr lang="ru-RU" dirty="0" err="1">
                <a:solidFill>
                  <a:srgbClr val="0F243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г.Шымкент</a:t>
            </a:r>
            <a:r>
              <a:rPr lang="ru-RU" dirty="0" smtClean="0">
                <a:solidFill>
                  <a:srgbClr val="0F243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F243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F243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Введена в эксплуатацию 21 февраля 2014 года. На 270 коек. На сегодня  плановая  мощность </a:t>
            </a:r>
            <a:r>
              <a:rPr lang="kk-KZ" dirty="0">
                <a:solidFill>
                  <a:srgbClr val="0F243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315 </a:t>
            </a:r>
            <a:r>
              <a:rPr lang="ru-RU" dirty="0">
                <a:solidFill>
                  <a:srgbClr val="0F243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коек, оказывает помощь по 18  профилям,  в том числе хирургический – 8; травматологический пункт - 1 и  дневной стационар на 20 коек. 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структуре больницы развернуты следующие отделния: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клинические - пульмонологическое отделение №1 и №2, педиатрическое,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кардиревматологическое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хирургическое, травматологическое, неврологическое, отделение патологии новорожденных ; вспомогательные (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параклинические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 функциональной и лучевой диагностик: (кабинет УЗИ, ЭКГ, ЭФГДС, спирографии,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кабинет, ЭЭГ- кабинет, ЭМГ – кабинет, кабинет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суточного мониторирования ЭКГ и АД по Холтеру, компютерная томография),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лаборатория,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физиоотделение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(ЛФК, массаж).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8825" cy="58437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2017 года больница признана "Лучшей городской многопрофильной больницей".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году Организация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прошла  Национальную аккредитацию и было присвоено 1 квалификационная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покой работает по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триаж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системе, где сотрудниками проводится быстрая сортировка больных.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реанимационным залом, блоками для НБЗ терапии детям с БОС,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травматологическим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пунктом в составе которого функционирует малая травматологическая операционная, оснащенная необходимым медицинским оборудованием, инструментарием, расходными материалами для оказания травматологической помощи на современном уровне; процедурными кабинетами, экстренной лабораторией.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03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404664"/>
            <a:ext cx="8064897" cy="576064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больнице предусмотрено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поэтажное размещение подразделения операционного блока, с учетом функционального зонирования и включает в себя операционное отделение на 4 операционных стола, диагностическое отделение, отделение интенсивной терапии и реанимации, оснащенные комплексом чистых помещений, стерилизационная.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отделение реанимации класс особо чистые помещения. Опер. блок - ламинарный поток класса А4. Общая площадь  чистых помещений больницы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 Эффективность применения технологий чистых помещений позволяет уменьшить опасность распространения внутрибольничных инфекций, снизить риск послеоперационных осложнений, сокращая тем самым время пребывания больных в стационаре, создать наиболее комфортные и безопасные условия работы для медицинского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персонала.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планируется разделение неонатальной реанимации от общего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8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404664"/>
            <a:ext cx="7772400" cy="749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больницы</a:t>
            </a:r>
            <a:endParaRPr lang="ru-RU" alt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 charset="2"/>
              <a:buChar char=""/>
              <a:defRPr/>
            </a:pPr>
            <a:endParaRPr lang="ru-RU" altLang="ru-RU" b="1" dirty="0" smtClean="0"/>
          </a:p>
          <a:p>
            <a:pPr fontAlgn="auto">
              <a:buFont typeface="Wingdings 2" charset="2"/>
              <a:buChar char=""/>
              <a:defRPr/>
            </a:pPr>
            <a:endParaRPr lang="ru-RU" altLang="ru-RU" b="1" dirty="0" smtClean="0"/>
          </a:p>
          <a:p>
            <a:pPr fontAlgn="auto">
              <a:buFont typeface="Wingdings 2" charset="2"/>
              <a:buChar char=""/>
              <a:defRPr/>
            </a:pPr>
            <a:endParaRPr lang="ru-RU" altLang="ru-RU" b="1" dirty="0" smtClean="0"/>
          </a:p>
          <a:p>
            <a:pPr fontAlgn="auto">
              <a:buFont typeface="Wingdings 2" charset="2"/>
              <a:buChar char=""/>
              <a:defRPr/>
            </a:pPr>
            <a:endParaRPr lang="ru-RU" altLang="ru-RU" b="1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4313"/>
            <a:ext cx="8785225" cy="525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Коечный фонд ГДКБ расчитан на 315 коек: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ОРИТ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на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коек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Пульмонологическое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 №1 ( дети в возрасте до 1го года)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 койки,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пульмонологическое отделение №2 ( дети от 1го года и старше) - на 56 коек,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педиатрическое отделение на 26коек (аллер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.-10 коек, нефро- 5 коек, педиатрия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коек);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ОПН – на 40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коек (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37 коек Пат.Новорожд,3 койки –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неон.хир);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Детское травматологический-ортопедическое отделение–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койки (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травма – 14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коек, ЛОР -1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Неврологическое отделение – на 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коек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коек, ДВЛ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коек);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Кардиоревматологическое отделение – на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40 коек (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кардио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.-28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койки, ревматол. 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коек,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ДВЛ– 2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коек.);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Хирургия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-30 коек (хир.-25, гастроэнтерология -5 коек);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Паллиативное отделение– 15 коек;</a:t>
            </a:r>
          </a:p>
          <a:p>
            <a:pPr algn="l" fontAlgn="auto">
              <a:defRPr/>
            </a:pPr>
            <a:endParaRPr lang="ru-RU" altLang="ru-RU" b="1" dirty="0" smtClean="0"/>
          </a:p>
          <a:p>
            <a:pPr algn="l" fontAlgn="auto">
              <a:buFont typeface="Wingdings 2" charset="2"/>
              <a:buChar char=""/>
              <a:defRPr/>
            </a:pPr>
            <a:endParaRPr lang="ru-RU" altLang="ru-RU" b="1" dirty="0" smtClean="0"/>
          </a:p>
          <a:p>
            <a:pPr fontAlgn="auto">
              <a:buFont typeface="Wingdings 2" charset="2"/>
              <a:buChar char=""/>
              <a:defRPr/>
            </a:pPr>
            <a:endParaRPr lang="ru-RU" altLang="ru-RU" b="1" dirty="0" smtClean="0"/>
          </a:p>
          <a:p>
            <a:pPr fontAlgn="auto">
              <a:buFont typeface="Wingdings 2" charset="2"/>
              <a:buChar char=""/>
              <a:defRPr/>
            </a:pPr>
            <a:endParaRPr lang="ru-RU" altLang="ru-RU" b="1" dirty="0" smtClean="0"/>
          </a:p>
          <a:p>
            <a:pPr fontAlgn="auto">
              <a:buFont typeface="Wingdings 2" charset="2"/>
              <a:buChar char=""/>
              <a:defRPr/>
            </a:pPr>
            <a:endParaRPr lang="ru-RU" altLang="ru-RU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63675" y="385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1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89336"/>
            <a:ext cx="6048672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Коечный </a:t>
            </a:r>
            <a:r>
              <a:rPr lang="kk-KZ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67873996"/>
              </p:ext>
            </p:extLst>
          </p:nvPr>
        </p:nvGraphicFramePr>
        <p:xfrm>
          <a:off x="609600" y="1556792"/>
          <a:ext cx="7922840" cy="448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107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6633"/>
            <a:ext cx="8507412" cy="79141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 за 201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- 2019 г.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83340001"/>
              </p:ext>
            </p:extLst>
          </p:nvPr>
        </p:nvGraphicFramePr>
        <p:xfrm>
          <a:off x="251520" y="1052738"/>
          <a:ext cx="8640960" cy="5012586"/>
        </p:xfrm>
        <a:graphic>
          <a:graphicData uri="http://schemas.openxmlformats.org/drawingml/2006/table">
            <a:tbl>
              <a:tblPr/>
              <a:tblGrid>
                <a:gridCol w="697718"/>
                <a:gridCol w="4293644"/>
                <a:gridCol w="1824799"/>
                <a:gridCol w="1824799"/>
              </a:tblGrid>
              <a:tr h="76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8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8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больных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8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Койко- дней по плану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693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 выполнение койко -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104612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133 471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8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койко-дней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8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койки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8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койки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459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пребывание больного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койке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09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пролеченных больных </a:t>
            </a:r>
            <a:r>
              <a:rPr lang="ru-RU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09767484"/>
              </p:ext>
            </p:extLst>
          </p:nvPr>
        </p:nvGraphicFramePr>
        <p:xfrm>
          <a:off x="251520" y="908721"/>
          <a:ext cx="8712966" cy="40324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104"/>
                <a:gridCol w="1283848"/>
                <a:gridCol w="657763"/>
                <a:gridCol w="698795"/>
                <a:gridCol w="698795"/>
                <a:gridCol w="698795"/>
                <a:gridCol w="863505"/>
                <a:gridCol w="1025526"/>
                <a:gridCol w="991007"/>
                <a:gridCol w="858828"/>
              </a:tblGrid>
              <a:tr h="3527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Выбыло больных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числа выбывших больных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Выпысано 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Плановые 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Экстренные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Умерло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</a:tr>
              <a:tr h="117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ПМСП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Обрат. самост.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13 611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6 087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5 744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1 667</a:t>
                      </a:r>
                      <a:endParaRPr lang="ru-RU" sz="14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4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13 611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4 630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</a:pPr>
                      <a:r>
                        <a:rPr lang="kk-KZ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(34,1)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8 981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</a:pPr>
                      <a:r>
                        <a:rPr lang="kk-KZ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(65,9)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2 858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(19,2%)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11 953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(80,8%)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910657"/>
              </p:ext>
            </p:extLst>
          </p:nvPr>
        </p:nvGraphicFramePr>
        <p:xfrm>
          <a:off x="899592" y="4782207"/>
          <a:ext cx="7361238" cy="190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35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2631</TotalTime>
  <Words>1730</Words>
  <Application>Microsoft Office PowerPoint</Application>
  <PresentationFormat>Экран (4:3)</PresentationFormat>
  <Paragraphs>455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Грань</vt:lpstr>
      <vt:lpstr>1_Грань</vt:lpstr>
      <vt:lpstr>«Городская  детская клиническая больница»  Итоги работы за 2019 год и задачи на 2020 год </vt:lpstr>
      <vt:lpstr>Миссия больницы</vt:lpstr>
      <vt:lpstr>О больнице</vt:lpstr>
      <vt:lpstr>        По итогам 2017 года больница признана "Лучшей городской многопрофильной больницей". 2018 году Организация  прошла  Национальную аккредитацию и было присвоено 1 квалификационная категория  Приемный покой работает по триаж - системе, где сотрудниками проводится быстрая сортировка больных.    Оснащен реанимационным залом, блоками для НБЗ терапии детям с БОС,  травматологическим пунктом в составе которого функционирует малая травматологическая операционная, оснащенная необходимым медицинским оборудованием, инструментарием, расходными материалами для оказания травматологической помощи на современном уровне; процедурными кабинетами, экстренной лабораторией. </vt:lpstr>
      <vt:lpstr>Слайд 5</vt:lpstr>
      <vt:lpstr>Слайд 6</vt:lpstr>
      <vt:lpstr> Коечный фонд  </vt:lpstr>
      <vt:lpstr>Качественные показатели за 2018г. - 2019 г.</vt:lpstr>
      <vt:lpstr>Информация о пролеченных больных  </vt:lpstr>
      <vt:lpstr> Пролеченные   пациенты  по возрастам</vt:lpstr>
      <vt:lpstr>Слайд 11</vt:lpstr>
      <vt:lpstr>  Развитие неонатальной хирургии  </vt:lpstr>
      <vt:lpstr>Хирургическая работа в стационаре</vt:lpstr>
      <vt:lpstr>Информация по пролеченным  сельским  жителям </vt:lpstr>
      <vt:lpstr>Слайд 15</vt:lpstr>
      <vt:lpstr>Финансово-хозяйственная часть</vt:lpstr>
      <vt:lpstr>                                                        </vt:lpstr>
      <vt:lpstr> </vt:lpstr>
      <vt:lpstr>Слайд 19</vt:lpstr>
      <vt:lpstr>Обязательное социальное медицинское страхование</vt:lpstr>
      <vt:lpstr>Целевые индикаторы ГКП на ПХВ «ГКДБ»  </vt:lpstr>
      <vt:lpstr>Служба поддержки пациента и внутреннего аудита</vt:lpstr>
      <vt:lpstr>Цифровизация </vt:lpstr>
      <vt:lpstr>Задачи на 2020год: </vt:lpstr>
      <vt:lpstr>  Спасибо за внимание 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работы  «Шымкентской городской детской больницы №1»</dc:title>
  <dc:creator>10</dc:creator>
  <cp:lastModifiedBy>Акнур</cp:lastModifiedBy>
  <cp:revision>243</cp:revision>
  <cp:lastPrinted>2020-08-13T12:37:27Z</cp:lastPrinted>
  <dcterms:created xsi:type="dcterms:W3CDTF">2017-03-31T09:36:06Z</dcterms:created>
  <dcterms:modified xsi:type="dcterms:W3CDTF">2020-12-15T03:59:33Z</dcterms:modified>
</cp:coreProperties>
</file>