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4" r:id="rId4"/>
    <p:sldId id="258" r:id="rId5"/>
    <p:sldId id="259" r:id="rId6"/>
    <p:sldId id="284" r:id="rId7"/>
    <p:sldId id="287" r:id="rId8"/>
    <p:sldId id="308" r:id="rId9"/>
    <p:sldId id="278" r:id="rId10"/>
    <p:sldId id="280" r:id="rId11"/>
    <p:sldId id="279" r:id="rId12"/>
    <p:sldId id="292" r:id="rId13"/>
    <p:sldId id="283" r:id="rId14"/>
    <p:sldId id="276" r:id="rId15"/>
    <p:sldId id="295" r:id="rId16"/>
    <p:sldId id="281" r:id="rId17"/>
    <p:sldId id="267" r:id="rId18"/>
    <p:sldId id="282" r:id="rId19"/>
    <p:sldId id="269" r:id="rId20"/>
    <p:sldId id="301" r:id="rId21"/>
    <p:sldId id="305" r:id="rId22"/>
    <p:sldId id="272" r:id="rId23"/>
    <p:sldId id="273" r:id="rId24"/>
    <p:sldId id="294" r:id="rId25"/>
    <p:sldId id="304" r:id="rId26"/>
    <p:sldId id="260" r:id="rId27"/>
    <p:sldId id="303" r:id="rId28"/>
    <p:sldId id="307" r:id="rId29"/>
    <p:sldId id="293" r:id="rId30"/>
    <p:sldId id="271" r:id="rId31"/>
    <p:sldId id="289" r:id="rId32"/>
    <p:sldId id="266" r:id="rId33"/>
  </p:sldIdLst>
  <p:sldSz cx="12192000" cy="6858000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91C9"/>
    <a:srgbClr val="0484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9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-474" y="-108"/>
      </p:cViewPr>
      <p:guideLst>
        <p:guide orient="horz" pos="2132"/>
        <p:guide pos="384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0582157538051341E-2"/>
          <c:y val="0.19425966559271232"/>
          <c:w val="0.96119875569381974"/>
          <c:h val="0.60992181424286951"/>
        </c:manualLayout>
      </c:layout>
      <c:barChart>
        <c:barDir val="col"/>
        <c:grouping val="clustered"/>
        <c:dLbls>
          <c:showVal val="1"/>
        </c:dLbls>
        <c:axId val="158981120"/>
        <c:axId val="115935872"/>
      </c:barChart>
      <c:catAx>
        <c:axId val="158981120"/>
        <c:scaling>
          <c:orientation val="minMax"/>
        </c:scaling>
        <c:axPos val="b"/>
        <c:numFmt formatCode="General" sourceLinked="1"/>
        <c:majorTickMark val="none"/>
        <c:tickLblPos val="nextTo"/>
        <c:crossAx val="115935872"/>
        <c:crosses val="autoZero"/>
        <c:auto val="1"/>
        <c:lblAlgn val="ctr"/>
        <c:lblOffset val="100"/>
      </c:catAx>
      <c:valAx>
        <c:axId val="115935872"/>
        <c:scaling>
          <c:orientation val="minMax"/>
        </c:scaling>
        <c:delete val="1"/>
        <c:axPos val="l"/>
        <c:numFmt formatCode="0.00%" sourceLinked="1"/>
        <c:tickLblPos val="none"/>
        <c:crossAx val="158981120"/>
        <c:crosses val="autoZero"/>
        <c:crossBetween val="between"/>
      </c:valAx>
      <c:spPr>
        <a:noFill/>
        <a:ln w="23554">
          <a:noFill/>
        </a:ln>
      </c:spPr>
    </c:plotArea>
    <c:legend>
      <c:legendPos val="t"/>
      <c:layout>
        <c:manualLayout>
          <c:xMode val="edge"/>
          <c:yMode val="edge"/>
          <c:x val="0.23408576111789894"/>
          <c:y val="0.15404253618898744"/>
          <c:w val="0.34181370035855729"/>
          <c:h val="0.1157427219838322"/>
        </c:manualLayout>
      </c:layout>
      <c:txPr>
        <a:bodyPr/>
        <a:lstStyle/>
        <a:p>
          <a:pPr>
            <a:defRPr sz="1298"/>
          </a:pPr>
          <a:endParaRPr lang="ru-RU"/>
        </a:p>
      </c:txPr>
    </c:legend>
    <c:plotVisOnly val="1"/>
    <c:dispBlanksAs val="gap"/>
  </c:chart>
  <c:txPr>
    <a:bodyPr/>
    <a:lstStyle/>
    <a:p>
      <a:pPr>
        <a:defRPr sz="166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5854139456027455E-3"/>
          <c:y val="1.2662734443647798E-3"/>
          <c:w val="0.55635947857645462"/>
          <c:h val="0.849087170391029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обращении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46974410250712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/>
                      <a:t>9273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805811699936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/>
                      <a:t>6989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61318</c:v>
                </c:pt>
                <c:pt idx="1">
                  <c:v>62160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dLbls>
            <c:dLbl>
              <c:idx val="0"/>
              <c:layout>
                <c:manualLayout>
                  <c:x val="2.2862686038999786E-2"/>
                  <c:y val="-1.00782452743345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8222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8626860389997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dirty="0" smtClean="0"/>
                      <a:t>0351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33656</c:v>
                </c:pt>
                <c:pt idx="1">
                  <c:v>37519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Амбулаторные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/>
                      <a:t>5859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/>
                      <a:t>4178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48641</c:v>
                </c:pt>
                <c:pt idx="1">
                  <c:v>49960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Госпитализировано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858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731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14811</c:v>
                </c:pt>
                <c:pt idx="1">
                  <c:v>13836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Плановая госпитализация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2917</c:v>
                </c:pt>
                <c:pt idx="1">
                  <c:v>3102</c:v>
                </c:pt>
              </c:numCache>
            </c:numRef>
          </c:val>
        </c:ser>
        <c:dLbls>
          <c:showVal val="1"/>
        </c:dLbls>
        <c:overlap val="-25"/>
        <c:axId val="154638208"/>
        <c:axId val="154639744"/>
      </c:barChart>
      <c:catAx>
        <c:axId val="154638208"/>
        <c:scaling>
          <c:orientation val="minMax"/>
        </c:scaling>
        <c:axPos val="b"/>
        <c:numFmt formatCode="General" sourceLinked="0"/>
        <c:majorTickMark val="none"/>
        <c:tickLblPos val="nextTo"/>
        <c:crossAx val="154639744"/>
        <c:crosses val="autoZero"/>
        <c:auto val="1"/>
        <c:lblAlgn val="ctr"/>
        <c:lblOffset val="100"/>
      </c:catAx>
      <c:valAx>
        <c:axId val="154639744"/>
        <c:scaling>
          <c:orientation val="minMax"/>
        </c:scaling>
        <c:delete val="1"/>
        <c:axPos val="l"/>
        <c:numFmt formatCode="General" sourceLinked="1"/>
        <c:tickLblPos val="none"/>
        <c:crossAx val="154638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5505483958572865"/>
          <c:y val="0.29216485524597174"/>
          <c:w val="0.44494513630429977"/>
          <c:h val="0.53866658664910261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hape val="cylinder"/>
        <c:axId val="155113344"/>
        <c:axId val="155114880"/>
        <c:axId val="0"/>
      </c:bar3DChart>
      <c:catAx>
        <c:axId val="155113344"/>
        <c:scaling>
          <c:orientation val="minMax"/>
        </c:scaling>
        <c:delete val="1"/>
        <c:axPos val="b"/>
        <c:tickLblPos val="none"/>
        <c:crossAx val="155114880"/>
        <c:crosses val="autoZero"/>
        <c:auto val="1"/>
        <c:lblAlgn val="ctr"/>
        <c:lblOffset val="100"/>
      </c:catAx>
      <c:valAx>
        <c:axId val="155114880"/>
        <c:scaling>
          <c:orientation val="minMax"/>
        </c:scaling>
        <c:delete val="1"/>
        <c:axPos val="l"/>
        <c:numFmt formatCode="General" sourceLinked="1"/>
        <c:tickLblPos val="none"/>
        <c:crossAx val="1551133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hape val="cylinder"/>
        <c:axId val="157467392"/>
        <c:axId val="157861376"/>
        <c:axId val="0"/>
      </c:bar3DChart>
      <c:catAx>
        <c:axId val="157467392"/>
        <c:scaling>
          <c:orientation val="minMax"/>
        </c:scaling>
        <c:delete val="1"/>
        <c:axPos val="b"/>
        <c:tickLblPos val="none"/>
        <c:crossAx val="157861376"/>
        <c:crosses val="autoZero"/>
        <c:auto val="1"/>
        <c:lblAlgn val="ctr"/>
        <c:lblOffset val="100"/>
      </c:catAx>
      <c:valAx>
        <c:axId val="157861376"/>
        <c:scaling>
          <c:orientation val="minMax"/>
        </c:scaling>
        <c:delete val="1"/>
        <c:axPos val="l"/>
        <c:numFmt formatCode="General" sourceLinked="1"/>
        <c:tickLblPos val="none"/>
        <c:crossAx val="1574673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hape val="cylinder"/>
        <c:axId val="154308608"/>
        <c:axId val="154310144"/>
        <c:axId val="0"/>
      </c:bar3DChart>
      <c:catAx>
        <c:axId val="154308608"/>
        <c:scaling>
          <c:orientation val="minMax"/>
        </c:scaling>
        <c:delete val="1"/>
        <c:axPos val="b"/>
        <c:tickLblPos val="none"/>
        <c:crossAx val="154310144"/>
        <c:crosses val="autoZero"/>
        <c:auto val="1"/>
        <c:lblAlgn val="ctr"/>
        <c:lblOffset val="100"/>
      </c:catAx>
      <c:valAx>
        <c:axId val="154310144"/>
        <c:scaling>
          <c:orientation val="minMax"/>
        </c:scaling>
        <c:delete val="1"/>
        <c:axPos val="l"/>
        <c:numFmt formatCode="General" sourceLinked="1"/>
        <c:tickLblPos val="none"/>
        <c:crossAx val="1543086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3F4EC-67D3-4844-833C-E2F8FA82C6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05ECC-D4D0-40F8-80B1-EA2529B4CE4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Всего обращений 2019 год 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1121 (100%)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62A0685-B2D9-43DE-92B7-ADFC556FAA3B}" type="parTrans" cxnId="{E98BBC8B-8ADC-42FB-94CB-A7EA89D37213}">
      <dgm:prSet/>
      <dgm:spPr/>
      <dgm:t>
        <a:bodyPr/>
        <a:lstStyle/>
        <a:p>
          <a:endParaRPr lang="ru-RU"/>
        </a:p>
      </dgm:t>
    </dgm:pt>
    <dgm:pt modelId="{52112F7F-593A-4B85-86AE-414AF536CC76}" type="sibTrans" cxnId="{E98BBC8B-8ADC-42FB-94CB-A7EA89D37213}">
      <dgm:prSet/>
      <dgm:spPr/>
      <dgm:t>
        <a:bodyPr/>
        <a:lstStyle/>
        <a:p>
          <a:endParaRPr lang="ru-RU"/>
        </a:p>
      </dgm:t>
    </dgm:pt>
    <dgm:pt modelId="{AABA9D4C-4577-465A-A482-453D781315E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Госпитализировано 2019 год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1026 (91,5%)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08A0D27-57AA-48FE-A86B-3CC67805E368}" type="parTrans" cxnId="{C440D3FD-E3FC-4EEF-BAA3-7995B1D10A32}">
      <dgm:prSet/>
      <dgm:spPr/>
      <dgm:t>
        <a:bodyPr/>
        <a:lstStyle/>
        <a:p>
          <a:endParaRPr lang="ru-RU"/>
        </a:p>
      </dgm:t>
    </dgm:pt>
    <dgm:pt modelId="{75904729-8699-4810-BF51-DF9DC707B03D}" type="sibTrans" cxnId="{C440D3FD-E3FC-4EEF-BAA3-7995B1D10A32}">
      <dgm:prSet/>
      <dgm:spPr/>
      <dgm:t>
        <a:bodyPr/>
        <a:lstStyle/>
        <a:p>
          <a:endParaRPr lang="ru-RU"/>
        </a:p>
      </dgm:t>
    </dgm:pt>
    <dgm:pt modelId="{E2DE2CC9-C76A-4AFD-AF52-BC3E248A7F0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Отказов 2019 год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95 (8,5%)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C28663-D460-44E7-9BEE-95704A694CDF}" type="parTrans" cxnId="{04143C00-3817-43E8-BC25-EFAE1CEF085E}">
      <dgm:prSet/>
      <dgm:spPr/>
      <dgm:t>
        <a:bodyPr/>
        <a:lstStyle/>
        <a:p>
          <a:endParaRPr lang="ru-RU"/>
        </a:p>
      </dgm:t>
    </dgm:pt>
    <dgm:pt modelId="{5C306AD1-84CA-468F-9E4F-04089D9FDE42}" type="sibTrans" cxnId="{04143C00-3817-43E8-BC25-EFAE1CEF085E}">
      <dgm:prSet/>
      <dgm:spPr/>
      <dgm:t>
        <a:bodyPr/>
        <a:lstStyle/>
        <a:p>
          <a:endParaRPr lang="ru-RU"/>
        </a:p>
      </dgm:t>
    </dgm:pt>
    <dgm:pt modelId="{9121E583-15CB-4D56-A974-1D33126ECDC4}">
      <dgm:prSet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СМП с ВТМУ 139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AA4FEB1-B864-4CC1-823C-F1A414D2BB11}" type="parTrans" cxnId="{53D4DB97-A26B-4143-9AEF-FEADAA2D6957}">
      <dgm:prSet/>
      <dgm:spPr/>
      <dgm:t>
        <a:bodyPr/>
        <a:lstStyle/>
        <a:p>
          <a:endParaRPr lang="ru-RU"/>
        </a:p>
      </dgm:t>
    </dgm:pt>
    <dgm:pt modelId="{88E4A94F-9B31-4C39-9FE7-685453F2383F}" type="sibTrans" cxnId="{53D4DB97-A26B-4143-9AEF-FEADAA2D6957}">
      <dgm:prSet/>
      <dgm:spPr/>
      <dgm:t>
        <a:bodyPr/>
        <a:lstStyle/>
        <a:p>
          <a:endParaRPr lang="ru-RU"/>
        </a:p>
      </dgm:t>
    </dgm:pt>
    <dgm:pt modelId="{7152EE63-E43B-42A9-B094-0B83F7BD7FF2}" type="pres">
      <dgm:prSet presAssocID="{68A3F4EC-67D3-4844-833C-E2F8FA82C6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9F11-4820-4FB0-A4A1-83063DBBA06E}" type="pres">
      <dgm:prSet presAssocID="{68A3F4EC-67D3-4844-833C-E2F8FA82C6D5}" presName="dummyMaxCanvas" presStyleCnt="0">
        <dgm:presLayoutVars/>
      </dgm:prSet>
      <dgm:spPr/>
    </dgm:pt>
    <dgm:pt modelId="{90F22D22-1F0E-4C24-A26C-68320591697B}" type="pres">
      <dgm:prSet presAssocID="{68A3F4EC-67D3-4844-833C-E2F8FA82C6D5}" presName="FourNodes_1" presStyleLbl="node1" presStyleIdx="0" presStyleCnt="4" custScaleY="13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1D43C-076E-4423-A9D5-CEEC6F93AC06}" type="pres">
      <dgm:prSet presAssocID="{68A3F4EC-67D3-4844-833C-E2F8FA82C6D5}" presName="FourNodes_2" presStyleLbl="node1" presStyleIdx="1" presStyleCnt="4" custScaleX="98377" custScaleY="114930" custLinFactNeighborY="16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A25E-C468-4D47-B492-E082A63A81E7}" type="pres">
      <dgm:prSet presAssocID="{68A3F4EC-67D3-4844-833C-E2F8FA82C6D5}" presName="FourNodes_3" presStyleLbl="node1" presStyleIdx="2" presStyleCnt="4" custScaleY="97904" custLinFactNeighborY="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93327-43F0-4A97-BCB1-2E9CFF188A5F}" type="pres">
      <dgm:prSet presAssocID="{68A3F4EC-67D3-4844-833C-E2F8FA82C6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47BF5-EE7C-4A97-BFD9-1B32D60C11FC}" type="pres">
      <dgm:prSet presAssocID="{68A3F4EC-67D3-4844-833C-E2F8FA82C6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D7334-2B68-43ED-A48C-D6E43D1E9FE7}" type="pres">
      <dgm:prSet presAssocID="{68A3F4EC-67D3-4844-833C-E2F8FA82C6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C4190-2BFA-4DD0-A195-5D7DA9403FF7}" type="pres">
      <dgm:prSet presAssocID="{68A3F4EC-67D3-4844-833C-E2F8FA82C6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9DD1-A439-4320-BC7B-D9394E0CD51A}" type="pres">
      <dgm:prSet presAssocID="{68A3F4EC-67D3-4844-833C-E2F8FA82C6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324D-C3FE-4AAE-828A-541C48F954B9}" type="pres">
      <dgm:prSet presAssocID="{68A3F4EC-67D3-4844-833C-E2F8FA82C6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FFA9-8021-47B6-864E-BFF22F9F528C}" type="pres">
      <dgm:prSet presAssocID="{68A3F4EC-67D3-4844-833C-E2F8FA82C6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8E05E-8B69-4014-B1C4-4F9956A25EDD}" type="pres">
      <dgm:prSet presAssocID="{68A3F4EC-67D3-4844-833C-E2F8FA82C6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77402-7EF2-47B3-AAA8-9CE828841B03}" type="presOf" srcId="{9121E583-15CB-4D56-A974-1D33126ECDC4}" destId="{05F8E05E-8B69-4014-B1C4-4F9956A25EDD}" srcOrd="1" destOrd="0" presId="urn:microsoft.com/office/officeart/2005/8/layout/vProcess5"/>
    <dgm:cxn modelId="{E98BBC8B-8ADC-42FB-94CB-A7EA89D37213}" srcId="{68A3F4EC-67D3-4844-833C-E2F8FA82C6D5}" destId="{4A905ECC-D4D0-40F8-80B1-EA2529B4CE46}" srcOrd="0" destOrd="0" parTransId="{C62A0685-B2D9-43DE-92B7-ADFC556FAA3B}" sibTransId="{52112F7F-593A-4B85-86AE-414AF536CC76}"/>
    <dgm:cxn modelId="{C440D3FD-E3FC-4EEF-BAA3-7995B1D10A32}" srcId="{68A3F4EC-67D3-4844-833C-E2F8FA82C6D5}" destId="{AABA9D4C-4577-465A-A482-453D781315E3}" srcOrd="1" destOrd="0" parTransId="{D08A0D27-57AA-48FE-A86B-3CC67805E368}" sibTransId="{75904729-8699-4810-BF51-DF9DC707B03D}"/>
    <dgm:cxn modelId="{A3F46362-0387-41A4-8930-49C04594878C}" type="presOf" srcId="{68A3F4EC-67D3-4844-833C-E2F8FA82C6D5}" destId="{7152EE63-E43B-42A9-B094-0B83F7BD7FF2}" srcOrd="0" destOrd="0" presId="urn:microsoft.com/office/officeart/2005/8/layout/vProcess5"/>
    <dgm:cxn modelId="{04DB3B87-203F-4580-8019-F7609863E8C8}" type="presOf" srcId="{E2DE2CC9-C76A-4AFD-AF52-BC3E248A7F03}" destId="{0C55A25E-C468-4D47-B492-E082A63A81E7}" srcOrd="0" destOrd="0" presId="urn:microsoft.com/office/officeart/2005/8/layout/vProcess5"/>
    <dgm:cxn modelId="{E8B68286-D78B-45EF-815C-AFD4F2B459AE}" type="presOf" srcId="{5C306AD1-84CA-468F-9E4F-04089D9FDE42}" destId="{03AC4190-2BFA-4DD0-A195-5D7DA9403FF7}" srcOrd="0" destOrd="0" presId="urn:microsoft.com/office/officeart/2005/8/layout/vProcess5"/>
    <dgm:cxn modelId="{4A099600-5AF6-4FE0-8A5E-E5210175CABB}" type="presOf" srcId="{4A905ECC-D4D0-40F8-80B1-EA2529B4CE46}" destId="{E7669DD1-A439-4320-BC7B-D9394E0CD51A}" srcOrd="1" destOrd="0" presId="urn:microsoft.com/office/officeart/2005/8/layout/vProcess5"/>
    <dgm:cxn modelId="{1A74A222-B668-4B21-A828-109C0D52841D}" type="presOf" srcId="{9121E583-15CB-4D56-A974-1D33126ECDC4}" destId="{68D93327-43F0-4A97-BCB1-2E9CFF188A5F}" srcOrd="0" destOrd="0" presId="urn:microsoft.com/office/officeart/2005/8/layout/vProcess5"/>
    <dgm:cxn modelId="{C2587B2E-9D6F-4ACC-9C08-D73E7DB5A2F7}" type="presOf" srcId="{AABA9D4C-4577-465A-A482-453D781315E3}" destId="{9B18324D-C3FE-4AAE-828A-541C48F954B9}" srcOrd="1" destOrd="0" presId="urn:microsoft.com/office/officeart/2005/8/layout/vProcess5"/>
    <dgm:cxn modelId="{53D4DB97-A26B-4143-9AEF-FEADAA2D6957}" srcId="{68A3F4EC-67D3-4844-833C-E2F8FA82C6D5}" destId="{9121E583-15CB-4D56-A974-1D33126ECDC4}" srcOrd="3" destOrd="0" parTransId="{DAA4FEB1-B864-4CC1-823C-F1A414D2BB11}" sibTransId="{88E4A94F-9B31-4C39-9FE7-685453F2383F}"/>
    <dgm:cxn modelId="{3F5268E8-DB16-4147-B469-EEFE709FAB2A}" type="presOf" srcId="{E2DE2CC9-C76A-4AFD-AF52-BC3E248A7F03}" destId="{D771FFA9-8021-47B6-864E-BFF22F9F528C}" srcOrd="1" destOrd="0" presId="urn:microsoft.com/office/officeart/2005/8/layout/vProcess5"/>
    <dgm:cxn modelId="{AE857F12-3F39-4657-8263-3DE85D9C6220}" type="presOf" srcId="{4A905ECC-D4D0-40F8-80B1-EA2529B4CE46}" destId="{90F22D22-1F0E-4C24-A26C-68320591697B}" srcOrd="0" destOrd="0" presId="urn:microsoft.com/office/officeart/2005/8/layout/vProcess5"/>
    <dgm:cxn modelId="{90E10AB6-3D2C-41AF-8354-E596A4E1E74D}" type="presOf" srcId="{75904729-8699-4810-BF51-DF9DC707B03D}" destId="{F0DD7334-2B68-43ED-A48C-D6E43D1E9FE7}" srcOrd="0" destOrd="0" presId="urn:microsoft.com/office/officeart/2005/8/layout/vProcess5"/>
    <dgm:cxn modelId="{4C8A9067-EE8E-44FD-B0A6-BCF85543DCD0}" type="presOf" srcId="{52112F7F-593A-4B85-86AE-414AF536CC76}" destId="{43547BF5-EE7C-4A97-BFD9-1B32D60C11FC}" srcOrd="0" destOrd="0" presId="urn:microsoft.com/office/officeart/2005/8/layout/vProcess5"/>
    <dgm:cxn modelId="{CAB83AAA-E323-44C0-8743-7C712DAD89BE}" type="presOf" srcId="{AABA9D4C-4577-465A-A482-453D781315E3}" destId="{B101D43C-076E-4423-A9D5-CEEC6F93AC06}" srcOrd="0" destOrd="0" presId="urn:microsoft.com/office/officeart/2005/8/layout/vProcess5"/>
    <dgm:cxn modelId="{04143C00-3817-43E8-BC25-EFAE1CEF085E}" srcId="{68A3F4EC-67D3-4844-833C-E2F8FA82C6D5}" destId="{E2DE2CC9-C76A-4AFD-AF52-BC3E248A7F03}" srcOrd="2" destOrd="0" parTransId="{98C28663-D460-44E7-9BEE-95704A694CDF}" sibTransId="{5C306AD1-84CA-468F-9E4F-04089D9FDE42}"/>
    <dgm:cxn modelId="{74A1F6BD-BA0E-4A4D-A792-B3935F333E3E}" type="presParOf" srcId="{7152EE63-E43B-42A9-B094-0B83F7BD7FF2}" destId="{D8C29F11-4820-4FB0-A4A1-83063DBBA06E}" srcOrd="0" destOrd="0" presId="urn:microsoft.com/office/officeart/2005/8/layout/vProcess5"/>
    <dgm:cxn modelId="{D099205E-440A-4B01-8ABB-5A36C3DCF15F}" type="presParOf" srcId="{7152EE63-E43B-42A9-B094-0B83F7BD7FF2}" destId="{90F22D22-1F0E-4C24-A26C-68320591697B}" srcOrd="1" destOrd="0" presId="urn:microsoft.com/office/officeart/2005/8/layout/vProcess5"/>
    <dgm:cxn modelId="{A4B162AC-F0BE-4151-AD33-7C2FF2DA17A1}" type="presParOf" srcId="{7152EE63-E43B-42A9-B094-0B83F7BD7FF2}" destId="{B101D43C-076E-4423-A9D5-CEEC6F93AC06}" srcOrd="2" destOrd="0" presId="urn:microsoft.com/office/officeart/2005/8/layout/vProcess5"/>
    <dgm:cxn modelId="{6B53F329-96BC-427E-86FB-07A01F0E2DF8}" type="presParOf" srcId="{7152EE63-E43B-42A9-B094-0B83F7BD7FF2}" destId="{0C55A25E-C468-4D47-B492-E082A63A81E7}" srcOrd="3" destOrd="0" presId="urn:microsoft.com/office/officeart/2005/8/layout/vProcess5"/>
    <dgm:cxn modelId="{D8FD2D2C-08C0-438A-A638-7BD0B0BC2D99}" type="presParOf" srcId="{7152EE63-E43B-42A9-B094-0B83F7BD7FF2}" destId="{68D93327-43F0-4A97-BCB1-2E9CFF188A5F}" srcOrd="4" destOrd="0" presId="urn:microsoft.com/office/officeart/2005/8/layout/vProcess5"/>
    <dgm:cxn modelId="{FCD0AE09-2CF5-4F69-8075-C0A3EC32AE2A}" type="presParOf" srcId="{7152EE63-E43B-42A9-B094-0B83F7BD7FF2}" destId="{43547BF5-EE7C-4A97-BFD9-1B32D60C11FC}" srcOrd="5" destOrd="0" presId="urn:microsoft.com/office/officeart/2005/8/layout/vProcess5"/>
    <dgm:cxn modelId="{877E0415-CC6B-4772-A68B-B9C1C8C46D6E}" type="presParOf" srcId="{7152EE63-E43B-42A9-B094-0B83F7BD7FF2}" destId="{F0DD7334-2B68-43ED-A48C-D6E43D1E9FE7}" srcOrd="6" destOrd="0" presId="urn:microsoft.com/office/officeart/2005/8/layout/vProcess5"/>
    <dgm:cxn modelId="{7F7222BD-DB0E-45E4-BCD7-4EF121F65632}" type="presParOf" srcId="{7152EE63-E43B-42A9-B094-0B83F7BD7FF2}" destId="{03AC4190-2BFA-4DD0-A195-5D7DA9403FF7}" srcOrd="7" destOrd="0" presId="urn:microsoft.com/office/officeart/2005/8/layout/vProcess5"/>
    <dgm:cxn modelId="{436B1A98-A39E-4C88-A700-28335035B472}" type="presParOf" srcId="{7152EE63-E43B-42A9-B094-0B83F7BD7FF2}" destId="{E7669DD1-A439-4320-BC7B-D9394E0CD51A}" srcOrd="8" destOrd="0" presId="urn:microsoft.com/office/officeart/2005/8/layout/vProcess5"/>
    <dgm:cxn modelId="{51955C8F-EE70-4296-8A11-980AB74957A1}" type="presParOf" srcId="{7152EE63-E43B-42A9-B094-0B83F7BD7FF2}" destId="{9B18324D-C3FE-4AAE-828A-541C48F954B9}" srcOrd="9" destOrd="0" presId="urn:microsoft.com/office/officeart/2005/8/layout/vProcess5"/>
    <dgm:cxn modelId="{664D0D58-23D8-416A-9EDF-9E5016310117}" type="presParOf" srcId="{7152EE63-E43B-42A9-B094-0B83F7BD7FF2}" destId="{D771FFA9-8021-47B6-864E-BFF22F9F528C}" srcOrd="10" destOrd="0" presId="urn:microsoft.com/office/officeart/2005/8/layout/vProcess5"/>
    <dgm:cxn modelId="{258981E0-19F0-465D-8050-7025066A495F}" type="presParOf" srcId="{7152EE63-E43B-42A9-B094-0B83F7BD7FF2}" destId="{05F8E05E-8B69-4014-B1C4-4F9956A25E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9DD50-5D4F-4158-985D-80C4286E87E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B42B5-7F45-44E5-A6F7-92DF528D014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Всего обращений 2020 год 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1117 (100%)</a:t>
          </a:r>
          <a:endParaRPr lang="ru-RU" sz="2400" dirty="0"/>
        </a:p>
      </dgm:t>
    </dgm:pt>
    <dgm:pt modelId="{5F687627-259B-4F2B-A028-28332FFA8D1B}" type="parTrans" cxnId="{6C680647-5F35-4536-91FC-C491771A34D8}">
      <dgm:prSet/>
      <dgm:spPr/>
      <dgm:t>
        <a:bodyPr/>
        <a:lstStyle/>
        <a:p>
          <a:endParaRPr lang="ru-RU"/>
        </a:p>
      </dgm:t>
    </dgm:pt>
    <dgm:pt modelId="{84EC72C1-D14D-4BFD-9F2B-11D2BE327072}" type="sibTrans" cxnId="{6C680647-5F35-4536-91FC-C491771A34D8}">
      <dgm:prSet/>
      <dgm:spPr/>
      <dgm:t>
        <a:bodyPr/>
        <a:lstStyle/>
        <a:p>
          <a:endParaRPr lang="ru-RU"/>
        </a:p>
      </dgm:t>
    </dgm:pt>
    <dgm:pt modelId="{866288C6-08BB-40A9-9D77-DD78F90AEB2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Госпитализировано 2020 год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960 (86%)</a:t>
          </a:r>
          <a:endParaRPr lang="ru-RU" sz="2400" dirty="0"/>
        </a:p>
      </dgm:t>
    </dgm:pt>
    <dgm:pt modelId="{38876BCB-F328-46F0-BF96-069FCB698F50}" type="parTrans" cxnId="{87BAAC56-8C2D-4BF7-A46E-A8A724ACF3E3}">
      <dgm:prSet/>
      <dgm:spPr/>
      <dgm:t>
        <a:bodyPr/>
        <a:lstStyle/>
        <a:p>
          <a:endParaRPr lang="ru-RU"/>
        </a:p>
      </dgm:t>
    </dgm:pt>
    <dgm:pt modelId="{C1000C80-5892-48C4-93FD-163D2CB4E13B}" type="sibTrans" cxnId="{87BAAC56-8C2D-4BF7-A46E-A8A724ACF3E3}">
      <dgm:prSet/>
      <dgm:spPr/>
      <dgm:t>
        <a:bodyPr/>
        <a:lstStyle/>
        <a:p>
          <a:endParaRPr lang="ru-RU"/>
        </a:p>
      </dgm:t>
    </dgm:pt>
    <dgm:pt modelId="{828F9569-53EA-4150-8B82-647E9DEC93D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Отказов  2020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157 (14%)</a:t>
          </a:r>
          <a:endParaRPr lang="ru-RU" dirty="0"/>
        </a:p>
      </dgm:t>
    </dgm:pt>
    <dgm:pt modelId="{8AAC792E-FF4E-4818-803F-93C67AEF89B0}" type="parTrans" cxnId="{4E119534-4C52-4008-8627-BE13B1650E0D}">
      <dgm:prSet/>
      <dgm:spPr/>
      <dgm:t>
        <a:bodyPr/>
        <a:lstStyle/>
        <a:p>
          <a:endParaRPr lang="ru-RU"/>
        </a:p>
      </dgm:t>
    </dgm:pt>
    <dgm:pt modelId="{85FD8897-3D18-421B-8D81-6D2397FC4A44}" type="sibTrans" cxnId="{4E119534-4C52-4008-8627-BE13B1650E0D}">
      <dgm:prSet/>
      <dgm:spPr/>
      <dgm:t>
        <a:bodyPr/>
        <a:lstStyle/>
        <a:p>
          <a:endParaRPr lang="ru-RU"/>
        </a:p>
      </dgm:t>
    </dgm:pt>
    <dgm:pt modelId="{A81A0050-3BC3-4083-BB65-5BDBF7C08794}">
      <dgm:prSet custT="1"/>
      <dgm:spPr/>
      <dgm:t>
        <a:bodyPr/>
        <a:lstStyle/>
        <a:p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СМП С ВТМУ 66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838629D-E029-4FCA-BC6C-BA51C61D989C}" type="parTrans" cxnId="{0ABA0D4D-3CA2-437A-A3A4-FEEE097BE08E}">
      <dgm:prSet/>
      <dgm:spPr/>
      <dgm:t>
        <a:bodyPr/>
        <a:lstStyle/>
        <a:p>
          <a:endParaRPr lang="ru-RU"/>
        </a:p>
      </dgm:t>
    </dgm:pt>
    <dgm:pt modelId="{FCA885E4-34F4-4A2A-B25E-96B75D889A37}" type="sibTrans" cxnId="{0ABA0D4D-3CA2-437A-A3A4-FEEE097BE08E}">
      <dgm:prSet/>
      <dgm:spPr/>
      <dgm:t>
        <a:bodyPr/>
        <a:lstStyle/>
        <a:p>
          <a:endParaRPr lang="ru-RU"/>
        </a:p>
      </dgm:t>
    </dgm:pt>
    <dgm:pt modelId="{CD5C3EF5-AE38-440B-96D9-7AC20B16912D}" type="pres">
      <dgm:prSet presAssocID="{3E29DD50-5D4F-4158-985D-80C4286E87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143E3-3D41-44F0-828A-D17E1E1261FF}" type="pres">
      <dgm:prSet presAssocID="{3E29DD50-5D4F-4158-985D-80C4286E87EA}" presName="dummyMaxCanvas" presStyleCnt="0">
        <dgm:presLayoutVars/>
      </dgm:prSet>
      <dgm:spPr/>
    </dgm:pt>
    <dgm:pt modelId="{A233B798-2008-4B08-B0EF-CF5EFB2C6188}" type="pres">
      <dgm:prSet presAssocID="{3E29DD50-5D4F-4158-985D-80C4286E87EA}" presName="FourNodes_1" presStyleLbl="node1" presStyleIdx="0" presStyleCnt="4" custScaleY="11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53306-2A0C-4B04-9C3F-43A15F5D83A4}" type="pres">
      <dgm:prSet presAssocID="{3E29DD50-5D4F-4158-985D-80C4286E87EA}" presName="FourNodes_2" presStyleLbl="node1" presStyleIdx="1" presStyleCnt="4" custScaleX="108939" custScaleY="114239" custLinFactNeighborY="6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43ED-D762-4329-862A-8C923102206A}" type="pres">
      <dgm:prSet presAssocID="{3E29DD50-5D4F-4158-985D-80C4286E87EA}" presName="FourNodes_3" presStyleLbl="node1" presStyleIdx="2" presStyleCnt="4" custScaleY="102569" custLinFactNeighborY="5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A5D2-DD4E-4206-9146-EA85FEB44E33}" type="pres">
      <dgm:prSet presAssocID="{3E29DD50-5D4F-4158-985D-80C4286E87EA}" presName="FourNodes_4" presStyleLbl="node1" presStyleIdx="3" presStyleCnt="4" custScaleX="10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35A2F-A316-4038-9709-1C0F9B0D8D28}" type="pres">
      <dgm:prSet presAssocID="{3E29DD50-5D4F-4158-985D-80C4286E87E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1A161-82FA-4E52-81D8-C6ABFB1C28D8}" type="pres">
      <dgm:prSet presAssocID="{3E29DD50-5D4F-4158-985D-80C4286E87E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B2228-E16C-4712-A964-493B5D32C896}" type="pres">
      <dgm:prSet presAssocID="{3E29DD50-5D4F-4158-985D-80C4286E87E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FC15-6181-45C0-8D99-CEA4218CC8E3}" type="pres">
      <dgm:prSet presAssocID="{3E29DD50-5D4F-4158-985D-80C4286E87E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1468E-05DA-44AD-8745-E47428CEBC3E}" type="pres">
      <dgm:prSet presAssocID="{3E29DD50-5D4F-4158-985D-80C4286E87E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07D79-2563-46EA-986F-770710DEFAF9}" type="pres">
      <dgm:prSet presAssocID="{3E29DD50-5D4F-4158-985D-80C4286E87E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2FC99-76FC-4CE4-9070-0CA63EC02CE0}" type="pres">
      <dgm:prSet presAssocID="{3E29DD50-5D4F-4158-985D-80C4286E87E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3AE93-E63A-46AE-81E2-4B187FAC4925}" type="presOf" srcId="{866288C6-08BB-40A9-9D77-DD78F90AEB21}" destId="{ACE53306-2A0C-4B04-9C3F-43A15F5D83A4}" srcOrd="0" destOrd="0" presId="urn:microsoft.com/office/officeart/2005/8/layout/vProcess5"/>
    <dgm:cxn modelId="{6C680647-5F35-4536-91FC-C491771A34D8}" srcId="{3E29DD50-5D4F-4158-985D-80C4286E87EA}" destId="{74EB42B5-7F45-44E5-A6F7-92DF528D0149}" srcOrd="0" destOrd="0" parTransId="{5F687627-259B-4F2B-A028-28332FFA8D1B}" sibTransId="{84EC72C1-D14D-4BFD-9F2B-11D2BE327072}"/>
    <dgm:cxn modelId="{54B15522-974B-44A9-BE36-5C7F230B6FCB}" type="presOf" srcId="{85FD8897-3D18-421B-8D81-6D2397FC4A44}" destId="{CF5B2228-E16C-4712-A964-493B5D32C896}" srcOrd="0" destOrd="0" presId="urn:microsoft.com/office/officeart/2005/8/layout/vProcess5"/>
    <dgm:cxn modelId="{9198D6BA-E830-4D60-90F2-9C3A434FFF95}" type="presOf" srcId="{A81A0050-3BC3-4083-BB65-5BDBF7C08794}" destId="{1EE2FC99-76FC-4CE4-9070-0CA63EC02CE0}" srcOrd="1" destOrd="0" presId="urn:microsoft.com/office/officeart/2005/8/layout/vProcess5"/>
    <dgm:cxn modelId="{0D56FFF9-ACD0-4DA8-90EE-C6BA92B9C331}" type="presOf" srcId="{828F9569-53EA-4150-8B82-647E9DEC93D9}" destId="{023343ED-D762-4329-862A-8C923102206A}" srcOrd="0" destOrd="0" presId="urn:microsoft.com/office/officeart/2005/8/layout/vProcess5"/>
    <dgm:cxn modelId="{64F67637-4A46-4C04-B131-DA3525700B5F}" type="presOf" srcId="{C1000C80-5892-48C4-93FD-163D2CB4E13B}" destId="{D061A161-82FA-4E52-81D8-C6ABFB1C28D8}" srcOrd="0" destOrd="0" presId="urn:microsoft.com/office/officeart/2005/8/layout/vProcess5"/>
    <dgm:cxn modelId="{017284E3-29F6-44DA-8B75-2D0618AFBBE8}" type="presOf" srcId="{84EC72C1-D14D-4BFD-9F2B-11D2BE327072}" destId="{34C35A2F-A316-4038-9709-1C0F9B0D8D28}" srcOrd="0" destOrd="0" presId="urn:microsoft.com/office/officeart/2005/8/layout/vProcess5"/>
    <dgm:cxn modelId="{8D0E772F-FE34-4814-83C1-6B181B31C5CF}" type="presOf" srcId="{828F9569-53EA-4150-8B82-647E9DEC93D9}" destId="{6ED07D79-2563-46EA-986F-770710DEFAF9}" srcOrd="1" destOrd="0" presId="urn:microsoft.com/office/officeart/2005/8/layout/vProcess5"/>
    <dgm:cxn modelId="{87BAAC56-8C2D-4BF7-A46E-A8A724ACF3E3}" srcId="{3E29DD50-5D4F-4158-985D-80C4286E87EA}" destId="{866288C6-08BB-40A9-9D77-DD78F90AEB21}" srcOrd="1" destOrd="0" parTransId="{38876BCB-F328-46F0-BF96-069FCB698F50}" sibTransId="{C1000C80-5892-48C4-93FD-163D2CB4E13B}"/>
    <dgm:cxn modelId="{71E1983D-0E5C-4476-B942-6D56D03D72D4}" type="presOf" srcId="{A81A0050-3BC3-4083-BB65-5BDBF7C08794}" destId="{AA89A5D2-DD4E-4206-9146-EA85FEB44E33}" srcOrd="0" destOrd="0" presId="urn:microsoft.com/office/officeart/2005/8/layout/vProcess5"/>
    <dgm:cxn modelId="{4E119534-4C52-4008-8627-BE13B1650E0D}" srcId="{3E29DD50-5D4F-4158-985D-80C4286E87EA}" destId="{828F9569-53EA-4150-8B82-647E9DEC93D9}" srcOrd="2" destOrd="0" parTransId="{8AAC792E-FF4E-4818-803F-93C67AEF89B0}" sibTransId="{85FD8897-3D18-421B-8D81-6D2397FC4A44}"/>
    <dgm:cxn modelId="{E7971DCE-DD6A-4BA6-BEAF-F71228E8C867}" type="presOf" srcId="{3E29DD50-5D4F-4158-985D-80C4286E87EA}" destId="{CD5C3EF5-AE38-440B-96D9-7AC20B16912D}" srcOrd="0" destOrd="0" presId="urn:microsoft.com/office/officeart/2005/8/layout/vProcess5"/>
    <dgm:cxn modelId="{948C6C52-DAA4-4D78-B7E3-30574058A2FE}" type="presOf" srcId="{74EB42B5-7F45-44E5-A6F7-92DF528D0149}" destId="{A233B798-2008-4B08-B0EF-CF5EFB2C6188}" srcOrd="0" destOrd="0" presId="urn:microsoft.com/office/officeart/2005/8/layout/vProcess5"/>
    <dgm:cxn modelId="{0ABA0D4D-3CA2-437A-A3A4-FEEE097BE08E}" srcId="{3E29DD50-5D4F-4158-985D-80C4286E87EA}" destId="{A81A0050-3BC3-4083-BB65-5BDBF7C08794}" srcOrd="3" destOrd="0" parTransId="{C838629D-E029-4FCA-BC6C-BA51C61D989C}" sibTransId="{FCA885E4-34F4-4A2A-B25E-96B75D889A37}"/>
    <dgm:cxn modelId="{77509079-8C17-4AFF-8D5D-8B90BD4D9AA2}" type="presOf" srcId="{74EB42B5-7F45-44E5-A6F7-92DF528D0149}" destId="{5406FC15-6181-45C0-8D99-CEA4218CC8E3}" srcOrd="1" destOrd="0" presId="urn:microsoft.com/office/officeart/2005/8/layout/vProcess5"/>
    <dgm:cxn modelId="{3E388D1A-7167-4BE8-9509-2F06C78F5EEE}" type="presOf" srcId="{866288C6-08BB-40A9-9D77-DD78F90AEB21}" destId="{DF31468E-05DA-44AD-8745-E47428CEBC3E}" srcOrd="1" destOrd="0" presId="urn:microsoft.com/office/officeart/2005/8/layout/vProcess5"/>
    <dgm:cxn modelId="{05BBD248-5B7A-4514-B780-AB8BCE281A19}" type="presParOf" srcId="{CD5C3EF5-AE38-440B-96D9-7AC20B16912D}" destId="{B8E143E3-3D41-44F0-828A-D17E1E1261FF}" srcOrd="0" destOrd="0" presId="urn:microsoft.com/office/officeart/2005/8/layout/vProcess5"/>
    <dgm:cxn modelId="{304A835E-DD0C-46F4-A058-16E709806B32}" type="presParOf" srcId="{CD5C3EF5-AE38-440B-96D9-7AC20B16912D}" destId="{A233B798-2008-4B08-B0EF-CF5EFB2C6188}" srcOrd="1" destOrd="0" presId="urn:microsoft.com/office/officeart/2005/8/layout/vProcess5"/>
    <dgm:cxn modelId="{093E7837-4D58-4EBE-9FCC-4FA26B284A5E}" type="presParOf" srcId="{CD5C3EF5-AE38-440B-96D9-7AC20B16912D}" destId="{ACE53306-2A0C-4B04-9C3F-43A15F5D83A4}" srcOrd="2" destOrd="0" presId="urn:microsoft.com/office/officeart/2005/8/layout/vProcess5"/>
    <dgm:cxn modelId="{FE441A54-9C16-4D46-A90C-1FF7F815A085}" type="presParOf" srcId="{CD5C3EF5-AE38-440B-96D9-7AC20B16912D}" destId="{023343ED-D762-4329-862A-8C923102206A}" srcOrd="3" destOrd="0" presId="urn:microsoft.com/office/officeart/2005/8/layout/vProcess5"/>
    <dgm:cxn modelId="{32EE9991-1F77-496E-AB75-944786A6611E}" type="presParOf" srcId="{CD5C3EF5-AE38-440B-96D9-7AC20B16912D}" destId="{AA89A5D2-DD4E-4206-9146-EA85FEB44E33}" srcOrd="4" destOrd="0" presId="urn:microsoft.com/office/officeart/2005/8/layout/vProcess5"/>
    <dgm:cxn modelId="{9ED0B4A4-9B52-493D-AFE1-B60E8CEBD43B}" type="presParOf" srcId="{CD5C3EF5-AE38-440B-96D9-7AC20B16912D}" destId="{34C35A2F-A316-4038-9709-1C0F9B0D8D28}" srcOrd="5" destOrd="0" presId="urn:microsoft.com/office/officeart/2005/8/layout/vProcess5"/>
    <dgm:cxn modelId="{89283740-B254-4BBF-922E-82FAE9009E90}" type="presParOf" srcId="{CD5C3EF5-AE38-440B-96D9-7AC20B16912D}" destId="{D061A161-82FA-4E52-81D8-C6ABFB1C28D8}" srcOrd="6" destOrd="0" presId="urn:microsoft.com/office/officeart/2005/8/layout/vProcess5"/>
    <dgm:cxn modelId="{C28542E8-BCCA-4F66-A5CC-5CD68CC379CB}" type="presParOf" srcId="{CD5C3EF5-AE38-440B-96D9-7AC20B16912D}" destId="{CF5B2228-E16C-4712-A964-493B5D32C896}" srcOrd="7" destOrd="0" presId="urn:microsoft.com/office/officeart/2005/8/layout/vProcess5"/>
    <dgm:cxn modelId="{A9F814DE-C534-44EC-9FA7-ADAB1CFA19B6}" type="presParOf" srcId="{CD5C3EF5-AE38-440B-96D9-7AC20B16912D}" destId="{5406FC15-6181-45C0-8D99-CEA4218CC8E3}" srcOrd="8" destOrd="0" presId="urn:microsoft.com/office/officeart/2005/8/layout/vProcess5"/>
    <dgm:cxn modelId="{951FF47E-2A27-4E6C-87ED-2842490D5211}" type="presParOf" srcId="{CD5C3EF5-AE38-440B-96D9-7AC20B16912D}" destId="{DF31468E-05DA-44AD-8745-E47428CEBC3E}" srcOrd="9" destOrd="0" presId="urn:microsoft.com/office/officeart/2005/8/layout/vProcess5"/>
    <dgm:cxn modelId="{90F98859-C1DA-4ABA-BDD6-4B0419C4FA93}" type="presParOf" srcId="{CD5C3EF5-AE38-440B-96D9-7AC20B16912D}" destId="{6ED07D79-2563-46EA-986F-770710DEFAF9}" srcOrd="10" destOrd="0" presId="urn:microsoft.com/office/officeart/2005/8/layout/vProcess5"/>
    <dgm:cxn modelId="{8C963028-DDB1-424D-8A60-DF3D425ADA13}" type="presParOf" srcId="{CD5C3EF5-AE38-440B-96D9-7AC20B16912D}" destId="{1EE2FC99-76FC-4CE4-9070-0CA63EC02C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B2201-AF68-4759-896C-87E402450D5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D2D04-000F-49FE-8F72-BDCD8EED6902}" type="pres">
      <dgm:prSet presAssocID="{8A1B2201-AF68-4759-896C-87E402450D5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A6C5473-4BD6-474D-B08A-6907371A0C99}" type="presOf" srcId="{8A1B2201-AF68-4759-896C-87E402450D50}" destId="{9D4D2D04-000F-49FE-8F72-BDCD8EED6902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C5261-D73E-471C-A3DD-D92B9E9E61EC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95E254F-EA5D-4874-8596-02EBDE2348FB}" type="pres">
      <dgm:prSet presAssocID="{4EEC5261-D73E-471C-A3DD-D92B9E9E61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44580-63ED-4A53-8197-958BE39C555F}" type="presOf" srcId="{4EEC5261-D73E-471C-A3DD-D92B9E9E61EC}" destId="{495E254F-EA5D-4874-8596-02EBDE2348FB}" srcOrd="0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AD77A-85F9-4A5E-A82D-2ABAC1A849B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5432D-99D6-4A90-8A2D-E9BDC071B1B8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УЗИ </a:t>
          </a:r>
        </a:p>
        <a:p>
          <a:r>
            <a:rPr lang="ru-RU" sz="28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2019год-4514 2020год-44600</a:t>
          </a:r>
          <a:endParaRPr lang="ru-RU" sz="2800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03B706-D67C-4E11-9BE4-13BFD22525AA}" type="parTrans" cxnId="{BF045A6C-C332-4C27-BB65-D29403B0A241}">
      <dgm:prSet/>
      <dgm:spPr/>
      <dgm:t>
        <a:bodyPr/>
        <a:lstStyle/>
        <a:p>
          <a:endParaRPr lang="ru-RU"/>
        </a:p>
      </dgm:t>
    </dgm:pt>
    <dgm:pt modelId="{E2D04821-7BC0-4422-B002-6D73EC857ADA}" type="sibTrans" cxnId="{BF045A6C-C332-4C27-BB65-D29403B0A241}">
      <dgm:prSet/>
      <dgm:spPr/>
      <dgm:t>
        <a:bodyPr/>
        <a:lstStyle/>
        <a:p>
          <a:endParaRPr lang="ru-RU"/>
        </a:p>
      </dgm:t>
    </dgm:pt>
    <dgm:pt modelId="{CE94392B-79CD-499B-8BA9-CEF1630BBA6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ХОЛТЕР по АД и ЭКГ  </a:t>
          </a:r>
        </a:p>
        <a:p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ЭКГ-863 </a:t>
          </a:r>
        </a:p>
        <a:p>
          <a:r>
            <a:rPr lang="ru-RU" sz="2000" b="1" i="1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Холтер</a:t>
          </a:r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по АД-108 </a:t>
          </a:r>
          <a:endParaRPr lang="ru-RU" sz="2000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E96BC44-EDED-4C63-97DD-1A180465FE00}" type="parTrans" cxnId="{10229193-BCB0-423F-B0B0-84D719F8E12C}">
      <dgm:prSet/>
      <dgm:spPr/>
      <dgm:t>
        <a:bodyPr/>
        <a:lstStyle/>
        <a:p>
          <a:endParaRPr lang="ru-RU"/>
        </a:p>
      </dgm:t>
    </dgm:pt>
    <dgm:pt modelId="{E4442BD9-7019-4727-BE62-454E60070BB0}" type="sibTrans" cxnId="{10229193-BCB0-423F-B0B0-84D719F8E12C}">
      <dgm:prSet/>
      <dgm:spPr/>
      <dgm:t>
        <a:bodyPr/>
        <a:lstStyle/>
        <a:p>
          <a:endParaRPr lang="ru-RU"/>
        </a:p>
      </dgm:t>
    </dgm:pt>
    <dgm:pt modelId="{325CA24D-4934-4726-B9B5-437F94D88E7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РЕНТГЕН </a:t>
          </a:r>
          <a:endParaRPr lang="en-US" b="1" i="1" dirty="0" smtClean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2019год-37304 2020год-37779</a:t>
          </a:r>
          <a:endParaRPr lang="ru-RU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8023D9-20A0-4945-A3FA-3104EB56E7F5}" type="parTrans" cxnId="{24F9C617-DE8C-4C02-9663-F2C160B99D2F}">
      <dgm:prSet/>
      <dgm:spPr/>
      <dgm:t>
        <a:bodyPr/>
        <a:lstStyle/>
        <a:p>
          <a:endParaRPr lang="ru-RU"/>
        </a:p>
      </dgm:t>
    </dgm:pt>
    <dgm:pt modelId="{6C9E17CE-361A-43F4-A637-E6688DF4C07C}" type="sibTrans" cxnId="{24F9C617-DE8C-4C02-9663-F2C160B99D2F}">
      <dgm:prSet/>
      <dgm:spPr/>
      <dgm:t>
        <a:bodyPr/>
        <a:lstStyle/>
        <a:p>
          <a:endParaRPr lang="ru-RU"/>
        </a:p>
      </dgm:t>
    </dgm:pt>
    <dgm:pt modelId="{C4534DE0-57A2-49A6-BA38-E95DA0553CE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КТ исследования 2019год-89 2020год-1217</a:t>
          </a:r>
          <a:endParaRPr lang="ru-RU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D83C25-C1FD-41CD-9EDE-E4718CAAD695}" type="parTrans" cxnId="{E81CAC1A-27BD-499B-82BD-7EFFC0EBFB90}">
      <dgm:prSet/>
      <dgm:spPr/>
      <dgm:t>
        <a:bodyPr/>
        <a:lstStyle/>
        <a:p>
          <a:endParaRPr lang="ru-RU"/>
        </a:p>
      </dgm:t>
    </dgm:pt>
    <dgm:pt modelId="{31843573-4A4F-4276-9DF2-3D5AD97DCF0F}" type="sibTrans" cxnId="{E81CAC1A-27BD-499B-82BD-7EFFC0EBFB90}">
      <dgm:prSet/>
      <dgm:spPr/>
      <dgm:t>
        <a:bodyPr/>
        <a:lstStyle/>
        <a:p>
          <a:endParaRPr lang="ru-RU"/>
        </a:p>
      </dgm:t>
    </dgm:pt>
    <dgm:pt modelId="{989DD782-7ADD-48E0-BDD1-14E1411B270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ЭФГДС </a:t>
          </a:r>
        </a:p>
        <a:p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лечебные </a:t>
          </a:r>
          <a:r>
            <a:rPr lang="ru-RU" sz="2000" b="1" i="1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фиброскопии</a:t>
          </a:r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2019г-157 диагностические </a:t>
          </a:r>
          <a:r>
            <a:rPr lang="ru-RU" sz="2000" b="1" i="1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фиброскопии</a:t>
          </a:r>
          <a:r>
            <a: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 2020г -399</a:t>
          </a:r>
          <a:endParaRPr lang="ru-RU" sz="2000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B7D84B-9279-4C09-B0A1-BC49A7A78F4F}" type="parTrans" cxnId="{64903B77-38AD-4F39-A44B-93FDCD40EA68}">
      <dgm:prSet/>
      <dgm:spPr/>
      <dgm:t>
        <a:bodyPr/>
        <a:lstStyle/>
        <a:p>
          <a:endParaRPr lang="ru-RU"/>
        </a:p>
      </dgm:t>
    </dgm:pt>
    <dgm:pt modelId="{B358AD23-5B98-4414-B48C-DE5F2636E0AA}" type="sibTrans" cxnId="{64903B77-38AD-4F39-A44B-93FDCD40EA68}">
      <dgm:prSet/>
      <dgm:spPr/>
      <dgm:t>
        <a:bodyPr/>
        <a:lstStyle/>
        <a:p>
          <a:endParaRPr lang="ru-RU"/>
        </a:p>
      </dgm:t>
    </dgm:pt>
    <dgm:pt modelId="{BA5AA50C-BC87-4AFD-B7D5-EC81269B58E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ЭЭГ,РЭГ,ЭМГ 2019год-879 2020год 977</a:t>
          </a:r>
          <a:endParaRPr lang="ru-RU" sz="2800" b="1" i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6A1A8EB-E768-448C-9557-F9BBC4E20370}" type="parTrans" cxnId="{62FA2CA6-D520-492B-A359-159D72D55210}">
      <dgm:prSet/>
      <dgm:spPr/>
      <dgm:t>
        <a:bodyPr/>
        <a:lstStyle/>
        <a:p>
          <a:endParaRPr lang="ru-RU"/>
        </a:p>
      </dgm:t>
    </dgm:pt>
    <dgm:pt modelId="{AC7149E2-06F7-4886-8972-F555F3194FDD}" type="sibTrans" cxnId="{62FA2CA6-D520-492B-A359-159D72D55210}">
      <dgm:prSet/>
      <dgm:spPr/>
      <dgm:t>
        <a:bodyPr/>
        <a:lstStyle/>
        <a:p>
          <a:endParaRPr lang="ru-RU"/>
        </a:p>
      </dgm:t>
    </dgm:pt>
    <dgm:pt modelId="{80D7F7BC-0FE7-47B1-8618-88A96DECC01F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Бак лаборатория 2019год-30116 2020год-69646</a:t>
          </a:r>
          <a:endParaRPr lang="ru-RU" sz="2800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40646D-DDA0-4904-AFB1-36B4D2161E9F}" type="parTrans" cxnId="{A0260471-2A1A-46F7-9899-47B0CAF7B38C}">
      <dgm:prSet/>
      <dgm:spPr/>
      <dgm:t>
        <a:bodyPr/>
        <a:lstStyle/>
        <a:p>
          <a:endParaRPr lang="ru-RU"/>
        </a:p>
      </dgm:t>
    </dgm:pt>
    <dgm:pt modelId="{8E97D17B-075D-4E1C-925C-046FEF165D09}" type="sibTrans" cxnId="{A0260471-2A1A-46F7-9899-47B0CAF7B38C}">
      <dgm:prSet/>
      <dgm:spPr/>
      <dgm:t>
        <a:bodyPr/>
        <a:lstStyle/>
        <a:p>
          <a:endParaRPr lang="ru-RU"/>
        </a:p>
      </dgm:t>
    </dgm:pt>
    <dgm:pt modelId="{82D750E8-346A-4085-B81F-D97EA2B6E52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ЛАБОРАТОРИЯ  Биохимический -73288/130011 Изосерологический -6219/8261  Гематологический -266910/467678 Клинический-138536/141402 </a:t>
          </a:r>
          <a:endParaRPr lang="ru-RU" sz="2400" b="1" i="1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7B25BB-3206-4B84-B470-A54D59F55B0B}" type="parTrans" cxnId="{060C8243-D365-42FB-8032-76DA8B6F98CF}">
      <dgm:prSet/>
      <dgm:spPr/>
      <dgm:t>
        <a:bodyPr/>
        <a:lstStyle/>
        <a:p>
          <a:endParaRPr lang="ru-RU"/>
        </a:p>
      </dgm:t>
    </dgm:pt>
    <dgm:pt modelId="{361B0451-7356-4A8C-994D-602E836813ED}" type="sibTrans" cxnId="{060C8243-D365-42FB-8032-76DA8B6F98CF}">
      <dgm:prSet/>
      <dgm:spPr/>
      <dgm:t>
        <a:bodyPr/>
        <a:lstStyle/>
        <a:p>
          <a:endParaRPr lang="ru-RU"/>
        </a:p>
      </dgm:t>
    </dgm:pt>
    <dgm:pt modelId="{3E917117-1FD9-430E-9A40-6919EF59A264}" type="pres">
      <dgm:prSet presAssocID="{E40AD77A-85F9-4A5E-A82D-2ABAC1A849B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5BE85FC-D791-43C5-880F-B9433F38DD23}" type="pres">
      <dgm:prSet presAssocID="{2845432D-99D6-4A90-8A2D-E9BDC071B1B8}" presName="compNode" presStyleCnt="0"/>
      <dgm:spPr/>
    </dgm:pt>
    <dgm:pt modelId="{0ADF8CBD-4ABB-48B1-9A3F-6503548FF1EB}" type="pres">
      <dgm:prSet presAssocID="{2845432D-99D6-4A90-8A2D-E9BDC071B1B8}" presName="dummyConnPt" presStyleCnt="0"/>
      <dgm:spPr/>
    </dgm:pt>
    <dgm:pt modelId="{0F2FBF0C-B5A3-421A-9C5F-1C921FC4468C}" type="pres">
      <dgm:prSet presAssocID="{2845432D-99D6-4A90-8A2D-E9BDC071B1B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8C5E2-9490-43C4-B908-9BAB1F361321}" type="pres">
      <dgm:prSet presAssocID="{E2D04821-7BC0-4422-B002-6D73EC857ADA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8C064587-AF7E-47E6-B05E-4E3DBA2758CC}" type="pres">
      <dgm:prSet presAssocID="{CE94392B-79CD-499B-8BA9-CEF1630BBA62}" presName="compNode" presStyleCnt="0"/>
      <dgm:spPr/>
    </dgm:pt>
    <dgm:pt modelId="{29327276-13DC-4C86-8484-9CB4A21E170E}" type="pres">
      <dgm:prSet presAssocID="{CE94392B-79CD-499B-8BA9-CEF1630BBA62}" presName="dummyConnPt" presStyleCnt="0"/>
      <dgm:spPr/>
    </dgm:pt>
    <dgm:pt modelId="{DC8397A0-53FE-4C8F-8CA4-FC6B8F3FD589}" type="pres">
      <dgm:prSet presAssocID="{CE94392B-79CD-499B-8BA9-CEF1630BBA62}" presName="node" presStyleLbl="node1" presStyleIdx="1" presStyleCnt="8" custScaleY="124130" custLinFactNeighborX="-1796" custLinFactNeighborY="-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8B606-6502-47E0-8ECE-8ED26E9AADFE}" type="pres">
      <dgm:prSet presAssocID="{E4442BD9-7019-4727-BE62-454E60070BB0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6D16C2D9-C9CD-4CCF-BF6C-3A3DCBFFAA81}" type="pres">
      <dgm:prSet presAssocID="{325CA24D-4934-4726-B9B5-437F94D88E73}" presName="compNode" presStyleCnt="0"/>
      <dgm:spPr/>
    </dgm:pt>
    <dgm:pt modelId="{57A181E3-92AE-46CA-9F2C-C2E0F39FDE9F}" type="pres">
      <dgm:prSet presAssocID="{325CA24D-4934-4726-B9B5-437F94D88E73}" presName="dummyConnPt" presStyleCnt="0"/>
      <dgm:spPr/>
    </dgm:pt>
    <dgm:pt modelId="{228D29EB-158C-4249-AB8C-DDC80F247066}" type="pres">
      <dgm:prSet presAssocID="{325CA24D-4934-4726-B9B5-437F94D88E7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D168B-AB4B-4FD9-8970-6E8EBFD77D92}" type="pres">
      <dgm:prSet presAssocID="{6C9E17CE-361A-43F4-A637-E6688DF4C07C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DFB9885E-9A47-4171-A9C9-1BA2430EFBFE}" type="pres">
      <dgm:prSet presAssocID="{C4534DE0-57A2-49A6-BA38-E95DA0553CE3}" presName="compNode" presStyleCnt="0"/>
      <dgm:spPr/>
    </dgm:pt>
    <dgm:pt modelId="{33631BB3-6CB5-45C8-9585-F6F8284FC60B}" type="pres">
      <dgm:prSet presAssocID="{C4534DE0-57A2-49A6-BA38-E95DA0553CE3}" presName="dummyConnPt" presStyleCnt="0"/>
      <dgm:spPr/>
    </dgm:pt>
    <dgm:pt modelId="{79B3CC55-67A1-43D6-905E-655ACDE83D44}" type="pres">
      <dgm:prSet presAssocID="{C4534DE0-57A2-49A6-BA38-E95DA0553CE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4C0C4-0B12-4A12-9EA1-8F875BF0601C}" type="pres">
      <dgm:prSet presAssocID="{31843573-4A4F-4276-9DF2-3D5AD97DCF0F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F477A427-6127-4275-BB3D-2EFC2722FD9A}" type="pres">
      <dgm:prSet presAssocID="{989DD782-7ADD-48E0-BDD1-14E1411B2703}" presName="compNode" presStyleCnt="0"/>
      <dgm:spPr/>
    </dgm:pt>
    <dgm:pt modelId="{731333C0-188E-4E41-9B44-CAFAE39D06B2}" type="pres">
      <dgm:prSet presAssocID="{989DD782-7ADD-48E0-BDD1-14E1411B2703}" presName="dummyConnPt" presStyleCnt="0"/>
      <dgm:spPr/>
    </dgm:pt>
    <dgm:pt modelId="{8D33D8D6-CF75-41C5-94EE-B27DDC5E3812}" type="pres">
      <dgm:prSet presAssocID="{989DD782-7ADD-48E0-BDD1-14E1411B2703}" presName="node" presStyleLbl="node1" presStyleIdx="4" presStyleCnt="8" custScaleX="136504" custScaleY="122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8AA7-D4D2-439B-AA58-74BDFD8BC225}" type="pres">
      <dgm:prSet presAssocID="{B358AD23-5B98-4414-B48C-DE5F2636E0AA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1BB96636-27B7-405E-8C5F-FAC72781B4CF}" type="pres">
      <dgm:prSet presAssocID="{BA5AA50C-BC87-4AFD-B7D5-EC81269B58E5}" presName="compNode" presStyleCnt="0"/>
      <dgm:spPr/>
    </dgm:pt>
    <dgm:pt modelId="{A02B29E1-A325-422A-9679-F145749DDAAB}" type="pres">
      <dgm:prSet presAssocID="{BA5AA50C-BC87-4AFD-B7D5-EC81269B58E5}" presName="dummyConnPt" presStyleCnt="0"/>
      <dgm:spPr/>
    </dgm:pt>
    <dgm:pt modelId="{5E149700-EC07-418C-8E61-46E765BA9246}" type="pres">
      <dgm:prSet presAssocID="{BA5AA50C-BC87-4AFD-B7D5-EC81269B58E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6C8D8-9329-460E-846E-596661167DC7}" type="pres">
      <dgm:prSet presAssocID="{AC7149E2-06F7-4886-8972-F555F3194FDD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6892548B-98A5-4477-8E1D-A7E25EBE4A31}" type="pres">
      <dgm:prSet presAssocID="{80D7F7BC-0FE7-47B1-8618-88A96DECC01F}" presName="compNode" presStyleCnt="0"/>
      <dgm:spPr/>
    </dgm:pt>
    <dgm:pt modelId="{A5B7A871-2B69-4CC0-9EA2-7100068FB6F7}" type="pres">
      <dgm:prSet presAssocID="{80D7F7BC-0FE7-47B1-8618-88A96DECC01F}" presName="dummyConnPt" presStyleCnt="0"/>
      <dgm:spPr/>
    </dgm:pt>
    <dgm:pt modelId="{D8EB8638-9E6B-4C1E-A095-892F17EDEB54}" type="pres">
      <dgm:prSet presAssocID="{80D7F7BC-0FE7-47B1-8618-88A96DECC01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18D89-E6F4-4DC2-81E6-B2FE6B6F3F90}" type="pres">
      <dgm:prSet presAssocID="{8E97D17B-075D-4E1C-925C-046FEF165D09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D59A5B48-6804-407D-9403-B42DF185F319}" type="pres">
      <dgm:prSet presAssocID="{82D750E8-346A-4085-B81F-D97EA2B6E525}" presName="compNode" presStyleCnt="0"/>
      <dgm:spPr/>
    </dgm:pt>
    <dgm:pt modelId="{51824FD1-4003-4CCB-8E81-E0D7A5C1C17A}" type="pres">
      <dgm:prSet presAssocID="{82D750E8-346A-4085-B81F-D97EA2B6E525}" presName="dummyConnPt" presStyleCnt="0"/>
      <dgm:spPr/>
    </dgm:pt>
    <dgm:pt modelId="{01A725FA-5811-4F63-BB07-5FEE250F30D3}" type="pres">
      <dgm:prSet presAssocID="{82D750E8-346A-4085-B81F-D97EA2B6E525}" presName="node" presStyleLbl="node1" presStyleIdx="7" presStyleCnt="8" custScaleX="138384" custScaleY="253923" custLinFactNeighborX="-4001" custLinFactNeighborY="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9C617-DE8C-4C02-9663-F2C160B99D2F}" srcId="{E40AD77A-85F9-4A5E-A82D-2ABAC1A849BC}" destId="{325CA24D-4934-4726-B9B5-437F94D88E73}" srcOrd="2" destOrd="0" parTransId="{BA8023D9-20A0-4945-A3FA-3104EB56E7F5}" sibTransId="{6C9E17CE-361A-43F4-A637-E6688DF4C07C}"/>
    <dgm:cxn modelId="{BEA2003A-68DE-4B51-B51A-06E2AB54BD87}" type="presOf" srcId="{325CA24D-4934-4726-B9B5-437F94D88E73}" destId="{228D29EB-158C-4249-AB8C-DDC80F247066}" srcOrd="0" destOrd="0" presId="urn:microsoft.com/office/officeart/2005/8/layout/bProcess4"/>
    <dgm:cxn modelId="{A7329C40-E1FE-4AC2-B131-644329473BBD}" type="presOf" srcId="{82D750E8-346A-4085-B81F-D97EA2B6E525}" destId="{01A725FA-5811-4F63-BB07-5FEE250F30D3}" srcOrd="0" destOrd="0" presId="urn:microsoft.com/office/officeart/2005/8/layout/bProcess4"/>
    <dgm:cxn modelId="{9E6DAAA2-C6F6-4297-9F1D-FCB98AF170AD}" type="presOf" srcId="{B358AD23-5B98-4414-B48C-DE5F2636E0AA}" destId="{B42D8AA7-D4D2-439B-AA58-74BDFD8BC225}" srcOrd="0" destOrd="0" presId="urn:microsoft.com/office/officeart/2005/8/layout/bProcess4"/>
    <dgm:cxn modelId="{060C8243-D365-42FB-8032-76DA8B6F98CF}" srcId="{E40AD77A-85F9-4A5E-A82D-2ABAC1A849BC}" destId="{82D750E8-346A-4085-B81F-D97EA2B6E525}" srcOrd="7" destOrd="0" parTransId="{0B7B25BB-3206-4B84-B470-A54D59F55B0B}" sibTransId="{361B0451-7356-4A8C-994D-602E836813ED}"/>
    <dgm:cxn modelId="{C997674D-6AD1-4542-83A9-3776264F38CD}" type="presOf" srcId="{E2D04821-7BC0-4422-B002-6D73EC857ADA}" destId="{15E8C5E2-9490-43C4-B908-9BAB1F361321}" srcOrd="0" destOrd="0" presId="urn:microsoft.com/office/officeart/2005/8/layout/bProcess4"/>
    <dgm:cxn modelId="{E81CAC1A-27BD-499B-82BD-7EFFC0EBFB90}" srcId="{E40AD77A-85F9-4A5E-A82D-2ABAC1A849BC}" destId="{C4534DE0-57A2-49A6-BA38-E95DA0553CE3}" srcOrd="3" destOrd="0" parTransId="{EDD83C25-C1FD-41CD-9EDE-E4718CAAD695}" sibTransId="{31843573-4A4F-4276-9DF2-3D5AD97DCF0F}"/>
    <dgm:cxn modelId="{DD6FAD71-3DC3-4D75-958C-8ECFAB325B4D}" type="presOf" srcId="{989DD782-7ADD-48E0-BDD1-14E1411B2703}" destId="{8D33D8D6-CF75-41C5-94EE-B27DDC5E3812}" srcOrd="0" destOrd="0" presId="urn:microsoft.com/office/officeart/2005/8/layout/bProcess4"/>
    <dgm:cxn modelId="{A91D743E-A16E-4782-BCC9-02442ADAA777}" type="presOf" srcId="{BA5AA50C-BC87-4AFD-B7D5-EC81269B58E5}" destId="{5E149700-EC07-418C-8E61-46E765BA9246}" srcOrd="0" destOrd="0" presId="urn:microsoft.com/office/officeart/2005/8/layout/bProcess4"/>
    <dgm:cxn modelId="{E9A2A1BB-89D4-4752-AD1A-2666F8C4F4F3}" type="presOf" srcId="{C4534DE0-57A2-49A6-BA38-E95DA0553CE3}" destId="{79B3CC55-67A1-43D6-905E-655ACDE83D44}" srcOrd="0" destOrd="0" presId="urn:microsoft.com/office/officeart/2005/8/layout/bProcess4"/>
    <dgm:cxn modelId="{0CE56C40-0456-4CDA-830B-2E336CC21539}" type="presOf" srcId="{8E97D17B-075D-4E1C-925C-046FEF165D09}" destId="{85C18D89-E6F4-4DC2-81E6-B2FE6B6F3F90}" srcOrd="0" destOrd="0" presId="urn:microsoft.com/office/officeart/2005/8/layout/bProcess4"/>
    <dgm:cxn modelId="{A8B6F52D-A278-4971-9DE7-74B95308B0DF}" type="presOf" srcId="{31843573-4A4F-4276-9DF2-3D5AD97DCF0F}" destId="{72D4C0C4-0B12-4A12-9EA1-8F875BF0601C}" srcOrd="0" destOrd="0" presId="urn:microsoft.com/office/officeart/2005/8/layout/bProcess4"/>
    <dgm:cxn modelId="{64903B77-38AD-4F39-A44B-93FDCD40EA68}" srcId="{E40AD77A-85F9-4A5E-A82D-2ABAC1A849BC}" destId="{989DD782-7ADD-48E0-BDD1-14E1411B2703}" srcOrd="4" destOrd="0" parTransId="{09B7D84B-9279-4C09-B0A1-BC49A7A78F4F}" sibTransId="{B358AD23-5B98-4414-B48C-DE5F2636E0AA}"/>
    <dgm:cxn modelId="{732AD72E-1887-4AB2-957E-9BE6A8CA334F}" type="presOf" srcId="{CE94392B-79CD-499B-8BA9-CEF1630BBA62}" destId="{DC8397A0-53FE-4C8F-8CA4-FC6B8F3FD589}" srcOrd="0" destOrd="0" presId="urn:microsoft.com/office/officeart/2005/8/layout/bProcess4"/>
    <dgm:cxn modelId="{10229193-BCB0-423F-B0B0-84D719F8E12C}" srcId="{E40AD77A-85F9-4A5E-A82D-2ABAC1A849BC}" destId="{CE94392B-79CD-499B-8BA9-CEF1630BBA62}" srcOrd="1" destOrd="0" parTransId="{BE96BC44-EDED-4C63-97DD-1A180465FE00}" sibTransId="{E4442BD9-7019-4727-BE62-454E60070BB0}"/>
    <dgm:cxn modelId="{4B4E2D7C-6B06-4A82-AEC3-DA9C6C954755}" type="presOf" srcId="{E4442BD9-7019-4727-BE62-454E60070BB0}" destId="{9C68B606-6502-47E0-8ECE-8ED26E9AADFE}" srcOrd="0" destOrd="0" presId="urn:microsoft.com/office/officeart/2005/8/layout/bProcess4"/>
    <dgm:cxn modelId="{8A1A46AB-D120-48EF-B19C-15AE3AB0D7F2}" type="presOf" srcId="{E40AD77A-85F9-4A5E-A82D-2ABAC1A849BC}" destId="{3E917117-1FD9-430E-9A40-6919EF59A264}" srcOrd="0" destOrd="0" presId="urn:microsoft.com/office/officeart/2005/8/layout/bProcess4"/>
    <dgm:cxn modelId="{BF045A6C-C332-4C27-BB65-D29403B0A241}" srcId="{E40AD77A-85F9-4A5E-A82D-2ABAC1A849BC}" destId="{2845432D-99D6-4A90-8A2D-E9BDC071B1B8}" srcOrd="0" destOrd="0" parTransId="{DA03B706-D67C-4E11-9BE4-13BFD22525AA}" sibTransId="{E2D04821-7BC0-4422-B002-6D73EC857ADA}"/>
    <dgm:cxn modelId="{62FA2CA6-D520-492B-A359-159D72D55210}" srcId="{E40AD77A-85F9-4A5E-A82D-2ABAC1A849BC}" destId="{BA5AA50C-BC87-4AFD-B7D5-EC81269B58E5}" srcOrd="5" destOrd="0" parTransId="{96A1A8EB-E768-448C-9557-F9BBC4E20370}" sibTransId="{AC7149E2-06F7-4886-8972-F555F3194FDD}"/>
    <dgm:cxn modelId="{FED4F391-2623-4050-9A31-ABB20B048324}" type="presOf" srcId="{6C9E17CE-361A-43F4-A637-E6688DF4C07C}" destId="{014D168B-AB4B-4FD9-8970-6E8EBFD77D92}" srcOrd="0" destOrd="0" presId="urn:microsoft.com/office/officeart/2005/8/layout/bProcess4"/>
    <dgm:cxn modelId="{A0260471-2A1A-46F7-9899-47B0CAF7B38C}" srcId="{E40AD77A-85F9-4A5E-A82D-2ABAC1A849BC}" destId="{80D7F7BC-0FE7-47B1-8618-88A96DECC01F}" srcOrd="6" destOrd="0" parTransId="{D940646D-DDA0-4904-AFB1-36B4D2161E9F}" sibTransId="{8E97D17B-075D-4E1C-925C-046FEF165D09}"/>
    <dgm:cxn modelId="{B7C87E61-584C-41AD-80D1-7F66AEEFCCD0}" type="presOf" srcId="{80D7F7BC-0FE7-47B1-8618-88A96DECC01F}" destId="{D8EB8638-9E6B-4C1E-A095-892F17EDEB54}" srcOrd="0" destOrd="0" presId="urn:microsoft.com/office/officeart/2005/8/layout/bProcess4"/>
    <dgm:cxn modelId="{AF21CB5C-5134-4F03-8686-A9181D7D7C77}" type="presOf" srcId="{2845432D-99D6-4A90-8A2D-E9BDC071B1B8}" destId="{0F2FBF0C-B5A3-421A-9C5F-1C921FC4468C}" srcOrd="0" destOrd="0" presId="urn:microsoft.com/office/officeart/2005/8/layout/bProcess4"/>
    <dgm:cxn modelId="{D625E60D-63E7-463B-ACDA-CD85D6BA2789}" type="presOf" srcId="{AC7149E2-06F7-4886-8972-F555F3194FDD}" destId="{EF16C8D8-9329-460E-846E-596661167DC7}" srcOrd="0" destOrd="0" presId="urn:microsoft.com/office/officeart/2005/8/layout/bProcess4"/>
    <dgm:cxn modelId="{447A8CE1-1E58-47C5-92B2-5612C1E2DE10}" type="presParOf" srcId="{3E917117-1FD9-430E-9A40-6919EF59A264}" destId="{D5BE85FC-D791-43C5-880F-B9433F38DD23}" srcOrd="0" destOrd="0" presId="urn:microsoft.com/office/officeart/2005/8/layout/bProcess4"/>
    <dgm:cxn modelId="{B2609B77-1F0D-44DC-B523-0A0F678100D7}" type="presParOf" srcId="{D5BE85FC-D791-43C5-880F-B9433F38DD23}" destId="{0ADF8CBD-4ABB-48B1-9A3F-6503548FF1EB}" srcOrd="0" destOrd="0" presId="urn:microsoft.com/office/officeart/2005/8/layout/bProcess4"/>
    <dgm:cxn modelId="{A2DEB3DA-3BF7-44E7-80EC-8AC1DCF045D7}" type="presParOf" srcId="{D5BE85FC-D791-43C5-880F-B9433F38DD23}" destId="{0F2FBF0C-B5A3-421A-9C5F-1C921FC4468C}" srcOrd="1" destOrd="0" presId="urn:microsoft.com/office/officeart/2005/8/layout/bProcess4"/>
    <dgm:cxn modelId="{A52058CE-FD0D-4C48-BC27-E253C08B3234}" type="presParOf" srcId="{3E917117-1FD9-430E-9A40-6919EF59A264}" destId="{15E8C5E2-9490-43C4-B908-9BAB1F361321}" srcOrd="1" destOrd="0" presId="urn:microsoft.com/office/officeart/2005/8/layout/bProcess4"/>
    <dgm:cxn modelId="{877E93D0-6FEA-4D49-B308-A273BB89A3A6}" type="presParOf" srcId="{3E917117-1FD9-430E-9A40-6919EF59A264}" destId="{8C064587-AF7E-47E6-B05E-4E3DBA2758CC}" srcOrd="2" destOrd="0" presId="urn:microsoft.com/office/officeart/2005/8/layout/bProcess4"/>
    <dgm:cxn modelId="{AE84EDD9-0370-4FE7-AE1F-63939A49DA92}" type="presParOf" srcId="{8C064587-AF7E-47E6-B05E-4E3DBA2758CC}" destId="{29327276-13DC-4C86-8484-9CB4A21E170E}" srcOrd="0" destOrd="0" presId="urn:microsoft.com/office/officeart/2005/8/layout/bProcess4"/>
    <dgm:cxn modelId="{BE8DF041-FB54-44F4-9B7B-1261581E935D}" type="presParOf" srcId="{8C064587-AF7E-47E6-B05E-4E3DBA2758CC}" destId="{DC8397A0-53FE-4C8F-8CA4-FC6B8F3FD589}" srcOrd="1" destOrd="0" presId="urn:microsoft.com/office/officeart/2005/8/layout/bProcess4"/>
    <dgm:cxn modelId="{E07C0F25-CAB2-47BD-BB75-AC775FF719E8}" type="presParOf" srcId="{3E917117-1FD9-430E-9A40-6919EF59A264}" destId="{9C68B606-6502-47E0-8ECE-8ED26E9AADFE}" srcOrd="3" destOrd="0" presId="urn:microsoft.com/office/officeart/2005/8/layout/bProcess4"/>
    <dgm:cxn modelId="{ADD83EF5-EB5A-44B7-8375-9110406BDC7B}" type="presParOf" srcId="{3E917117-1FD9-430E-9A40-6919EF59A264}" destId="{6D16C2D9-C9CD-4CCF-BF6C-3A3DCBFFAA81}" srcOrd="4" destOrd="0" presId="urn:microsoft.com/office/officeart/2005/8/layout/bProcess4"/>
    <dgm:cxn modelId="{E5D5F433-C953-4829-BDB6-546129E94B32}" type="presParOf" srcId="{6D16C2D9-C9CD-4CCF-BF6C-3A3DCBFFAA81}" destId="{57A181E3-92AE-46CA-9F2C-C2E0F39FDE9F}" srcOrd="0" destOrd="0" presId="urn:microsoft.com/office/officeart/2005/8/layout/bProcess4"/>
    <dgm:cxn modelId="{7B15EFB9-1A4A-4F7E-B8DE-36146499DFE7}" type="presParOf" srcId="{6D16C2D9-C9CD-4CCF-BF6C-3A3DCBFFAA81}" destId="{228D29EB-158C-4249-AB8C-DDC80F247066}" srcOrd="1" destOrd="0" presId="urn:microsoft.com/office/officeart/2005/8/layout/bProcess4"/>
    <dgm:cxn modelId="{F7215C72-BD21-4A7C-972E-52C663F8E7BE}" type="presParOf" srcId="{3E917117-1FD9-430E-9A40-6919EF59A264}" destId="{014D168B-AB4B-4FD9-8970-6E8EBFD77D92}" srcOrd="5" destOrd="0" presId="urn:microsoft.com/office/officeart/2005/8/layout/bProcess4"/>
    <dgm:cxn modelId="{86DEBCA4-0B9B-497B-815E-1F46F7AB4447}" type="presParOf" srcId="{3E917117-1FD9-430E-9A40-6919EF59A264}" destId="{DFB9885E-9A47-4171-A9C9-1BA2430EFBFE}" srcOrd="6" destOrd="0" presId="urn:microsoft.com/office/officeart/2005/8/layout/bProcess4"/>
    <dgm:cxn modelId="{82EF3E00-9E61-4F49-BAA3-FAFD60877574}" type="presParOf" srcId="{DFB9885E-9A47-4171-A9C9-1BA2430EFBFE}" destId="{33631BB3-6CB5-45C8-9585-F6F8284FC60B}" srcOrd="0" destOrd="0" presId="urn:microsoft.com/office/officeart/2005/8/layout/bProcess4"/>
    <dgm:cxn modelId="{F39888A7-F9CB-4834-8EC6-15FE80BA4749}" type="presParOf" srcId="{DFB9885E-9A47-4171-A9C9-1BA2430EFBFE}" destId="{79B3CC55-67A1-43D6-905E-655ACDE83D44}" srcOrd="1" destOrd="0" presId="urn:microsoft.com/office/officeart/2005/8/layout/bProcess4"/>
    <dgm:cxn modelId="{45A5EA19-0536-4278-B28A-06E4F86AEB4A}" type="presParOf" srcId="{3E917117-1FD9-430E-9A40-6919EF59A264}" destId="{72D4C0C4-0B12-4A12-9EA1-8F875BF0601C}" srcOrd="7" destOrd="0" presId="urn:microsoft.com/office/officeart/2005/8/layout/bProcess4"/>
    <dgm:cxn modelId="{D8F334DE-3FBD-41D1-9101-4E2C62B7F1C0}" type="presParOf" srcId="{3E917117-1FD9-430E-9A40-6919EF59A264}" destId="{F477A427-6127-4275-BB3D-2EFC2722FD9A}" srcOrd="8" destOrd="0" presId="urn:microsoft.com/office/officeart/2005/8/layout/bProcess4"/>
    <dgm:cxn modelId="{7C9E2E08-BDAE-4645-A05F-9E7F3839BA05}" type="presParOf" srcId="{F477A427-6127-4275-BB3D-2EFC2722FD9A}" destId="{731333C0-188E-4E41-9B44-CAFAE39D06B2}" srcOrd="0" destOrd="0" presId="urn:microsoft.com/office/officeart/2005/8/layout/bProcess4"/>
    <dgm:cxn modelId="{03964483-A351-4D7A-952C-1BE96777375E}" type="presParOf" srcId="{F477A427-6127-4275-BB3D-2EFC2722FD9A}" destId="{8D33D8D6-CF75-41C5-94EE-B27DDC5E3812}" srcOrd="1" destOrd="0" presId="urn:microsoft.com/office/officeart/2005/8/layout/bProcess4"/>
    <dgm:cxn modelId="{4B4D9065-85AC-4A31-9374-2A9C473F2431}" type="presParOf" srcId="{3E917117-1FD9-430E-9A40-6919EF59A264}" destId="{B42D8AA7-D4D2-439B-AA58-74BDFD8BC225}" srcOrd="9" destOrd="0" presId="urn:microsoft.com/office/officeart/2005/8/layout/bProcess4"/>
    <dgm:cxn modelId="{BEA9470A-013B-4CC1-9EAA-6975A1D33074}" type="presParOf" srcId="{3E917117-1FD9-430E-9A40-6919EF59A264}" destId="{1BB96636-27B7-405E-8C5F-FAC72781B4CF}" srcOrd="10" destOrd="0" presId="urn:microsoft.com/office/officeart/2005/8/layout/bProcess4"/>
    <dgm:cxn modelId="{A1808CE2-1CD1-4170-A62F-F2AE10843C4A}" type="presParOf" srcId="{1BB96636-27B7-405E-8C5F-FAC72781B4CF}" destId="{A02B29E1-A325-422A-9679-F145749DDAAB}" srcOrd="0" destOrd="0" presId="urn:microsoft.com/office/officeart/2005/8/layout/bProcess4"/>
    <dgm:cxn modelId="{7F824DBC-EA2B-4562-9AF1-2DB530280E7D}" type="presParOf" srcId="{1BB96636-27B7-405E-8C5F-FAC72781B4CF}" destId="{5E149700-EC07-418C-8E61-46E765BA9246}" srcOrd="1" destOrd="0" presId="urn:microsoft.com/office/officeart/2005/8/layout/bProcess4"/>
    <dgm:cxn modelId="{7514E18F-14B3-472D-BF8C-B38BCBA9F4F0}" type="presParOf" srcId="{3E917117-1FD9-430E-9A40-6919EF59A264}" destId="{EF16C8D8-9329-460E-846E-596661167DC7}" srcOrd="11" destOrd="0" presId="urn:microsoft.com/office/officeart/2005/8/layout/bProcess4"/>
    <dgm:cxn modelId="{1C84606F-6DA5-4A38-B3FF-CEAB312D6B66}" type="presParOf" srcId="{3E917117-1FD9-430E-9A40-6919EF59A264}" destId="{6892548B-98A5-4477-8E1D-A7E25EBE4A31}" srcOrd="12" destOrd="0" presId="urn:microsoft.com/office/officeart/2005/8/layout/bProcess4"/>
    <dgm:cxn modelId="{9C2FA382-9C87-4D9A-A662-098B86369D7D}" type="presParOf" srcId="{6892548B-98A5-4477-8E1D-A7E25EBE4A31}" destId="{A5B7A871-2B69-4CC0-9EA2-7100068FB6F7}" srcOrd="0" destOrd="0" presId="urn:microsoft.com/office/officeart/2005/8/layout/bProcess4"/>
    <dgm:cxn modelId="{293FDD4E-C566-430B-9AB2-4F846FDF2C57}" type="presParOf" srcId="{6892548B-98A5-4477-8E1D-A7E25EBE4A31}" destId="{D8EB8638-9E6B-4C1E-A095-892F17EDEB54}" srcOrd="1" destOrd="0" presId="urn:microsoft.com/office/officeart/2005/8/layout/bProcess4"/>
    <dgm:cxn modelId="{997B38C2-B5EB-4B2F-BF18-D298D200B7CA}" type="presParOf" srcId="{3E917117-1FD9-430E-9A40-6919EF59A264}" destId="{85C18D89-E6F4-4DC2-81E6-B2FE6B6F3F90}" srcOrd="13" destOrd="0" presId="urn:microsoft.com/office/officeart/2005/8/layout/bProcess4"/>
    <dgm:cxn modelId="{F45C7E2D-CAB6-4CA3-B46D-A815DD147761}" type="presParOf" srcId="{3E917117-1FD9-430E-9A40-6919EF59A264}" destId="{D59A5B48-6804-407D-9403-B42DF185F319}" srcOrd="14" destOrd="0" presId="urn:microsoft.com/office/officeart/2005/8/layout/bProcess4"/>
    <dgm:cxn modelId="{2F95F5C8-4207-4474-BB78-0426439D6B71}" type="presParOf" srcId="{D59A5B48-6804-407D-9403-B42DF185F319}" destId="{51824FD1-4003-4CCB-8E81-E0D7A5C1C17A}" srcOrd="0" destOrd="0" presId="urn:microsoft.com/office/officeart/2005/8/layout/bProcess4"/>
    <dgm:cxn modelId="{F22CFA53-29CE-4FF3-AE02-5DEA3812EAA9}" type="presParOf" srcId="{D59A5B48-6804-407D-9403-B42DF185F319}" destId="{01A725FA-5811-4F63-BB07-5FEE250F30D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A3F4EC-67D3-4844-833C-E2F8FA82C6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05ECC-D4D0-40F8-80B1-EA2529B4CE4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Всего обращений 2019 год 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3264 (100%)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62A0685-B2D9-43DE-92B7-ADFC556FAA3B}" type="parTrans" cxnId="{E98BBC8B-8ADC-42FB-94CB-A7EA89D37213}">
      <dgm:prSet/>
      <dgm:spPr/>
      <dgm:t>
        <a:bodyPr/>
        <a:lstStyle/>
        <a:p>
          <a:endParaRPr lang="ru-RU"/>
        </a:p>
      </dgm:t>
    </dgm:pt>
    <dgm:pt modelId="{52112F7F-593A-4B85-86AE-414AF536CC76}" type="sibTrans" cxnId="{E98BBC8B-8ADC-42FB-94CB-A7EA89D37213}">
      <dgm:prSet/>
      <dgm:spPr/>
      <dgm:t>
        <a:bodyPr/>
        <a:lstStyle/>
        <a:p>
          <a:endParaRPr lang="ru-RU"/>
        </a:p>
      </dgm:t>
    </dgm:pt>
    <dgm:pt modelId="{AABA9D4C-4577-465A-A482-453D781315E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Госпитализировано 2019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2858 (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87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08A0D27-57AA-48FE-A86B-3CC67805E368}" type="parTrans" cxnId="{C440D3FD-E3FC-4EEF-BAA3-7995B1D10A32}">
      <dgm:prSet/>
      <dgm:spPr/>
      <dgm:t>
        <a:bodyPr/>
        <a:lstStyle/>
        <a:p>
          <a:endParaRPr lang="ru-RU"/>
        </a:p>
      </dgm:t>
    </dgm:pt>
    <dgm:pt modelId="{75904729-8699-4810-BF51-DF9DC707B03D}" type="sibTrans" cxnId="{C440D3FD-E3FC-4EEF-BAA3-7995B1D10A32}">
      <dgm:prSet/>
      <dgm:spPr/>
      <dgm:t>
        <a:bodyPr/>
        <a:lstStyle/>
        <a:p>
          <a:endParaRPr lang="ru-RU"/>
        </a:p>
      </dgm:t>
    </dgm:pt>
    <dgm:pt modelId="{E2DE2CC9-C76A-4AFD-AF52-BC3E248A7F0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Отказов 2019 год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406 (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12.4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C28663-D460-44E7-9BEE-95704A694CDF}" type="parTrans" cxnId="{04143C00-3817-43E8-BC25-EFAE1CEF085E}">
      <dgm:prSet/>
      <dgm:spPr/>
      <dgm:t>
        <a:bodyPr/>
        <a:lstStyle/>
        <a:p>
          <a:endParaRPr lang="ru-RU"/>
        </a:p>
      </dgm:t>
    </dgm:pt>
    <dgm:pt modelId="{5C306AD1-84CA-468F-9E4F-04089D9FDE42}" type="sibTrans" cxnId="{04143C00-3817-43E8-BC25-EFAE1CEF085E}">
      <dgm:prSet/>
      <dgm:spPr/>
      <dgm:t>
        <a:bodyPr/>
        <a:lstStyle/>
        <a:p>
          <a:endParaRPr lang="ru-RU"/>
        </a:p>
      </dgm:t>
    </dgm:pt>
    <dgm:pt modelId="{7152EE63-E43B-42A9-B094-0B83F7BD7FF2}" type="pres">
      <dgm:prSet presAssocID="{68A3F4EC-67D3-4844-833C-E2F8FA82C6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9F11-4820-4FB0-A4A1-83063DBBA06E}" type="pres">
      <dgm:prSet presAssocID="{68A3F4EC-67D3-4844-833C-E2F8FA82C6D5}" presName="dummyMaxCanvas" presStyleCnt="0">
        <dgm:presLayoutVars/>
      </dgm:prSet>
      <dgm:spPr/>
    </dgm:pt>
    <dgm:pt modelId="{1E1BC4B4-8265-4162-9BE6-C31CC69DA4D3}" type="pres">
      <dgm:prSet presAssocID="{68A3F4EC-67D3-4844-833C-E2F8FA82C6D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D662-6F99-4510-94EC-256611706668}" type="pres">
      <dgm:prSet presAssocID="{68A3F4EC-67D3-4844-833C-E2F8FA82C6D5}" presName="ThreeNodes_2" presStyleLbl="node1" presStyleIdx="1" presStyleCnt="3" custLinFactNeighborY="-3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E5820-6D01-4425-8532-27172E0BC4C7}" type="pres">
      <dgm:prSet presAssocID="{68A3F4EC-67D3-4844-833C-E2F8FA82C6D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C32EC-F440-4100-B942-31E9A0FB440A}" type="pres">
      <dgm:prSet presAssocID="{68A3F4EC-67D3-4844-833C-E2F8FA82C6D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35787-8547-41EB-8B89-795685129F31}" type="pres">
      <dgm:prSet presAssocID="{68A3F4EC-67D3-4844-833C-E2F8FA82C6D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E7E94-DA78-4261-90A4-FCB01E7CE8DB}" type="pres">
      <dgm:prSet presAssocID="{68A3F4EC-67D3-4844-833C-E2F8FA82C6D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82D82-8923-4257-ADF2-201BE25684E8}" type="pres">
      <dgm:prSet presAssocID="{68A3F4EC-67D3-4844-833C-E2F8FA82C6D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A57AE-E423-47B9-85A1-EDD6823D46CC}" type="pres">
      <dgm:prSet presAssocID="{68A3F4EC-67D3-4844-833C-E2F8FA82C6D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9B77-51CE-4FFA-A410-306ED32DE31A}" type="presOf" srcId="{AABA9D4C-4577-465A-A482-453D781315E3}" destId="{BE982D82-8923-4257-ADF2-201BE25684E8}" srcOrd="1" destOrd="0" presId="urn:microsoft.com/office/officeart/2005/8/layout/vProcess5"/>
    <dgm:cxn modelId="{7D344996-5043-49F9-8710-4E4E41F3E131}" type="presOf" srcId="{E2DE2CC9-C76A-4AFD-AF52-BC3E248A7F03}" destId="{D71A57AE-E423-47B9-85A1-EDD6823D46CC}" srcOrd="1" destOrd="0" presId="urn:microsoft.com/office/officeart/2005/8/layout/vProcess5"/>
    <dgm:cxn modelId="{E2861697-823A-47D6-9406-344E285E15C2}" type="presOf" srcId="{E2DE2CC9-C76A-4AFD-AF52-BC3E248A7F03}" destId="{04AE5820-6D01-4425-8532-27172E0BC4C7}" srcOrd="0" destOrd="0" presId="urn:microsoft.com/office/officeart/2005/8/layout/vProcess5"/>
    <dgm:cxn modelId="{4FBD024B-2EF9-485C-B941-86AA6B3DAD6D}" type="presOf" srcId="{75904729-8699-4810-BF51-DF9DC707B03D}" destId="{E6935787-8547-41EB-8B89-795685129F31}" srcOrd="0" destOrd="0" presId="urn:microsoft.com/office/officeart/2005/8/layout/vProcess5"/>
    <dgm:cxn modelId="{04143C00-3817-43E8-BC25-EFAE1CEF085E}" srcId="{68A3F4EC-67D3-4844-833C-E2F8FA82C6D5}" destId="{E2DE2CC9-C76A-4AFD-AF52-BC3E248A7F03}" srcOrd="2" destOrd="0" parTransId="{98C28663-D460-44E7-9BEE-95704A694CDF}" sibTransId="{5C306AD1-84CA-468F-9E4F-04089D9FDE42}"/>
    <dgm:cxn modelId="{16F287BF-AA6B-4BB7-8FAB-91F0FEC1C435}" type="presOf" srcId="{68A3F4EC-67D3-4844-833C-E2F8FA82C6D5}" destId="{7152EE63-E43B-42A9-B094-0B83F7BD7FF2}" srcOrd="0" destOrd="0" presId="urn:microsoft.com/office/officeart/2005/8/layout/vProcess5"/>
    <dgm:cxn modelId="{E98BBC8B-8ADC-42FB-94CB-A7EA89D37213}" srcId="{68A3F4EC-67D3-4844-833C-E2F8FA82C6D5}" destId="{4A905ECC-D4D0-40F8-80B1-EA2529B4CE46}" srcOrd="0" destOrd="0" parTransId="{C62A0685-B2D9-43DE-92B7-ADFC556FAA3B}" sibTransId="{52112F7F-593A-4B85-86AE-414AF536CC76}"/>
    <dgm:cxn modelId="{DD8E8AC5-AC22-4ED5-83E1-BE5C84F3A10F}" type="presOf" srcId="{4A905ECC-D4D0-40F8-80B1-EA2529B4CE46}" destId="{E88E7E94-DA78-4261-90A4-FCB01E7CE8DB}" srcOrd="1" destOrd="0" presId="urn:microsoft.com/office/officeart/2005/8/layout/vProcess5"/>
    <dgm:cxn modelId="{C440D3FD-E3FC-4EEF-BAA3-7995B1D10A32}" srcId="{68A3F4EC-67D3-4844-833C-E2F8FA82C6D5}" destId="{AABA9D4C-4577-465A-A482-453D781315E3}" srcOrd="1" destOrd="0" parTransId="{D08A0D27-57AA-48FE-A86B-3CC67805E368}" sibTransId="{75904729-8699-4810-BF51-DF9DC707B03D}"/>
    <dgm:cxn modelId="{34289A18-4E11-4FC8-95AD-8157D62A628A}" type="presOf" srcId="{AABA9D4C-4577-465A-A482-453D781315E3}" destId="{CEC8D662-6F99-4510-94EC-256611706668}" srcOrd="0" destOrd="0" presId="urn:microsoft.com/office/officeart/2005/8/layout/vProcess5"/>
    <dgm:cxn modelId="{C8BB4293-1178-480B-958F-3549180EBB68}" type="presOf" srcId="{52112F7F-593A-4B85-86AE-414AF536CC76}" destId="{7EEC32EC-F440-4100-B942-31E9A0FB440A}" srcOrd="0" destOrd="0" presId="urn:microsoft.com/office/officeart/2005/8/layout/vProcess5"/>
    <dgm:cxn modelId="{22B5AB5A-F144-423A-B314-4B2F23238C2B}" type="presOf" srcId="{4A905ECC-D4D0-40F8-80B1-EA2529B4CE46}" destId="{1E1BC4B4-8265-4162-9BE6-C31CC69DA4D3}" srcOrd="0" destOrd="0" presId="urn:microsoft.com/office/officeart/2005/8/layout/vProcess5"/>
    <dgm:cxn modelId="{CAE5BDF0-2B3E-4E17-A69D-FB572F201614}" type="presParOf" srcId="{7152EE63-E43B-42A9-B094-0B83F7BD7FF2}" destId="{D8C29F11-4820-4FB0-A4A1-83063DBBA06E}" srcOrd="0" destOrd="0" presId="urn:microsoft.com/office/officeart/2005/8/layout/vProcess5"/>
    <dgm:cxn modelId="{2D22D97D-EB73-4E8E-A3FD-C453380EDEE5}" type="presParOf" srcId="{7152EE63-E43B-42A9-B094-0B83F7BD7FF2}" destId="{1E1BC4B4-8265-4162-9BE6-C31CC69DA4D3}" srcOrd="1" destOrd="0" presId="urn:microsoft.com/office/officeart/2005/8/layout/vProcess5"/>
    <dgm:cxn modelId="{ADC5B7A8-9CA3-47E0-9F92-C4CA35F28053}" type="presParOf" srcId="{7152EE63-E43B-42A9-B094-0B83F7BD7FF2}" destId="{CEC8D662-6F99-4510-94EC-256611706668}" srcOrd="2" destOrd="0" presId="urn:microsoft.com/office/officeart/2005/8/layout/vProcess5"/>
    <dgm:cxn modelId="{A7924CFB-8070-4534-BBFC-C667C92A1508}" type="presParOf" srcId="{7152EE63-E43B-42A9-B094-0B83F7BD7FF2}" destId="{04AE5820-6D01-4425-8532-27172E0BC4C7}" srcOrd="3" destOrd="0" presId="urn:microsoft.com/office/officeart/2005/8/layout/vProcess5"/>
    <dgm:cxn modelId="{3DD9078A-14D9-46A5-B197-A0BB994DA644}" type="presParOf" srcId="{7152EE63-E43B-42A9-B094-0B83F7BD7FF2}" destId="{7EEC32EC-F440-4100-B942-31E9A0FB440A}" srcOrd="4" destOrd="0" presId="urn:microsoft.com/office/officeart/2005/8/layout/vProcess5"/>
    <dgm:cxn modelId="{01087EE7-136F-47BC-A0ED-2D41B24BE976}" type="presParOf" srcId="{7152EE63-E43B-42A9-B094-0B83F7BD7FF2}" destId="{E6935787-8547-41EB-8B89-795685129F31}" srcOrd="5" destOrd="0" presId="urn:microsoft.com/office/officeart/2005/8/layout/vProcess5"/>
    <dgm:cxn modelId="{FD821734-FC55-41D7-AD6B-6C88487B5B35}" type="presParOf" srcId="{7152EE63-E43B-42A9-B094-0B83F7BD7FF2}" destId="{E88E7E94-DA78-4261-90A4-FCB01E7CE8DB}" srcOrd="6" destOrd="0" presId="urn:microsoft.com/office/officeart/2005/8/layout/vProcess5"/>
    <dgm:cxn modelId="{A0AD36D7-328B-4350-BC08-8AA795EEFA8A}" type="presParOf" srcId="{7152EE63-E43B-42A9-B094-0B83F7BD7FF2}" destId="{BE982D82-8923-4257-ADF2-201BE25684E8}" srcOrd="7" destOrd="0" presId="urn:microsoft.com/office/officeart/2005/8/layout/vProcess5"/>
    <dgm:cxn modelId="{9B0A309E-B8F7-42DB-AA8E-1AC4D11DDDAB}" type="presParOf" srcId="{7152EE63-E43B-42A9-B094-0B83F7BD7FF2}" destId="{D71A57AE-E423-47B9-85A1-EDD6823D46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29DD50-5D4F-4158-985D-80C4286E87E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B42B5-7F45-44E5-A6F7-92DF528D014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Всего обращений 2020 год  </a:t>
          </a:r>
        </a:p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4237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(100%)</a:t>
          </a:r>
          <a:endParaRPr lang="ru-RU" sz="2400" dirty="0"/>
        </a:p>
      </dgm:t>
    </dgm:pt>
    <dgm:pt modelId="{5F687627-259B-4F2B-A028-28332FFA8D1B}" type="parTrans" cxnId="{6C680647-5F35-4536-91FC-C491771A34D8}">
      <dgm:prSet/>
      <dgm:spPr/>
      <dgm:t>
        <a:bodyPr/>
        <a:lstStyle/>
        <a:p>
          <a:endParaRPr lang="ru-RU"/>
        </a:p>
      </dgm:t>
    </dgm:pt>
    <dgm:pt modelId="{84EC72C1-D14D-4BFD-9F2B-11D2BE327072}" type="sibTrans" cxnId="{6C680647-5F35-4536-91FC-C491771A34D8}">
      <dgm:prSet/>
      <dgm:spPr/>
      <dgm:t>
        <a:bodyPr/>
        <a:lstStyle/>
        <a:p>
          <a:endParaRPr lang="ru-RU"/>
        </a:p>
      </dgm:t>
    </dgm:pt>
    <dgm:pt modelId="{866288C6-08BB-40A9-9D77-DD78F90AEB2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Госпитализировано 2020 год</a:t>
          </a:r>
        </a:p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3731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(8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dirty="0"/>
        </a:p>
      </dgm:t>
    </dgm:pt>
    <dgm:pt modelId="{38876BCB-F328-46F0-BF96-069FCB698F50}" type="parTrans" cxnId="{87BAAC56-8C2D-4BF7-A46E-A8A724ACF3E3}">
      <dgm:prSet/>
      <dgm:spPr/>
      <dgm:t>
        <a:bodyPr/>
        <a:lstStyle/>
        <a:p>
          <a:endParaRPr lang="ru-RU"/>
        </a:p>
      </dgm:t>
    </dgm:pt>
    <dgm:pt modelId="{C1000C80-5892-48C4-93FD-163D2CB4E13B}" type="sibTrans" cxnId="{87BAAC56-8C2D-4BF7-A46E-A8A724ACF3E3}">
      <dgm:prSet/>
      <dgm:spPr/>
      <dgm:t>
        <a:bodyPr/>
        <a:lstStyle/>
        <a:p>
          <a:endParaRPr lang="ru-RU"/>
        </a:p>
      </dgm:t>
    </dgm:pt>
    <dgm:pt modelId="{828F9569-53EA-4150-8B82-647E9DEC93D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Отказов  2020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157 (1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dirty="0"/>
        </a:p>
      </dgm:t>
    </dgm:pt>
    <dgm:pt modelId="{8AAC792E-FF4E-4818-803F-93C67AEF89B0}" type="parTrans" cxnId="{4E119534-4C52-4008-8627-BE13B1650E0D}">
      <dgm:prSet/>
      <dgm:spPr/>
      <dgm:t>
        <a:bodyPr/>
        <a:lstStyle/>
        <a:p>
          <a:endParaRPr lang="ru-RU"/>
        </a:p>
      </dgm:t>
    </dgm:pt>
    <dgm:pt modelId="{85FD8897-3D18-421B-8D81-6D2397FC4A44}" type="sibTrans" cxnId="{4E119534-4C52-4008-8627-BE13B1650E0D}">
      <dgm:prSet/>
      <dgm:spPr/>
      <dgm:t>
        <a:bodyPr/>
        <a:lstStyle/>
        <a:p>
          <a:endParaRPr lang="ru-RU"/>
        </a:p>
      </dgm:t>
    </dgm:pt>
    <dgm:pt modelId="{CD5C3EF5-AE38-440B-96D9-7AC20B16912D}" type="pres">
      <dgm:prSet presAssocID="{3E29DD50-5D4F-4158-985D-80C4286E87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143E3-3D41-44F0-828A-D17E1E1261FF}" type="pres">
      <dgm:prSet presAssocID="{3E29DD50-5D4F-4158-985D-80C4286E87EA}" presName="dummyMaxCanvas" presStyleCnt="0">
        <dgm:presLayoutVars/>
      </dgm:prSet>
      <dgm:spPr/>
    </dgm:pt>
    <dgm:pt modelId="{D84EECF0-47DB-410C-BDC8-ED1CC1C9EE79}" type="pres">
      <dgm:prSet presAssocID="{3E29DD50-5D4F-4158-985D-80C4286E87EA}" presName="ThreeNodes_1" presStyleLbl="node1" presStyleIdx="0" presStyleCnt="3" custLinFactNeighborY="-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E182E-BB34-48FC-AF0C-6161DFE7C02C}" type="pres">
      <dgm:prSet presAssocID="{3E29DD50-5D4F-4158-985D-80C4286E87E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7B51D-AEA0-45E9-93E3-57A6B251FBD0}" type="pres">
      <dgm:prSet presAssocID="{3E29DD50-5D4F-4158-985D-80C4286E87E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BC202-FC79-4C3B-A189-6D4394D73195}" type="pres">
      <dgm:prSet presAssocID="{3E29DD50-5D4F-4158-985D-80C4286E87E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FC558-BDB5-46A1-964D-09E98209F0D8}" type="pres">
      <dgm:prSet presAssocID="{3E29DD50-5D4F-4158-985D-80C4286E87E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8319-CEAF-45CA-A998-DF24BB8EAA97}" type="pres">
      <dgm:prSet presAssocID="{3E29DD50-5D4F-4158-985D-80C4286E87E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9FD08-F6B6-4221-9BDC-7B131F665C6E}" type="pres">
      <dgm:prSet presAssocID="{3E29DD50-5D4F-4158-985D-80C4286E87E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6FC39-AEDA-460A-B512-1F43BEF88F13}" type="pres">
      <dgm:prSet presAssocID="{3E29DD50-5D4F-4158-985D-80C4286E87E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F06C2-3175-4D0E-8727-835643F441C5}" type="presOf" srcId="{828F9569-53EA-4150-8B82-647E9DEC93D9}" destId="{B2A6FC39-AEDA-460A-B512-1F43BEF88F13}" srcOrd="1" destOrd="0" presId="urn:microsoft.com/office/officeart/2005/8/layout/vProcess5"/>
    <dgm:cxn modelId="{1FED8314-5F26-4C87-80CC-38134BBD010A}" type="presOf" srcId="{3E29DD50-5D4F-4158-985D-80C4286E87EA}" destId="{CD5C3EF5-AE38-440B-96D9-7AC20B16912D}" srcOrd="0" destOrd="0" presId="urn:microsoft.com/office/officeart/2005/8/layout/vProcess5"/>
    <dgm:cxn modelId="{DC074BDC-B783-4E67-8A22-73667A144FDB}" type="presOf" srcId="{866288C6-08BB-40A9-9D77-DD78F90AEB21}" destId="{6F39FD08-F6B6-4221-9BDC-7B131F665C6E}" srcOrd="1" destOrd="0" presId="urn:microsoft.com/office/officeart/2005/8/layout/vProcess5"/>
    <dgm:cxn modelId="{6C680647-5F35-4536-91FC-C491771A34D8}" srcId="{3E29DD50-5D4F-4158-985D-80C4286E87EA}" destId="{74EB42B5-7F45-44E5-A6F7-92DF528D0149}" srcOrd="0" destOrd="0" parTransId="{5F687627-259B-4F2B-A028-28332FFA8D1B}" sibTransId="{84EC72C1-D14D-4BFD-9F2B-11D2BE327072}"/>
    <dgm:cxn modelId="{ADBE0FB8-3ABA-4536-8F69-6A7948CAB3FF}" type="presOf" srcId="{C1000C80-5892-48C4-93FD-163D2CB4E13B}" destId="{E33FC558-BDB5-46A1-964D-09E98209F0D8}" srcOrd="0" destOrd="0" presId="urn:microsoft.com/office/officeart/2005/8/layout/vProcess5"/>
    <dgm:cxn modelId="{87BAAC56-8C2D-4BF7-A46E-A8A724ACF3E3}" srcId="{3E29DD50-5D4F-4158-985D-80C4286E87EA}" destId="{866288C6-08BB-40A9-9D77-DD78F90AEB21}" srcOrd="1" destOrd="0" parTransId="{38876BCB-F328-46F0-BF96-069FCB698F50}" sibTransId="{C1000C80-5892-48C4-93FD-163D2CB4E13B}"/>
    <dgm:cxn modelId="{176EF107-BFE5-4BED-9DDC-B22EAC6C7705}" type="presOf" srcId="{74EB42B5-7F45-44E5-A6F7-92DF528D0149}" destId="{D84EECF0-47DB-410C-BDC8-ED1CC1C9EE79}" srcOrd="0" destOrd="0" presId="urn:microsoft.com/office/officeart/2005/8/layout/vProcess5"/>
    <dgm:cxn modelId="{D7A764A1-5997-455B-BCB5-F9054CB84EFE}" type="presOf" srcId="{84EC72C1-D14D-4BFD-9F2B-11D2BE327072}" destId="{8A7BC202-FC79-4C3B-A189-6D4394D73195}" srcOrd="0" destOrd="0" presId="urn:microsoft.com/office/officeart/2005/8/layout/vProcess5"/>
    <dgm:cxn modelId="{B11C005E-D500-495E-B22D-168F1234EDBD}" type="presOf" srcId="{828F9569-53EA-4150-8B82-647E9DEC93D9}" destId="{E4E7B51D-AEA0-45E9-93E3-57A6B251FBD0}" srcOrd="0" destOrd="0" presId="urn:microsoft.com/office/officeart/2005/8/layout/vProcess5"/>
    <dgm:cxn modelId="{BA0B7DFB-D4B9-4C70-AFA9-411DED491304}" type="presOf" srcId="{866288C6-08BB-40A9-9D77-DD78F90AEB21}" destId="{E7CE182E-BB34-48FC-AF0C-6161DFE7C02C}" srcOrd="0" destOrd="0" presId="urn:microsoft.com/office/officeart/2005/8/layout/vProcess5"/>
    <dgm:cxn modelId="{4E119534-4C52-4008-8627-BE13B1650E0D}" srcId="{3E29DD50-5D4F-4158-985D-80C4286E87EA}" destId="{828F9569-53EA-4150-8B82-647E9DEC93D9}" srcOrd="2" destOrd="0" parTransId="{8AAC792E-FF4E-4818-803F-93C67AEF89B0}" sibTransId="{85FD8897-3D18-421B-8D81-6D2397FC4A44}"/>
    <dgm:cxn modelId="{9827E6EC-84DB-43ED-AB22-3B13B77B3D09}" type="presOf" srcId="{74EB42B5-7F45-44E5-A6F7-92DF528D0149}" destId="{76CB8319-CEAF-45CA-A998-DF24BB8EAA97}" srcOrd="1" destOrd="0" presId="urn:microsoft.com/office/officeart/2005/8/layout/vProcess5"/>
    <dgm:cxn modelId="{B8005A30-DFD8-4E07-9908-C4911AEE1998}" type="presParOf" srcId="{CD5C3EF5-AE38-440B-96D9-7AC20B16912D}" destId="{B8E143E3-3D41-44F0-828A-D17E1E1261FF}" srcOrd="0" destOrd="0" presId="urn:microsoft.com/office/officeart/2005/8/layout/vProcess5"/>
    <dgm:cxn modelId="{4A2405D1-B57B-4E97-8E53-1B72F1DDC2E3}" type="presParOf" srcId="{CD5C3EF5-AE38-440B-96D9-7AC20B16912D}" destId="{D84EECF0-47DB-410C-BDC8-ED1CC1C9EE79}" srcOrd="1" destOrd="0" presId="urn:microsoft.com/office/officeart/2005/8/layout/vProcess5"/>
    <dgm:cxn modelId="{2BCFFF76-D8FE-4CB4-920D-4F7FF0093CB3}" type="presParOf" srcId="{CD5C3EF5-AE38-440B-96D9-7AC20B16912D}" destId="{E7CE182E-BB34-48FC-AF0C-6161DFE7C02C}" srcOrd="2" destOrd="0" presId="urn:microsoft.com/office/officeart/2005/8/layout/vProcess5"/>
    <dgm:cxn modelId="{2D34E562-A30B-470D-92EF-447B7AA1B860}" type="presParOf" srcId="{CD5C3EF5-AE38-440B-96D9-7AC20B16912D}" destId="{E4E7B51D-AEA0-45E9-93E3-57A6B251FBD0}" srcOrd="3" destOrd="0" presId="urn:microsoft.com/office/officeart/2005/8/layout/vProcess5"/>
    <dgm:cxn modelId="{0A7A90BE-ABE0-4149-8D1B-F5E308B766EE}" type="presParOf" srcId="{CD5C3EF5-AE38-440B-96D9-7AC20B16912D}" destId="{8A7BC202-FC79-4C3B-A189-6D4394D73195}" srcOrd="4" destOrd="0" presId="urn:microsoft.com/office/officeart/2005/8/layout/vProcess5"/>
    <dgm:cxn modelId="{DA9F8C33-2566-477D-ACD4-DD7230F9E7A2}" type="presParOf" srcId="{CD5C3EF5-AE38-440B-96D9-7AC20B16912D}" destId="{E33FC558-BDB5-46A1-964D-09E98209F0D8}" srcOrd="5" destOrd="0" presId="urn:microsoft.com/office/officeart/2005/8/layout/vProcess5"/>
    <dgm:cxn modelId="{336027E5-C774-4870-A563-A316020B5B90}" type="presParOf" srcId="{CD5C3EF5-AE38-440B-96D9-7AC20B16912D}" destId="{76CB8319-CEAF-45CA-A998-DF24BB8EAA97}" srcOrd="6" destOrd="0" presId="urn:microsoft.com/office/officeart/2005/8/layout/vProcess5"/>
    <dgm:cxn modelId="{00EE3FA3-E26F-4DDE-93E4-5490FDBEBAEA}" type="presParOf" srcId="{CD5C3EF5-AE38-440B-96D9-7AC20B16912D}" destId="{6F39FD08-F6B6-4221-9BDC-7B131F665C6E}" srcOrd="7" destOrd="0" presId="urn:microsoft.com/office/officeart/2005/8/layout/vProcess5"/>
    <dgm:cxn modelId="{CBC2E773-E013-4829-9472-96ABB11B5F5E}" type="presParOf" srcId="{CD5C3EF5-AE38-440B-96D9-7AC20B16912D}" destId="{B2A6FC39-AEDA-460A-B512-1F43BEF88F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22D22-1F0E-4C24-A26C-68320591697B}">
      <dsp:nvSpPr>
        <dsp:cNvPr id="0" name=""/>
        <dsp:cNvSpPr/>
      </dsp:nvSpPr>
      <dsp:spPr>
        <a:xfrm>
          <a:off x="0" y="-76167"/>
          <a:ext cx="4051305" cy="1310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Всего обращений 2019 год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1121 (100%)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84" y="-37783"/>
        <a:ext cx="2863076" cy="1233750"/>
      </dsp:txXfrm>
    </dsp:sp>
    <dsp:sp modelId="{B101D43C-076E-4423-A9D5-CEEC6F93AC06}">
      <dsp:nvSpPr>
        <dsp:cNvPr id="0" name=""/>
        <dsp:cNvSpPr/>
      </dsp:nvSpPr>
      <dsp:spPr>
        <a:xfrm>
          <a:off x="372173" y="1357323"/>
          <a:ext cx="3985552" cy="1156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Госпитализировано 2019 год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1026 (91,5%)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032" y="1391182"/>
        <a:ext cx="2940855" cy="1088302"/>
      </dsp:txXfrm>
    </dsp:sp>
    <dsp:sp modelId="{0C55A25E-C468-4D47-B492-E082A63A81E7}">
      <dsp:nvSpPr>
        <dsp:cNvPr id="0" name=""/>
        <dsp:cNvSpPr/>
      </dsp:nvSpPr>
      <dsp:spPr>
        <a:xfrm>
          <a:off x="673529" y="2535600"/>
          <a:ext cx="4051305" cy="984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Отказов 2019 год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95 (8,5%)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2372" y="2564443"/>
        <a:ext cx="3005586" cy="927078"/>
      </dsp:txXfrm>
    </dsp:sp>
    <dsp:sp modelId="{68D93327-43F0-4A97-BCB1-2E9CFF188A5F}">
      <dsp:nvSpPr>
        <dsp:cNvPr id="0" name=""/>
        <dsp:cNvSpPr/>
      </dsp:nvSpPr>
      <dsp:spPr>
        <a:xfrm>
          <a:off x="1012826" y="3642352"/>
          <a:ext cx="4051305" cy="1005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b="1" kern="1200" dirty="0" smtClean="0">
              <a:latin typeface="Times New Roman" pitchFamily="18" charset="0"/>
              <a:cs typeface="Times New Roman" pitchFamily="18" charset="0"/>
            </a:rPr>
            <a:t>СМП с ВТМУ 139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2286" y="3671812"/>
        <a:ext cx="2999288" cy="946927"/>
      </dsp:txXfrm>
    </dsp:sp>
    <dsp:sp modelId="{43547BF5-EE7C-4A97-BFD9-1B32D60C11FC}">
      <dsp:nvSpPr>
        <dsp:cNvPr id="0" name=""/>
        <dsp:cNvSpPr/>
      </dsp:nvSpPr>
      <dsp:spPr>
        <a:xfrm>
          <a:off x="3397505" y="846555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544610" y="846555"/>
        <a:ext cx="359590" cy="491985"/>
      </dsp:txXfrm>
    </dsp:sp>
    <dsp:sp modelId="{F0DD7334-2B68-43ED-A48C-D6E43D1E9FE7}">
      <dsp:nvSpPr>
        <dsp:cNvPr id="0" name=""/>
        <dsp:cNvSpPr/>
      </dsp:nvSpPr>
      <dsp:spPr>
        <a:xfrm>
          <a:off x="3736801" y="2035283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883906" y="2035283"/>
        <a:ext cx="359590" cy="491985"/>
      </dsp:txXfrm>
    </dsp:sp>
    <dsp:sp modelId="{03AC4190-2BFA-4DD0-A195-5D7DA9403FF7}">
      <dsp:nvSpPr>
        <dsp:cNvPr id="0" name=""/>
        <dsp:cNvSpPr/>
      </dsp:nvSpPr>
      <dsp:spPr>
        <a:xfrm>
          <a:off x="4071034" y="3224011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218139" y="3224011"/>
        <a:ext cx="359590" cy="49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3B798-2008-4B08-B0EF-CF5EFB2C6188}">
      <dsp:nvSpPr>
        <dsp:cNvPr id="0" name=""/>
        <dsp:cNvSpPr/>
      </dsp:nvSpPr>
      <dsp:spPr>
        <a:xfrm>
          <a:off x="-14748" y="-34292"/>
          <a:ext cx="4113916" cy="120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Всего обращений 2020 год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1117 (100%)</a:t>
          </a:r>
          <a:endParaRPr lang="ru-RU" sz="2400" kern="1200" dirty="0"/>
        </a:p>
      </dsp:txBody>
      <dsp:txXfrm>
        <a:off x="20571" y="1027"/>
        <a:ext cx="2862351" cy="1135243"/>
      </dsp:txXfrm>
    </dsp:sp>
    <dsp:sp modelId="{ACE53306-2A0C-4B04-9C3F-43A15F5D83A4}">
      <dsp:nvSpPr>
        <dsp:cNvPr id="0" name=""/>
        <dsp:cNvSpPr/>
      </dsp:nvSpPr>
      <dsp:spPr>
        <a:xfrm>
          <a:off x="145920" y="1288354"/>
          <a:ext cx="4481659" cy="1220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Госпитализировано 2020 год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960 (86%)</a:t>
          </a:r>
          <a:endParaRPr lang="ru-RU" sz="2400" kern="1200" dirty="0"/>
        </a:p>
      </dsp:txBody>
      <dsp:txXfrm>
        <a:off x="181679" y="1324113"/>
        <a:ext cx="3278043" cy="1149368"/>
      </dsp:txXfrm>
    </dsp:sp>
    <dsp:sp modelId="{023343ED-D762-4329-862A-8C923102206A}">
      <dsp:nvSpPr>
        <dsp:cNvPr id="0" name=""/>
        <dsp:cNvSpPr/>
      </dsp:nvSpPr>
      <dsp:spPr>
        <a:xfrm>
          <a:off x="669190" y="2604899"/>
          <a:ext cx="4113916" cy="1096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Отказов  2020 год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157 (14%)</a:t>
          </a:r>
          <a:endParaRPr lang="ru-RU" sz="2500" kern="1200" dirty="0"/>
        </a:p>
      </dsp:txBody>
      <dsp:txXfrm>
        <a:off x="701296" y="2637005"/>
        <a:ext cx="3015643" cy="1031955"/>
      </dsp:txXfrm>
    </dsp:sp>
    <dsp:sp modelId="{AA89A5D2-DD4E-4206-9146-EA85FEB44E33}">
      <dsp:nvSpPr>
        <dsp:cNvPr id="0" name=""/>
        <dsp:cNvSpPr/>
      </dsp:nvSpPr>
      <dsp:spPr>
        <a:xfrm>
          <a:off x="984234" y="3823363"/>
          <a:ext cx="4172910" cy="1068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latin typeface="Times New Roman" pitchFamily="18" charset="0"/>
              <a:cs typeface="Times New Roman" pitchFamily="18" charset="0"/>
            </a:rPr>
            <a:t>СМП С ВТМУ 66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5536" y="3854665"/>
        <a:ext cx="3056200" cy="1006108"/>
      </dsp:txXfrm>
    </dsp:sp>
    <dsp:sp modelId="{34C35A2F-A316-4038-9709-1C0F9B0D8D28}">
      <dsp:nvSpPr>
        <dsp:cNvPr id="0" name=""/>
        <dsp:cNvSpPr/>
      </dsp:nvSpPr>
      <dsp:spPr>
        <a:xfrm>
          <a:off x="3404505" y="852828"/>
          <a:ext cx="694663" cy="694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560804" y="852828"/>
        <a:ext cx="382065" cy="522734"/>
      </dsp:txXfrm>
    </dsp:sp>
    <dsp:sp modelId="{D061A161-82FA-4E52-81D8-C6ABFB1C28D8}">
      <dsp:nvSpPr>
        <dsp:cNvPr id="0" name=""/>
        <dsp:cNvSpPr/>
      </dsp:nvSpPr>
      <dsp:spPr>
        <a:xfrm>
          <a:off x="3749045" y="2115852"/>
          <a:ext cx="694663" cy="694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905344" y="2115852"/>
        <a:ext cx="382065" cy="522734"/>
      </dsp:txXfrm>
    </dsp:sp>
    <dsp:sp modelId="{CF5B2228-E16C-4712-A964-493B5D32C896}">
      <dsp:nvSpPr>
        <dsp:cNvPr id="0" name=""/>
        <dsp:cNvSpPr/>
      </dsp:nvSpPr>
      <dsp:spPr>
        <a:xfrm>
          <a:off x="4088443" y="3378876"/>
          <a:ext cx="694663" cy="694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4244742" y="3378876"/>
        <a:ext cx="382065" cy="522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8C5E2-9490-43C4-B908-9BAB1F361321}">
      <dsp:nvSpPr>
        <dsp:cNvPr id="0" name=""/>
        <dsp:cNvSpPr/>
      </dsp:nvSpPr>
      <dsp:spPr>
        <a:xfrm rot="5400345">
          <a:off x="-505905" y="1300346"/>
          <a:ext cx="2024741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FBF0C-B5A3-421A-9C5F-1C921FC4468C}">
      <dsp:nvSpPr>
        <dsp:cNvPr id="0" name=""/>
        <dsp:cNvSpPr/>
      </dsp:nvSpPr>
      <dsp:spPr>
        <a:xfrm>
          <a:off x="203" y="28670"/>
          <a:ext cx="2511404" cy="150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УЗИ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2019год-4514 2020год-44600</a:t>
          </a:r>
          <a:endParaRPr lang="ru-RU" sz="28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37" y="72804"/>
        <a:ext cx="2423136" cy="1418574"/>
      </dsp:txXfrm>
    </dsp:sp>
    <dsp:sp modelId="{9C68B606-6502-47E0-8ECE-8ED26E9AADFE}">
      <dsp:nvSpPr>
        <dsp:cNvPr id="0" name=""/>
        <dsp:cNvSpPr/>
      </dsp:nvSpPr>
      <dsp:spPr>
        <a:xfrm rot="5399665">
          <a:off x="-537368" y="3366685"/>
          <a:ext cx="2087667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397A0-53FE-4C8F-8CA4-FC6B8F3FD589}">
      <dsp:nvSpPr>
        <dsp:cNvPr id="0" name=""/>
        <dsp:cNvSpPr/>
      </dsp:nvSpPr>
      <dsp:spPr>
        <a:xfrm>
          <a:off x="0" y="1880761"/>
          <a:ext cx="2511404" cy="1870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ХОЛТЕР по АД и ЭКГ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ЭКГ-863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Холтер</a:t>
          </a: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по АД-108 </a:t>
          </a:r>
          <a:endParaRPr lang="ru-RU" sz="20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83" y="1935544"/>
        <a:ext cx="2401838" cy="1760878"/>
      </dsp:txXfrm>
    </dsp:sp>
    <dsp:sp modelId="{014D168B-AB4B-4FD9-8970-6E8EBFD77D92}">
      <dsp:nvSpPr>
        <dsp:cNvPr id="0" name=""/>
        <dsp:cNvSpPr/>
      </dsp:nvSpPr>
      <dsp:spPr>
        <a:xfrm>
          <a:off x="510649" y="4414601"/>
          <a:ext cx="3790385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D29EB-158C-4249-AB8C-DDC80F247066}">
      <dsp:nvSpPr>
        <dsp:cNvPr id="0" name=""/>
        <dsp:cNvSpPr/>
      </dsp:nvSpPr>
      <dsp:spPr>
        <a:xfrm>
          <a:off x="203" y="4159378"/>
          <a:ext cx="2511404" cy="150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РЕНТГЕН </a:t>
          </a:r>
          <a:endParaRPr lang="en-US" sz="2300" b="1" i="1" kern="1200" dirty="0" smtClean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3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2019год-37304 2020год-37779</a:t>
          </a:r>
          <a:endParaRPr lang="ru-RU" sz="23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37" y="4203512"/>
        <a:ext cx="2423136" cy="1418574"/>
      </dsp:txXfrm>
    </dsp:sp>
    <dsp:sp modelId="{72D4C0C4-0B12-4A12-9EA1-8F875BF0601C}">
      <dsp:nvSpPr>
        <dsp:cNvPr id="0" name=""/>
        <dsp:cNvSpPr/>
      </dsp:nvSpPr>
      <dsp:spPr>
        <a:xfrm rot="16200000">
          <a:off x="3281829" y="3387231"/>
          <a:ext cx="2046575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3CC55-67A1-43D6-905E-655ACDE83D44}">
      <dsp:nvSpPr>
        <dsp:cNvPr id="0" name=""/>
        <dsp:cNvSpPr/>
      </dsp:nvSpPr>
      <dsp:spPr>
        <a:xfrm>
          <a:off x="3798753" y="4159378"/>
          <a:ext cx="2511404" cy="150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КТ исследования 2019год-89 2020год-1217</a:t>
          </a:r>
          <a:endParaRPr lang="ru-RU" sz="23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2887" y="4203512"/>
        <a:ext cx="2423136" cy="1418574"/>
      </dsp:txXfrm>
    </dsp:sp>
    <dsp:sp modelId="{B42D8AA7-D4D2-439B-AA58-74BDFD8BC225}">
      <dsp:nvSpPr>
        <dsp:cNvPr id="0" name=""/>
        <dsp:cNvSpPr/>
      </dsp:nvSpPr>
      <dsp:spPr>
        <a:xfrm rot="16200000">
          <a:off x="3281829" y="1330626"/>
          <a:ext cx="2046575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3D8D6-CF75-41C5-94EE-B27DDC5E3812}">
      <dsp:nvSpPr>
        <dsp:cNvPr id="0" name=""/>
        <dsp:cNvSpPr/>
      </dsp:nvSpPr>
      <dsp:spPr>
        <a:xfrm>
          <a:off x="3340372" y="1931586"/>
          <a:ext cx="3428168" cy="185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ЭФГДС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лечебные </a:t>
          </a:r>
          <a:r>
            <a:rPr lang="ru-RU" sz="2000" b="1" i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фиброскопии</a:t>
          </a: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2019г-157 диагностические </a:t>
          </a:r>
          <a:r>
            <a:rPr lang="ru-RU" sz="2000" b="1" i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фиброскопии</a:t>
          </a:r>
          <a:r>
            <a:rPr lang="ru-RU" sz="20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  2020г -399</a:t>
          </a:r>
          <a:endParaRPr lang="ru-RU" sz="20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94588" y="1985802"/>
        <a:ext cx="3319736" cy="1742649"/>
      </dsp:txXfrm>
    </dsp:sp>
    <dsp:sp modelId="{EF16C8D8-9329-460E-846E-596661167DC7}">
      <dsp:nvSpPr>
        <dsp:cNvPr id="0" name=""/>
        <dsp:cNvSpPr/>
      </dsp:nvSpPr>
      <dsp:spPr>
        <a:xfrm>
          <a:off x="4309199" y="303256"/>
          <a:ext cx="4272374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49700-EC07-418C-8E61-46E765BA9246}">
      <dsp:nvSpPr>
        <dsp:cNvPr id="0" name=""/>
        <dsp:cNvSpPr/>
      </dsp:nvSpPr>
      <dsp:spPr>
        <a:xfrm>
          <a:off x="3798753" y="48033"/>
          <a:ext cx="2511404" cy="150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ЭЭГ,РЭГ,ЭМГ 2019год-879 2020год 977</a:t>
          </a:r>
          <a:endParaRPr lang="ru-RU" sz="2800" b="1" i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3842887" y="92167"/>
        <a:ext cx="2423136" cy="1418574"/>
      </dsp:txXfrm>
    </dsp:sp>
    <dsp:sp modelId="{85C18D89-E6F4-4DC2-81E6-B2FE6B6F3F90}">
      <dsp:nvSpPr>
        <dsp:cNvPr id="0" name=""/>
        <dsp:cNvSpPr/>
      </dsp:nvSpPr>
      <dsp:spPr>
        <a:xfrm rot="5513816">
          <a:off x="7017647" y="1824274"/>
          <a:ext cx="3035535" cy="226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B8638-9E6B-4C1E-A095-892F17EDEB54}">
      <dsp:nvSpPr>
        <dsp:cNvPr id="0" name=""/>
        <dsp:cNvSpPr/>
      </dsp:nvSpPr>
      <dsp:spPr>
        <a:xfrm>
          <a:off x="8079292" y="48033"/>
          <a:ext cx="2511404" cy="1506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Бак лаборатория 2019год-30116 2020год-69646</a:t>
          </a:r>
          <a:endParaRPr lang="ru-RU" sz="28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23426" y="92167"/>
        <a:ext cx="2423136" cy="1418574"/>
      </dsp:txXfrm>
    </dsp:sp>
    <dsp:sp modelId="{01A725FA-5811-4F63-BB07-5FEE250F30D3}">
      <dsp:nvSpPr>
        <dsp:cNvPr id="0" name=""/>
        <dsp:cNvSpPr/>
      </dsp:nvSpPr>
      <dsp:spPr>
        <a:xfrm>
          <a:off x="7496822" y="1936664"/>
          <a:ext cx="3475382" cy="3826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ЛАБОРАТОРИЯ  Биохимический -73288/130011 Изосерологический -6219/8261  Гематологический -266910/467678 Клинический-138536/141402 </a:t>
          </a:r>
          <a:endParaRPr lang="ru-RU" sz="2400" b="1" i="1" kern="12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98612" y="2038454"/>
        <a:ext cx="3271802" cy="3622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BC4B4-8265-4162-9BE6-C31CC69DA4D3}">
      <dsp:nvSpPr>
        <dsp:cNvPr id="0" name=""/>
        <dsp:cNvSpPr/>
      </dsp:nvSpPr>
      <dsp:spPr>
        <a:xfrm>
          <a:off x="0" y="0"/>
          <a:ext cx="3940178" cy="12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Всего обращений 2019 год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3264 (100%)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07" y="36407"/>
        <a:ext cx="2598860" cy="1170207"/>
      </dsp:txXfrm>
    </dsp:sp>
    <dsp:sp modelId="{CEC8D662-6F99-4510-94EC-256611706668}">
      <dsp:nvSpPr>
        <dsp:cNvPr id="0" name=""/>
        <dsp:cNvSpPr/>
      </dsp:nvSpPr>
      <dsp:spPr>
        <a:xfrm>
          <a:off x="347662" y="1401092"/>
          <a:ext cx="3940178" cy="12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Госпитализировано 2019 год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2858 (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87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069" y="1437499"/>
        <a:ext cx="2711737" cy="1170207"/>
      </dsp:txXfrm>
    </dsp:sp>
    <dsp:sp modelId="{04AE5820-6D01-4425-8532-27172E0BC4C7}">
      <dsp:nvSpPr>
        <dsp:cNvPr id="0" name=""/>
        <dsp:cNvSpPr/>
      </dsp:nvSpPr>
      <dsp:spPr>
        <a:xfrm>
          <a:off x="695325" y="2900383"/>
          <a:ext cx="3940178" cy="12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Отказов 2019 год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406 (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12.4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732" y="2936790"/>
        <a:ext cx="2711737" cy="1170207"/>
      </dsp:txXfrm>
    </dsp:sp>
    <dsp:sp modelId="{7EEC32EC-F440-4100-B942-31E9A0FB440A}">
      <dsp:nvSpPr>
        <dsp:cNvPr id="0" name=""/>
        <dsp:cNvSpPr/>
      </dsp:nvSpPr>
      <dsp:spPr>
        <a:xfrm>
          <a:off x="3132214" y="942624"/>
          <a:ext cx="807963" cy="807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314006" y="942624"/>
        <a:ext cx="444379" cy="607992"/>
      </dsp:txXfrm>
    </dsp:sp>
    <dsp:sp modelId="{E6935787-8547-41EB-8B89-795685129F31}">
      <dsp:nvSpPr>
        <dsp:cNvPr id="0" name=""/>
        <dsp:cNvSpPr/>
      </dsp:nvSpPr>
      <dsp:spPr>
        <a:xfrm>
          <a:off x="3479877" y="2384529"/>
          <a:ext cx="807963" cy="807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661669" y="2384529"/>
        <a:ext cx="444379" cy="607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EECF0-47DB-410C-BDC8-ED1CC1C9EE79}">
      <dsp:nvSpPr>
        <dsp:cNvPr id="0" name=""/>
        <dsp:cNvSpPr/>
      </dsp:nvSpPr>
      <dsp:spPr>
        <a:xfrm>
          <a:off x="0" y="0"/>
          <a:ext cx="4162062" cy="1288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Всего обращений 2020 год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4237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(100%)</a:t>
          </a:r>
          <a:endParaRPr lang="ru-RU" sz="2400" kern="1200" dirty="0"/>
        </a:p>
      </dsp:txBody>
      <dsp:txXfrm>
        <a:off x="37726" y="37726"/>
        <a:ext cx="2772152" cy="1212600"/>
      </dsp:txXfrm>
    </dsp:sp>
    <dsp:sp modelId="{E7CE182E-BB34-48FC-AF0C-6161DFE7C02C}">
      <dsp:nvSpPr>
        <dsp:cNvPr id="0" name=""/>
        <dsp:cNvSpPr/>
      </dsp:nvSpPr>
      <dsp:spPr>
        <a:xfrm>
          <a:off x="367240" y="1502728"/>
          <a:ext cx="4162062" cy="1288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Госпитализировано 2020 год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3731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(8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sz="2200" kern="1200" dirty="0"/>
        </a:p>
      </dsp:txBody>
      <dsp:txXfrm>
        <a:off x="404966" y="1540454"/>
        <a:ext cx="2882135" cy="1212600"/>
      </dsp:txXfrm>
    </dsp:sp>
    <dsp:sp modelId="{E4E7B51D-AEA0-45E9-93E3-57A6B251FBD0}">
      <dsp:nvSpPr>
        <dsp:cNvPr id="0" name=""/>
        <dsp:cNvSpPr/>
      </dsp:nvSpPr>
      <dsp:spPr>
        <a:xfrm>
          <a:off x="734481" y="3005456"/>
          <a:ext cx="4162062" cy="1288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Отказов  2020 год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157 (1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sz="2200" kern="1200" dirty="0"/>
        </a:p>
      </dsp:txBody>
      <dsp:txXfrm>
        <a:off x="772207" y="3043182"/>
        <a:ext cx="2882135" cy="1212600"/>
      </dsp:txXfrm>
    </dsp:sp>
    <dsp:sp modelId="{8A7BC202-FC79-4C3B-A189-6D4394D73195}">
      <dsp:nvSpPr>
        <dsp:cNvPr id="0" name=""/>
        <dsp:cNvSpPr/>
      </dsp:nvSpPr>
      <dsp:spPr>
        <a:xfrm>
          <a:off x="3324828" y="976773"/>
          <a:ext cx="837234" cy="837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513206" y="976773"/>
        <a:ext cx="460478" cy="630019"/>
      </dsp:txXfrm>
    </dsp:sp>
    <dsp:sp modelId="{E33FC558-BDB5-46A1-964D-09E98209F0D8}">
      <dsp:nvSpPr>
        <dsp:cNvPr id="0" name=""/>
        <dsp:cNvSpPr/>
      </dsp:nvSpPr>
      <dsp:spPr>
        <a:xfrm>
          <a:off x="3692068" y="2470914"/>
          <a:ext cx="837234" cy="837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880446" y="2470914"/>
        <a:ext cx="460478" cy="63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21012-2099-4CD1-8551-41030680E45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53B20-6DDB-4E22-B761-C68AADBA0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0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658-1B56-4581-9626-1DC1D476C7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69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1A8163-8720-4BB4-BF1C-E4094FFB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9B074B-F4A6-4B01-9774-6E7CB82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BF54E4-0E75-4D82-AC2E-C029F661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79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30A772-F936-4A06-8F25-474334A9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017A4C-35A7-4E9B-A6D4-F84E1810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70B6F8-7585-47D6-A0AE-AA4D8A471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C19E8B-3206-4DDD-B292-617841A6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26FDD4-78D2-459E-A8C4-ED0BEF9E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599A41-4DCD-4AD1-A58D-6F4DEBD7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7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9A023C-3718-4D92-9AF3-0C13EDC3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691B40-21F7-4CDF-8D77-78395A41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472072-9261-4DD4-B006-3FA4DDAF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4CB5001-4BDD-47F0-8C08-E7F8539C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8D7B85-098B-47AA-AE26-961B328EE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5995E15-1A87-43F0-9983-D156DB3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BFA66-E95E-4B3D-A368-5C8A5AE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85B3603-98D2-47C5-9FA9-5A016E35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54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DAC91-0EC4-45B7-B41F-0A3CB785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1D47AB-3BD7-424A-A796-BB161CF5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4D49663-BD51-4BB2-8E02-1DE4689B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BBE390-0444-49BE-804C-F8F7BDC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72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6C29B13-3E5C-46F0-A823-F33D540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770CC80-50D2-4524-8F9A-5648C933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8D228C-244E-41C2-9475-A3F7620E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03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9BFFF-7D4B-46A7-AA40-C6E376C0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96F27A-7FC7-40C8-BD87-50F549F5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E14689-0759-4941-B4AE-6FC39ECF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875869-43D1-4EA2-A0AB-2E5E194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E07204-E155-4664-A93C-2CFD4C71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3BA261-09B2-4B55-BAD1-FBB8B35D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53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CDD31-F738-4BBC-8197-60F2B6F8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2B7746-6DE4-4A58-BDA0-BD2B3AC1C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437B5AC-39D7-4EEF-80FB-F10FC053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A86078-E0BB-4EAF-BE97-AFE34FB7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C9C38B-3ED7-4C08-8B53-64AABBFF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460EB6-84B5-4D9D-9421-77AA717C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6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1CA08B-21C5-48B3-BBD4-516F8976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1DC6044-086D-4123-9A52-7023A8CAA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1F93CA-E619-4D30-84C4-F0EE705C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3E8E11-418A-45BD-BE48-9A018E59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C7D2DA-5EFC-422F-93C7-B6A5C1F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17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87425A3-DB50-4B33-ACEE-6BCFD722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DA87A4-01C8-4083-8921-F46C3CBB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22CEBC-8441-45EE-84F1-77262CBE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B80D2-964F-4ED7-B22B-00C198A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FDA51E-F499-4E15-A6C9-3D4C7ACF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3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000" y="774000"/>
            <a:ext cx="751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000" y="3253675"/>
            <a:ext cx="7515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161DC3A-B5EC-4569-A878-59E0E341E8D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4E6EDC-8F7C-401B-A727-8F55A5763A7B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897D550-7C44-4D29-A125-A534610B3308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B4370B82-17EE-4AB1-B4F1-D75CFA4BEB82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129D3A90-247A-4CD1-9840-86AF448F747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D6CBDAA-8C3E-408C-B9CD-B7012953E0C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FAEDE28-86E6-4595-BBEE-95FF191E91D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E3901798-1904-46FF-A8F6-2582959F592D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9290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76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0"/>
            <a:ext cx="5186362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13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8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50" y="2980500"/>
            <a:ext cx="2086538" cy="2468749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6" y="234000"/>
            <a:ext cx="11236013" cy="12334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1598653"/>
            <a:ext cx="11236012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737" y="298365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2E5AA54B-D26A-4FDD-8A32-11E46BA12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1224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68C4A39F-8F8F-4CC0-88E8-7EDD8086DC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5711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FE45483-3B73-4DC3-A78E-F49C4277EF3E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44A4B93-1154-4427-B0B0-93F9D2048A2B}"/>
              </a:ext>
            </a:extLst>
          </p:cNvPr>
          <p:cNvSpPr/>
          <p:nvPr userDrawn="1"/>
        </p:nvSpPr>
        <p:spPr>
          <a:xfrm>
            <a:off x="-3375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7250F2F-6A76-4381-A16F-6B918D1A847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C0F37CB5-26B5-4698-BC4B-E07005B713BE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Блок-схема: объединение 25">
              <a:extLst>
                <a:ext uri="{FF2B5EF4-FFF2-40B4-BE49-F238E27FC236}">
                  <a16:creationId xmlns="" xmlns:a16="http://schemas.microsoft.com/office/drawing/2014/main" id="{42E112E2-B4E8-40B3-BED9-D47D5A5CD45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409C83AA-7C31-4F01-99A3-B9D941353FE4}"/>
              </a:ext>
            </a:extLst>
          </p:cNvPr>
          <p:cNvGrpSpPr/>
          <p:nvPr userDrawn="1"/>
        </p:nvGrpSpPr>
        <p:grpSpPr>
          <a:xfrm>
            <a:off x="-69000" y="6583500"/>
            <a:ext cx="2844750" cy="274500"/>
            <a:chOff x="-35250" y="6583500"/>
            <a:chExt cx="2844750" cy="27450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31F3CD7D-983F-4060-8337-A23954D6CDF4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Блок-схема: объединение 28">
              <a:extLst>
                <a:ext uri="{FF2B5EF4-FFF2-40B4-BE49-F238E27FC236}">
                  <a16:creationId xmlns="" xmlns:a16="http://schemas.microsoft.com/office/drawing/2014/main" id="{AF2D8482-AB5B-4496-9ED4-C69853A1DFEF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Текст 18">
            <a:extLst>
              <a:ext uri="{FF2B5EF4-FFF2-40B4-BE49-F238E27FC236}">
                <a16:creationId xmlns="" xmlns:a16="http://schemas.microsoft.com/office/drawing/2014/main" id="{E72E958C-C475-41B5-937E-46FEA0275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250" y="558639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D1C827B0-45A2-484F-BB66-00CB8DD244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6737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026CA1D3-D999-4A98-8BD2-1061975B6C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1225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BF3A0BD0-8227-4841-92AB-1553AE2A2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35711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372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50" y="-575"/>
            <a:ext cx="518636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=""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326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25D0F7-19DC-456E-839C-DB1B2201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E5D3E1-3BCD-461E-AC6D-8399001F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495C8-42D1-424C-8AB4-32DCC979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AEE0F-97C6-4584-AC12-DA7F007C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45AFAD-8A50-4EB2-BC1A-D8A6EAA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70B8F308-D14E-468A-BDD0-FE5CA6BCC169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8F2AEF08-A2F0-4D1E-808A-CE246DB84EB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62762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2455A-A5BA-427C-9E38-9BE88496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F5BE39-AF33-4136-BAD5-30C84A28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0C0E4E-C9B5-430F-A9D0-B611903A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CA34D2-7520-407B-9C96-08E844DF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6B5428-3B62-484E-B940-38E8EE6F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1E3D0-687F-4DE6-B6F0-85C1D708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5D4ADB-7653-4AC5-A885-1DE9BAA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300A36-AF8E-4392-8277-191CACCFE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C583-3D21-4AAF-9AF3-3FB5AD7DB36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E257E4-61BE-4214-979E-63457ADD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F8A263-EAA6-4512-A9EB-C85D57E1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65" r:id="rId5"/>
    <p:sldLayoutId id="2147483666" r:id="rId6"/>
    <p:sldLayoutId id="2147483662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488" y="642918"/>
            <a:ext cx="7810512" cy="18573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ГКП на ПХВ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«Городская  детская клиническая больница»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 г.Шымкент</a:t>
            </a:r>
            <a:endParaRPr lang="ru-RU" sz="4000" dirty="0">
              <a:solidFill>
                <a:srgbClr val="2191C9"/>
              </a:solidFill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=""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68" y="2857496"/>
            <a:ext cx="7096132" cy="3500462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 за 2020 год и задачи на 20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17E9FCB-FDF7-48CA-A987-AB3159F272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952992" cy="6215106"/>
          </a:xfrm>
          <a:custGeom>
            <a:avLst/>
            <a:gdLst>
              <a:gd name="connsiteX0" fmla="*/ 1135576 w 4544364"/>
              <a:gd name="connsiteY0" fmla="*/ 0 h 6829382"/>
              <a:gd name="connsiteX1" fmla="*/ 4532638 w 4544364"/>
              <a:gd name="connsiteY1" fmla="*/ 3065559 h 6829382"/>
              <a:gd name="connsiteX2" fmla="*/ 4544364 w 4544364"/>
              <a:gd name="connsiteY2" fmla="*/ 3219774 h 6829382"/>
              <a:gd name="connsiteX3" fmla="*/ 4544364 w 4544364"/>
              <a:gd name="connsiteY3" fmla="*/ 3609609 h 6829382"/>
              <a:gd name="connsiteX4" fmla="*/ 4532638 w 4544364"/>
              <a:gd name="connsiteY4" fmla="*/ 3763823 h 6829382"/>
              <a:gd name="connsiteX5" fmla="*/ 1135576 w 4544364"/>
              <a:gd name="connsiteY5" fmla="*/ 6829382 h 6829382"/>
              <a:gd name="connsiteX6" fmla="*/ 120151 w 4544364"/>
              <a:gd name="connsiteY6" fmla="*/ 6675864 h 6829382"/>
              <a:gd name="connsiteX7" fmla="*/ 0 w 4544364"/>
              <a:gd name="connsiteY7" fmla="*/ 6635210 h 6829382"/>
              <a:gd name="connsiteX8" fmla="*/ 0 w 4544364"/>
              <a:gd name="connsiteY8" fmla="*/ 194173 h 6829382"/>
              <a:gd name="connsiteX9" fmla="*/ 120151 w 4544364"/>
              <a:gd name="connsiteY9" fmla="*/ 153518 h 6829382"/>
              <a:gd name="connsiteX10" fmla="*/ 1135576 w 4544364"/>
              <a:gd name="connsiteY10" fmla="*/ 0 h 68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4364" h="6829382">
                <a:moveTo>
                  <a:pt x="1135576" y="0"/>
                </a:moveTo>
                <a:cubicBezTo>
                  <a:pt x="2903591" y="0"/>
                  <a:pt x="4357771" y="1343680"/>
                  <a:pt x="4532638" y="3065559"/>
                </a:cubicBezTo>
                <a:lnTo>
                  <a:pt x="4544364" y="3219774"/>
                </a:lnTo>
                <a:lnTo>
                  <a:pt x="4544364" y="3609609"/>
                </a:lnTo>
                <a:lnTo>
                  <a:pt x="4532638" y="3763823"/>
                </a:lnTo>
                <a:cubicBezTo>
                  <a:pt x="4357771" y="5485702"/>
                  <a:pt x="2903591" y="6829382"/>
                  <a:pt x="1135576" y="6829382"/>
                </a:cubicBezTo>
                <a:cubicBezTo>
                  <a:pt x="781973" y="6829382"/>
                  <a:pt x="440924" y="6775635"/>
                  <a:pt x="120151" y="6675864"/>
                </a:cubicBezTo>
                <a:lnTo>
                  <a:pt x="0" y="6635210"/>
                </a:lnTo>
                <a:lnTo>
                  <a:pt x="0" y="194173"/>
                </a:lnTo>
                <a:lnTo>
                  <a:pt x="120151" y="153518"/>
                </a:lnTo>
                <a:cubicBezTo>
                  <a:pt x="440924" y="53747"/>
                  <a:pt x="781973" y="0"/>
                  <a:pt x="1135576" y="0"/>
                </a:cubicBez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=""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90" name="AutoShape 2" descr="blob:https://web.whatsapp.com/4dfab65f-181c-4826-a61c-fba34d3c5a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2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8739206" y="2214553"/>
          <a:ext cx="3071794" cy="400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439A0E1-EDB0-449B-A039-069702846830}"/>
              </a:ext>
            </a:extLst>
          </p:cNvPr>
          <p:cNvSpPr txBox="1">
            <a:spLocks/>
          </p:cNvSpPr>
          <p:nvPr/>
        </p:nvSpPr>
        <p:spPr>
          <a:xfrm>
            <a:off x="452398" y="1285860"/>
            <a:ext cx="1085857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02A1C85-4C8B-4AC1-B4F5-B7003DE9A727}"/>
              </a:ext>
            </a:extLst>
          </p:cNvPr>
          <p:cNvSpPr txBox="1">
            <a:spLocks/>
          </p:cNvSpPr>
          <p:nvPr/>
        </p:nvSpPr>
        <p:spPr>
          <a:xfrm>
            <a:off x="1236000" y="514667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8EE83E1-EEDE-4A46-96FA-0A4FE22040F6}"/>
              </a:ext>
            </a:extLst>
          </p:cNvPr>
          <p:cNvSpPr txBox="1">
            <a:spLocks/>
          </p:cNvSpPr>
          <p:nvPr/>
        </p:nvSpPr>
        <p:spPr>
          <a:xfrm>
            <a:off x="7311000" y="182562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D578C9F0-72F8-418F-868D-C13AE855F2A3}"/>
              </a:ext>
            </a:extLst>
          </p:cNvPr>
          <p:cNvSpPr txBox="1">
            <a:spLocks/>
          </p:cNvSpPr>
          <p:nvPr/>
        </p:nvSpPr>
        <p:spPr>
          <a:xfrm>
            <a:off x="7311000" y="3486150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157ABAD-0257-4953-A6E9-E0DCEBA3803F}"/>
              </a:ext>
            </a:extLst>
          </p:cNvPr>
          <p:cNvSpPr txBox="1">
            <a:spLocks/>
          </p:cNvSpPr>
          <p:nvPr/>
        </p:nvSpPr>
        <p:spPr>
          <a:xfrm>
            <a:off x="7311000" y="514667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515600" cy="4921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166910" y="34746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7648" y="21429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работа в стационаре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0055350"/>
              </p:ext>
            </p:extLst>
          </p:nvPr>
        </p:nvGraphicFramePr>
        <p:xfrm>
          <a:off x="335360" y="908718"/>
          <a:ext cx="11501518" cy="54124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621"/>
                <a:gridCol w="3284669"/>
                <a:gridCol w="3165228"/>
              </a:tblGrid>
              <a:tr h="464647">
                <a:tc>
                  <a:txBody>
                    <a:bodyPr/>
                    <a:lstStyle/>
                    <a:p>
                      <a:pPr rtl="0"/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за 12</a:t>
                      </a:r>
                      <a:r>
                        <a:rPr lang="kk-KZ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за 12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</a:tr>
              <a:tr h="445995"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Количество операций</a:t>
                      </a:r>
                    </a:p>
                  </a:txBody>
                  <a:tcPr marL="24074" marR="24074" marT="24074" marB="240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485</a:t>
                      </a:r>
                      <a:endParaRPr lang="ru-RU" dirty="0"/>
                    </a:p>
                  </a:txBody>
                  <a:tcPr marL="24074" marR="24074" marT="24074" marB="240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2532</a:t>
                      </a:r>
                    </a:p>
                  </a:txBody>
                  <a:tcPr marL="24074" marR="24074" marT="24074" marB="24074" anchor="ctr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хирургические</a:t>
                      </a:r>
                      <a:endParaRPr lang="ru-RU" dirty="0" smtClean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149</a:t>
                      </a: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394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</a:t>
                      </a:r>
                      <a:r>
                        <a:rPr lang="ru-RU" dirty="0" smtClean="0"/>
                        <a:t>хирургические для новорожденных</a:t>
                      </a:r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68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</a:t>
                      </a:r>
                      <a:r>
                        <a:rPr lang="ru-RU" dirty="0" smtClean="0"/>
                        <a:t>травматологические</a:t>
                      </a:r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</a:t>
                      </a:r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</a:t>
                      </a:r>
                      <a:r>
                        <a:rPr lang="ru-RU" dirty="0" smtClean="0"/>
                        <a:t>нейрохирургические</a:t>
                      </a:r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</a:t>
                      </a:r>
                      <a:r>
                        <a:rPr lang="ru-RU" dirty="0" smtClean="0"/>
                        <a:t>отоларингологические</a:t>
                      </a:r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63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урологические</a:t>
                      </a:r>
                      <a:endParaRPr lang="ru-RU" dirty="0" smtClean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ожоговые</a:t>
                      </a:r>
                      <a:endParaRPr lang="ru-RU" dirty="0" smtClean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-KZ" dirty="0" smtClean="0"/>
                        <a:t>28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kk-KZ" dirty="0" smtClean="0"/>
                        <a:t>.т.ч: торакальной хирургии</a:t>
                      </a:r>
                      <a:endParaRPr lang="ru-RU" dirty="0" smtClean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kk-KZ" dirty="0" smtClean="0"/>
                        <a:t>51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3768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Количество плановых операций</a:t>
                      </a:r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411 (</a:t>
                      </a: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7,4)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533 (21)  </a:t>
                      </a:r>
                      <a:endParaRPr lang="ru-RU" dirty="0"/>
                    </a:p>
                  </a:txBody>
                  <a:tcPr marL="24074" marR="24074" marT="24074" marB="24074">
                    <a:solidFill>
                      <a:schemeClr val="bg1"/>
                    </a:solidFill>
                  </a:tcPr>
                </a:tc>
              </a:tr>
              <a:tr h="4263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экстренных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(78,9)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</a:tr>
              <a:tr h="684241">
                <a:tc>
                  <a:txBody>
                    <a:bodyPr/>
                    <a:lstStyle/>
                    <a:p>
                      <a:pPr algn="l" rtl="0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 активность </a:t>
                      </a: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rtl="0"/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74" marR="24074" marT="24074" marB="240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8739206" y="2214553"/>
          <a:ext cx="3071794" cy="400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439A0E1-EDB0-449B-A039-069702846830}"/>
              </a:ext>
            </a:extLst>
          </p:cNvPr>
          <p:cNvSpPr txBox="1">
            <a:spLocks/>
          </p:cNvSpPr>
          <p:nvPr/>
        </p:nvSpPr>
        <p:spPr>
          <a:xfrm>
            <a:off x="452398" y="1285860"/>
            <a:ext cx="1085857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02A1C85-4C8B-4AC1-B4F5-B7003DE9A727}"/>
              </a:ext>
            </a:extLst>
          </p:cNvPr>
          <p:cNvSpPr txBox="1">
            <a:spLocks/>
          </p:cNvSpPr>
          <p:nvPr/>
        </p:nvSpPr>
        <p:spPr>
          <a:xfrm>
            <a:off x="1236000" y="514667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8EE83E1-EEDE-4A46-96FA-0A4FE22040F6}"/>
              </a:ext>
            </a:extLst>
          </p:cNvPr>
          <p:cNvSpPr txBox="1">
            <a:spLocks/>
          </p:cNvSpPr>
          <p:nvPr/>
        </p:nvSpPr>
        <p:spPr>
          <a:xfrm>
            <a:off x="7311000" y="182562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D578C9F0-72F8-418F-868D-C13AE855F2A3}"/>
              </a:ext>
            </a:extLst>
          </p:cNvPr>
          <p:cNvSpPr txBox="1">
            <a:spLocks/>
          </p:cNvSpPr>
          <p:nvPr/>
        </p:nvSpPr>
        <p:spPr>
          <a:xfrm>
            <a:off x="7311000" y="3486150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157ABAD-0257-4953-A6E9-E0DCEBA3803F}"/>
              </a:ext>
            </a:extLst>
          </p:cNvPr>
          <p:cNvSpPr txBox="1">
            <a:spLocks/>
          </p:cNvSpPr>
          <p:nvPr/>
        </p:nvSpPr>
        <p:spPr>
          <a:xfrm>
            <a:off x="7311000" y="514667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515600" cy="4921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166910" y="386515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неонатальной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хирургии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66712" y="1285860"/>
          <a:ext cx="11072890" cy="300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065"/>
                <a:gridCol w="2407152"/>
                <a:gridCol w="2246673"/>
              </a:tblGrid>
              <a:tr h="40005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4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Выписанные </a:t>
                      </a: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4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операции </a:t>
                      </a: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4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Прооперировано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4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Хирургическая активность</a:t>
                      </a:r>
                      <a:endParaRPr kumimoji="0" lang="ru-RU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4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Послеоперационная летальность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(14,7%)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(10,9)%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  <a:tr h="4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Послеоперационная выживаемость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kk-KZ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85,3%)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98(89,1)%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5" marB="45725" horzOverflow="overflow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81026" y="4286256"/>
            <a:ext cx="102156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дальнейшее развитие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неонатальной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хирургии и проктологии, наряду с проведением операций по поводу ВПР ЖКТ, которым хирургические вмешательства проводятся эндоскопические, что значительно повышают выживаемость детей: впервые на базе больницы начали делать операции новорожденным города с диагнозом ВПР других органов и систем в частности ЦНС. 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вентрикулопертонеум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иссечение или деструкция поврежденного участка спинного мозга или оболочек)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123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499035"/>
              </p:ext>
            </p:extLst>
          </p:nvPr>
        </p:nvGraphicFramePr>
        <p:xfrm>
          <a:off x="3359696" y="332657"/>
          <a:ext cx="8568952" cy="6121846"/>
        </p:xfrm>
        <a:graphic>
          <a:graphicData uri="http://schemas.openxmlformats.org/drawingml/2006/table">
            <a:tbl>
              <a:tblPr/>
              <a:tblGrid>
                <a:gridCol w="4899909"/>
                <a:gridCol w="1147403"/>
                <a:gridCol w="945615"/>
                <a:gridCol w="893081"/>
                <a:gridCol w="682944"/>
              </a:tblGrid>
              <a:tr h="2712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диагноза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оперировано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Летальный       исход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Q00-Q99 </a:t>
                      </a:r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Врожденные</a:t>
                      </a:r>
                      <a:r>
                        <a:rPr lang="kk-KZ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аномалии (пороки развития)деформации и хромосомные нарушения, из них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4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Q1-5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ВПР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ЦНС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4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ВПР легкого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39ВПР  ЖКТ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ВПР </a:t>
                      </a:r>
                      <a:r>
                        <a:rPr lang="ru-RU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гастрошиз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4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 79 д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иафрагма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P00-P99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родовая травма верхний и нижний конечности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G00-G99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нервной системы (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абцесс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4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J00-J99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органов  дыхания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K00-K99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органов  пищеварения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L00-L99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кожи и подкожной  клетчатки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7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M00-M99 </a:t>
                      </a:r>
                      <a:r>
                        <a:rPr lang="kk-K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костно –</a:t>
                      </a:r>
                      <a:r>
                        <a:rPr lang="kk-K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мышечной системы и соединительной ткани (остемелит)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N00-N99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мочеполовой системы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7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S00-T98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Травмы,отравления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некоторые другие последствия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возддейсвия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внешних причин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76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259" marR="75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3352" y="107051"/>
            <a:ext cx="295232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58750" algn="l"/>
                <a:tab pos="246063" algn="ct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 летальности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неонатальной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хирургии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нозологиям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rusnovosty.ru/wp-content/uploads/2020/08/edel7ujlhy2auij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429000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0"/>
          </p:nvPr>
        </p:nvGraphicFramePr>
        <p:xfrm>
          <a:off x="4367807" y="332657"/>
          <a:ext cx="7488831" cy="6329381"/>
        </p:xfrm>
        <a:graphic>
          <a:graphicData uri="http://schemas.openxmlformats.org/drawingml/2006/table">
            <a:tbl>
              <a:tblPr/>
              <a:tblGrid>
                <a:gridCol w="1651948"/>
                <a:gridCol w="996541"/>
                <a:gridCol w="879904"/>
                <a:gridCol w="2088232"/>
                <a:gridCol w="864096"/>
                <a:gridCol w="1008110"/>
              </a:tblGrid>
              <a:tr h="4779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2019г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2020г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2019г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2020г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Омарали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Медикер ЮК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МФК Хает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Раймед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Доктор Орынбаева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 Даумед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Сымбат Нуры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Шымфарм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Эскулап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Алинур</a:t>
                      </a:r>
                      <a:r>
                        <a:rPr lang="kk-KZ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Сункар Премиум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Отау мед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Ай-нуры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2858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3137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ЖД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больница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Чапаевка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ГП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1919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№14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Емдеу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орталы</a:t>
                      </a: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86" name="Picture 2" descr="https://i2.wp.com/otyrar.kz/wp-content/uploads/2013/10/%D0%9F%D0%BE%D0%BB%D0%B8%D0%BA%D0%BB%D0%B8%D0%BD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700808"/>
            <a:ext cx="3072341" cy="2304256"/>
          </a:xfrm>
          <a:prstGeom prst="rect">
            <a:avLst/>
          </a:prstGeom>
          <a:noFill/>
        </p:spPr>
      </p:pic>
      <p:pic>
        <p:nvPicPr>
          <p:cNvPr id="41988" name="Picture 4" descr="https://lh3.googleusercontent.com/p/AF1QipOKFrLKtMLrK7w9VrwMYJRu3_E8b4OpDThDkBWe=w600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3717032"/>
            <a:ext cx="3242184" cy="2161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764704"/>
            <a:ext cx="443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Плановая госпитализация по медицинским организациям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37F4F8C-36B0-4DEE-8AA3-2EEA53A2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571480"/>
            <a:ext cx="7072362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2191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D89E8A8A-2FDF-4DE5-8808-AB76F94A0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19634" y="1142984"/>
            <a:ext cx="3500462" cy="57150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0800000">
            <a:off x="380960" y="2025229"/>
            <a:ext cx="1135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4214818"/>
            <a:ext cx="1100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graphicFrame>
        <p:nvGraphicFramePr>
          <p:cNvPr id="11" name="Рисунок 10"/>
          <p:cNvGraphicFramePr>
            <a:graphicFrameLocks noGrp="1"/>
          </p:cNvGraphicFramePr>
          <p:nvPr>
            <p:ph type="pic" sz="quarter" idx="10"/>
          </p:nvPr>
        </p:nvGraphicFramePr>
        <p:xfrm>
          <a:off x="3452794" y="13073130"/>
          <a:ext cx="975360" cy="543306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141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latin typeface="Times New Roman"/>
                          <a:ea typeface="Times New Roman"/>
                          <a:cs typeface="Times New Roman"/>
                        </a:rPr>
                        <a:t>За 2019 год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Отказов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8,5%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 обращений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1117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0961" y="-1857412"/>
            <a:ext cx="61436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  <a:tab pos="688975" algn="ctr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  <a:tab pos="688975" algn="ctr"/>
              </a:tabLst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0" y="450982"/>
            <a:ext cx="119539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2970213" algn="ctr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  работы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2970213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порталу Бюро госпитализации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ВСМП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12 месяцев 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 год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сравнении  с аналогичным периодом прошлого года.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523836" y="1857364"/>
          <a:ext cx="506413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240016" y="1714488"/>
          <a:ext cx="514239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06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66776" y="928672"/>
          <a:ext cx="9787007" cy="5609999"/>
        </p:xfrm>
        <a:graphic>
          <a:graphicData uri="http://schemas.openxmlformats.org/drawingml/2006/table">
            <a:tbl>
              <a:tblPr/>
              <a:tblGrid>
                <a:gridCol w="854422"/>
                <a:gridCol w="4308047"/>
                <a:gridCol w="1202435"/>
                <a:gridCol w="1202435"/>
                <a:gridCol w="1186615"/>
                <a:gridCol w="1033053"/>
              </a:tblGrid>
              <a:tr h="2398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Причина отказа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2019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профильный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явка на госпитализацию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16,8%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12,7%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Письменный отказ больного от госпитализации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22,1%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25,5%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показаний для стационарного лечения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Ошибочная запись при вводе данных пациента в Портал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12,7%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Госпитализирован экстренно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противопоказаний к плановой госпитализации на момент госпитализации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34,8%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29,3%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проведен минимальный объем обследования на догоспитальном этапе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Случай не зависящие от процедуры госпитализации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Подлежит госпитализации на ВСМП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Смерть пациента на догоспитальном этапе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357167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4775" algn="l"/>
                <a:tab pos="2970213" algn="ctr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отказов, всего – 157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4775" algn="l"/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514675"/>
              </p:ext>
            </p:extLst>
          </p:nvPr>
        </p:nvGraphicFramePr>
        <p:xfrm>
          <a:off x="191345" y="586345"/>
          <a:ext cx="11809311" cy="5696315"/>
        </p:xfrm>
        <a:graphic>
          <a:graphicData uri="http://schemas.openxmlformats.org/drawingml/2006/table">
            <a:tbl>
              <a:tblPr/>
              <a:tblGrid>
                <a:gridCol w="432047"/>
                <a:gridCol w="9361040"/>
                <a:gridCol w="1008112"/>
                <a:gridCol w="1008112"/>
              </a:tblGrid>
              <a:tr h="23109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Абс.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Абс.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"Научный центр педиатрии и детской хирургии"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"Научный центр урологии имени академика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Б.У.Джарбусынова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"Национальный научный центр хирургии имени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А.Н.Сызганова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«Национальный центр нейрохирургии»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государственное предприятие на праве хозяйственного ведения "Детская городская клиническая больница №2" Управления общественного здоровья города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Алматы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Корпоративный Фонд «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University Medical Center»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Некоммерческое акционерное общество "Казахский национальный медицинский университет имени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С.Д.Асфендиярова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Некоммерческое акционерное общество "Национальный научный кардиохирургический центр''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"Национальный научный кардиохирургический центр''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Республиканское государственное предприятие на праве хозяйственного ведения «Научно-исследовательский институт травматологии и ортопедии» Министерства здравоохранения Республики Казахстан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Товарищество с ограниченной ответственностью "Казахский ордена "Знак Почета" научно-исследовательский институт глазных болезней"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«Национальный научный медицинский центр»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"Национальный медицинский университет"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Кызылординский филиал корпоративного фонда «University Medical Center»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Филиал Товарищество с ограниченной ответственностью «Казахский орден «Знак Почета» научно-исследовательский институт глазных болезней» в городе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Нур-Султан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5440" y="148570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Структура направленных на госпитализацию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500063"/>
          <a:ext cx="105156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024034" y="571480"/>
          <a:ext cx="8128000" cy="584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190866230"/>
              </p:ext>
            </p:extLst>
          </p:nvPr>
        </p:nvGraphicFramePr>
        <p:xfrm>
          <a:off x="711742" y="908720"/>
          <a:ext cx="110728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91544" y="188639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Параклиническая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служба </a:t>
            </a:r>
          </a:p>
          <a:p>
            <a:pPr algn="ctr"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33795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37F4F8C-36B0-4DEE-8AA3-2EEA53A2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571480"/>
            <a:ext cx="7072362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2191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D89E8A8A-2FDF-4DE5-8808-AB76F94A0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19634" y="1142984"/>
            <a:ext cx="3500462" cy="57150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0800000">
            <a:off x="380960" y="2025229"/>
            <a:ext cx="1135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4214818"/>
            <a:ext cx="1100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0961" y="-1857412"/>
            <a:ext cx="61436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  <a:tab pos="688975" algn="ctr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  <a:tab pos="688975" algn="ctr"/>
              </a:tabLst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0" y="450982"/>
            <a:ext cx="119539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2970213" algn="ctr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2970213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порталу Бюро госпитализации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ГКП на ПХВ «ГДКБ»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12 месяцев 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 год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сравнении  с аналогичным периодом прошлого года.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309654" y="1857363"/>
          <a:ext cx="4635504" cy="414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240016" y="1844824"/>
          <a:ext cx="4896544" cy="429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06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37F4F8C-36B0-4DEE-8AA3-2EEA53A2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0" y="1071546"/>
            <a:ext cx="1035851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2191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902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836" y="4071942"/>
            <a:ext cx="1100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4290"/>
            <a:ext cx="11739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Деффектные  акты </a:t>
            </a:r>
            <a:endParaRPr kumimoji="0" lang="kk-KZ" sz="54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023902" y="1071546"/>
            <a:ext cx="4714908" cy="5429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2019г</a:t>
            </a:r>
            <a:r>
              <a:rPr lang="en-US" sz="24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-29</a:t>
            </a:r>
            <a:endParaRPr lang="ru-RU" sz="2400" b="1" i="1" u="sng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 1-5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Гп  №3-3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№4-1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№5-2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№6-1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Гп  №7-1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№9-2 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№10-6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Гп №11-2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№12-3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Гп  № 13-2</a:t>
            </a: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Чапаевка -1 </a:t>
            </a:r>
            <a:endParaRPr lang="kk-KZ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6667504" y="1142984"/>
            <a:ext cx="4714908" cy="521497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2020г</a:t>
            </a:r>
            <a:r>
              <a:rPr lang="en-US" sz="24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-40</a:t>
            </a:r>
            <a:r>
              <a:rPr lang="kk-KZ" sz="24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i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№1-2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№2-5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 №3-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№5-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№6-4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№7-4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Гп№9-2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№10-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№11-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 №13-1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Рай-мед -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Ай-Нуры-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43206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A98C920F-FE29-4D43-90EC-355F49408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60" y="714356"/>
            <a:ext cx="8047796" cy="2357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Миссия </a:t>
            </a:r>
          </a:p>
          <a:p>
            <a:pPr marL="0" indent="0" algn="just">
              <a:buNone/>
            </a:pP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профессионализма сотрудников с применением современного медицинского оборудованя и предоставлением качественных медицинских услуг, улучшаем здоровья детей</a:t>
            </a:r>
          </a:p>
          <a:p>
            <a:pPr marL="0" indent="0" algn="just">
              <a:buNone/>
            </a:pPr>
            <a:endParaRPr lang="kk-K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CB20C20-1444-4FB9-8AD0-196B753F5B5E}"/>
              </a:ext>
            </a:extLst>
          </p:cNvPr>
          <p:cNvSpPr/>
          <p:nvPr/>
        </p:nvSpPr>
        <p:spPr>
          <a:xfrm>
            <a:off x="6205659" y="4104000"/>
            <a:ext cx="540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dirty="0"/>
          </a:p>
        </p:txBody>
      </p:sp>
      <p:pic>
        <p:nvPicPr>
          <p:cNvPr id="15" name="Picture 3" descr="C:\Users\Айнур\Desktop\Сайт\эмблема больн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428604"/>
            <a:ext cx="3071834" cy="28355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8150" y="3429000"/>
            <a:ext cx="112625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Видение</a:t>
            </a:r>
          </a:p>
          <a:p>
            <a:endParaRPr lang="kk-KZ" dirty="0" smtClean="0"/>
          </a:p>
          <a:p>
            <a:pPr algn="just"/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Современная, мобильная, динамично развивающаяся медицинская организация, гарантирующая пациентам доступность,  высокий уровень качества предоставляемых медицинских услуг, точность и надежность результатов исследований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 исполнения  плана  пороговых  индикаторов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2020 года.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5360" y="642918"/>
          <a:ext cx="5760639" cy="5976676"/>
        </p:xfrm>
        <a:graphic>
          <a:graphicData uri="http://schemas.openxmlformats.org/drawingml/2006/table">
            <a:tbl>
              <a:tblPr/>
              <a:tblGrid>
                <a:gridCol w="1944216"/>
                <a:gridCol w="816028"/>
                <a:gridCol w="1071570"/>
                <a:gridCol w="1143008"/>
                <a:gridCol w="785817"/>
              </a:tblGrid>
              <a:tr h="11094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Индикаторы объема и качества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План пороговых индикаторов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в % на 2020г.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пороговых значений 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в % за 12 месяцев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в 2019/2020г.г. в сравнении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2019г.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2020г.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Необоснованная госпитализация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44/14811(0,3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463/13836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(3,0%)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отрицательная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Летальность при плановой госпитализации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Послеоперационная летальность при плановой госпитализации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Младенческая летальность от управляемой патологии всего, в том числе :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случая из 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2841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прошедших до 1 года 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(30 случаев из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3269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прошедших до 1 года)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(снижение на 0,3%)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  - заболевания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    органов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    дыхания до 1 </a:t>
                      </a:r>
                      <a:r>
                        <a:rPr lang="kk-KZ" sz="1050" b="1"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0.03 (1/2508)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0(0/2693)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   - ВПР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случаев  из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(38 случаев из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без перемен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33" marR="42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95999" y="642919"/>
          <a:ext cx="5929355" cy="5727978"/>
        </p:xfrm>
        <a:graphic>
          <a:graphicData uri="http://schemas.openxmlformats.org/drawingml/2006/table">
            <a:tbl>
              <a:tblPr/>
              <a:tblGrid>
                <a:gridCol w="1872209"/>
                <a:gridCol w="1348675"/>
                <a:gridCol w="951625"/>
                <a:gridCol w="1024827"/>
                <a:gridCol w="732019"/>
              </a:tblGrid>
              <a:tr h="1417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- заболевания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перинатального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периода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случаев из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213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случаев из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(снижение на 0,6%)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Внутрибольничная инфекция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Повторное поступление больных по одному и тому же заболеванию в течение месяца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(11 случаев из 14811 прошедших)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(5 из 13836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прошедших)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положительная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Расхождение клинических   патологоанатомических  диагнозов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отрицательная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Обоснованные жалобы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10% по сравнению с предыдущим периодом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cs typeface="Times New Roman"/>
                      </a:endParaRPr>
                    </a:p>
                  </a:txBody>
                  <a:tcPr marL="53919" marR="53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518896"/>
              </p:ext>
            </p:extLst>
          </p:nvPr>
        </p:nvGraphicFramePr>
        <p:xfrm>
          <a:off x="263351" y="285731"/>
          <a:ext cx="11521280" cy="5922946"/>
        </p:xfrm>
        <a:graphic>
          <a:graphicData uri="http://schemas.openxmlformats.org/drawingml/2006/table">
            <a:tbl>
              <a:tblPr/>
              <a:tblGrid>
                <a:gridCol w="366920"/>
                <a:gridCol w="2009345"/>
                <a:gridCol w="1440160"/>
                <a:gridCol w="1584176"/>
                <a:gridCol w="2422206"/>
                <a:gridCol w="890162"/>
                <a:gridCol w="2808311"/>
              </a:tblGrid>
              <a:tr h="55098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 по обращением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за 2020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6" marR="8956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6" marR="8956" marT="8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6" marR="8956" marT="89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6" marR="8956" marT="8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56" marR="8956" marT="8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Отделения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Количество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обращений, их структура  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сотрудников, к которым применялись дисциплинарные взыскания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СПП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Колл-центр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Приемный покой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Хирургия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Травматология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Пульмонология-1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Пульмонология-2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Педиатрия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Неврология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Кардиоревматология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КДБ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Инфекционное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ОПН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ОРИТ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КДЛ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Организационного характера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63352" y="8367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19539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больницы зависит от профессионализма и компетентности специалистов</a:t>
            </a:r>
            <a:r>
              <a:rPr lang="ru-RU" sz="4800" i="1" kern="0" dirty="0" smtClean="0">
                <a:solidFill>
                  <a:prstClr val="black"/>
                </a:solidFill>
              </a:rPr>
              <a:t/>
            </a:r>
            <a:br>
              <a:rPr lang="ru-RU" sz="4800" i="1" kern="0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3847731"/>
              </p:ext>
            </p:extLst>
          </p:nvPr>
        </p:nvGraphicFramePr>
        <p:xfrm>
          <a:off x="263352" y="1291576"/>
          <a:ext cx="11665295" cy="5536728"/>
        </p:xfrm>
        <a:graphic>
          <a:graphicData uri="http://schemas.openxmlformats.org/drawingml/2006/table">
            <a:tbl>
              <a:tblPr/>
              <a:tblGrid>
                <a:gridCol w="2016224"/>
                <a:gridCol w="1296144"/>
                <a:gridCol w="1512168"/>
                <a:gridCol w="792088"/>
                <a:gridCol w="1152128"/>
                <a:gridCol w="1872208"/>
                <a:gridCol w="3024335"/>
              </a:tblGrid>
              <a:tr h="626001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Штаты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Физические лица/</a:t>
                      </a:r>
                      <a:r>
                        <a:rPr lang="ru-RU" sz="1800" b="1" i="0" u="none" strike="noStrike" dirty="0" err="1">
                          <a:solidFill>
                            <a:srgbClr val="1F497D"/>
                          </a:solidFill>
                          <a:latin typeface="Times New Roman"/>
                        </a:rPr>
                        <a:t>под.на</a:t>
                      </a:r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1F497D"/>
                          </a:solidFill>
                          <a:latin typeface="Times New Roman"/>
                        </a:rPr>
                        <a:t>категорийность</a:t>
                      </a:r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err="1">
                          <a:solidFill>
                            <a:srgbClr val="1F497D"/>
                          </a:solidFill>
                          <a:latin typeface="Times New Roman"/>
                        </a:rPr>
                        <a:t>Категорийность</a:t>
                      </a:r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Обучение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2019 г.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2020 г.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2019 г.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2020 г.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Врачи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136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77/67/56 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53,90%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83,50%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Общественное здравоохранение – 4</a:t>
                      </a:r>
                    </a:p>
                    <a:p>
                      <a:pPr algn="ctr" fontAlgn="t"/>
                      <a:r>
                        <a:rPr lang="kk-KZ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УДЗ-1</a:t>
                      </a:r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СНМП-1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Инфекционные болезни – 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u="none" strike="noStrike" baseline="0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 некоторые вопросы неонатологии-20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u="none" strike="noStrike" baseline="0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ИВБДВ-20</a:t>
                      </a:r>
                      <a:endParaRPr lang="ru-RU" sz="1800" b="1" i="0" u="none" strike="noStrike" dirty="0" smtClean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6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Средний медицинский персонал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296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275/193/102 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43,00%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52,80%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96</a:t>
                      </a:r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67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Младший медицинский персонал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220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166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-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-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388" marR="8388" marT="8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Прочие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117,25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-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- </a:t>
                      </a:r>
                    </a:p>
                  </a:txBody>
                  <a:tcPr marL="8388" marR="8388" marT="8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Обучается за счет больницы  эндокринолог-1 офтальмолог-2</a:t>
                      </a:r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388" marR="8388" marT="8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769,25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589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- </a:t>
                      </a:r>
                    </a:p>
                  </a:txBody>
                  <a:tcPr marL="8388" marR="8388" marT="8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101</a:t>
                      </a:r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8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113</a:t>
                      </a:r>
                      <a:endParaRPr lang="ru-RU" sz="18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388" marR="8388" marT="8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85729"/>
            <a:ext cx="10972840" cy="92869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kk-KZ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417411"/>
              </p:ext>
            </p:extLst>
          </p:nvPr>
        </p:nvGraphicFramePr>
        <p:xfrm>
          <a:off x="309522" y="785797"/>
          <a:ext cx="11501518" cy="603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1182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kk-KZ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k-KZ" sz="2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kk-KZ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договору ФОМС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1338849,6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1366543,2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196511,3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87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</a:p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по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Covid19</a:t>
                      </a: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345979,0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549547,0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797410,0</a:t>
                      </a:r>
                      <a:r>
                        <a:rPr lang="kk-KZ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26859,0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130%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по комуслугам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52125,0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77655,7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85844,9</a:t>
                      </a: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987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19783,0</a:t>
                      </a: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31408,5</a:t>
                      </a: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45559,0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130%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987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Лекарственное обеспечение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216732,0</a:t>
                      </a: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373368,0</a:t>
                      </a: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477496,7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987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Платные услуги и АПП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18387,8</a:t>
                      </a: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26001,8</a:t>
                      </a: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82777,9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350%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987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  подан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kk-KZ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заявка на МО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116258,1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710009,7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" marR="6826" marT="68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95340" y="214290"/>
            <a:ext cx="9286940" cy="50006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часть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0B0E673E-299E-4405-BFE0-335C326928A6}"/>
              </a:ext>
            </a:extLst>
          </p:cNvPr>
          <p:cNvSpPr txBox="1">
            <a:spLocks/>
          </p:cNvSpPr>
          <p:nvPr/>
        </p:nvSpPr>
        <p:spPr>
          <a:xfrm>
            <a:off x="664987" y="2647434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30F1F87D-3588-4DD2-B3DD-1F73EBCF9E85}"/>
              </a:ext>
            </a:extLst>
          </p:cNvPr>
          <p:cNvSpPr txBox="1">
            <a:spLocks/>
          </p:cNvSpPr>
          <p:nvPr/>
        </p:nvSpPr>
        <p:spPr>
          <a:xfrm>
            <a:off x="3954356" y="4028602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664986" y="4037713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8" name="Текст 6">
            <a:extLst>
              <a:ext uri="{FF2B5EF4-FFF2-40B4-BE49-F238E27FC236}">
                <a16:creationId xmlns="" xmlns:a16="http://schemas.microsoft.com/office/drawing/2014/main" id="{BCA160B0-241C-4FD5-AD7F-B1DDF0AC19B9}"/>
              </a:ext>
            </a:extLst>
          </p:cNvPr>
          <p:cNvSpPr txBox="1">
            <a:spLocks/>
          </p:cNvSpPr>
          <p:nvPr/>
        </p:nvSpPr>
        <p:spPr>
          <a:xfrm>
            <a:off x="639970" y="5363275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9" name="Текст 6">
            <a:extLst>
              <a:ext uri="{FF2B5EF4-FFF2-40B4-BE49-F238E27FC236}">
                <a16:creationId xmlns="" xmlns:a16="http://schemas.microsoft.com/office/drawing/2014/main" id="{5515A542-183B-4B05-B44F-6DAB0C33EA9F}"/>
              </a:ext>
            </a:extLst>
          </p:cNvPr>
          <p:cNvSpPr txBox="1">
            <a:spLocks/>
          </p:cNvSpPr>
          <p:nvPr/>
        </p:nvSpPr>
        <p:spPr>
          <a:xfrm>
            <a:off x="4024298" y="5532438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-2905188" y="-461665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47229"/>
            <a:ext cx="1200065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Врачи Научного центра педиатрии и детской хирургии: детский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анестезиолог-реаниматологУрстемова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Камшат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Кабылбековна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 хирург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неонатолог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Каукенбаева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Гульмира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Толепбековна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21-25 сентября провели в Детской городской клинической больнице г. Шымкент  мастер-класс на тему «Уход и интенсивное ведение новорожденных детей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периоперационном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периоде».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Цель мастер-класса: обучение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неонатологов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анестезиологов-реаниматологов современным методам диагностики и лечения при врожденных пороках развития и критических состояниях у новорожденных.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мастер-классе приняли участие врачи по специальностям: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анестезиология реанимация и интенсивная терапия новорожденных,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хирургия, педиатрия. Врожденные пороки развития (ВПР) лидируют в структуре причин перинатальной смертности. По данным мировой статистики частота ВПР составляет  5-6 случая на 1000 родов, летальность при этом составляет 30-40%. Врожденные пороки развития представляют собой одну из серьезных проблем не только здравоохранения, но и в целом государства, так как лечение их, а также высокий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требуют огромных материальных затрат и являются одной из причин младенческой смертности. На современном этапе развития медицины, основной задачей является улучшить показатели выживаемости, реабилитации и высокого качества жизни данных пациентов.  Исход каждого случая с ВПР в большинстве зависит от слаженной командной работы квалифицированных специалистов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неонатологов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хирургов, анестезиологов-реаниматологов и медицинских сестер.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программе мастер класса, были рассмотрены вопросы предоперационной подготовки, анестезиологического обеспечения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периоперационного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ведения новорожденных с врожденными пороками развития, диагностики и интенсивной терапии септических состояний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Интенсивное ведение тяжелых состояний в пульмонологии. Базовые принципы, современные технологии по охранительному режиму, уходу и терапии за новорожденными в критических состояниях.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3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368" y="620689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Телемедицина  -ЭТО современный и востребованный «Телемост»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За 2019 – 5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За 2020  - 20</a:t>
            </a:r>
          </a:p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Онлайн консультации со специалистами Республиканских клиник-78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about_u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476672"/>
            <a:ext cx="5040560" cy="2478883"/>
          </a:xfrm>
          <a:prstGeom prst="rect">
            <a:avLst/>
          </a:prstGeom>
          <a:noFill/>
        </p:spPr>
      </p:pic>
      <p:pic>
        <p:nvPicPr>
          <p:cNvPr id="38918" name="Picture 6" descr="https://files.medelement.com/uploads/co/303892311415875319/information/3ea194afd84e6d13e4155e1310d9be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3429000"/>
            <a:ext cx="5328592" cy="3189784"/>
          </a:xfrm>
          <a:prstGeom prst="rect">
            <a:avLst/>
          </a:prstGeom>
          <a:noFill/>
        </p:spPr>
      </p:pic>
      <p:sp>
        <p:nvSpPr>
          <p:cNvPr id="2" name="Управляющая кнопка: звук 1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5023685" y="673697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0B0E673E-299E-4405-BFE0-335C326928A6}"/>
              </a:ext>
            </a:extLst>
          </p:cNvPr>
          <p:cNvSpPr txBox="1">
            <a:spLocks/>
          </p:cNvSpPr>
          <p:nvPr/>
        </p:nvSpPr>
        <p:spPr>
          <a:xfrm>
            <a:off x="664987" y="2647434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30F1F87D-3588-4DD2-B3DD-1F73EBCF9E85}"/>
              </a:ext>
            </a:extLst>
          </p:cNvPr>
          <p:cNvSpPr txBox="1">
            <a:spLocks/>
          </p:cNvSpPr>
          <p:nvPr/>
        </p:nvSpPr>
        <p:spPr>
          <a:xfrm>
            <a:off x="3954356" y="4028602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6E071BB-C39C-40CF-8AB0-0F4778A637FD}"/>
              </a:ext>
            </a:extLst>
          </p:cNvPr>
          <p:cNvSpPr txBox="1">
            <a:spLocks/>
          </p:cNvSpPr>
          <p:nvPr/>
        </p:nvSpPr>
        <p:spPr>
          <a:xfrm>
            <a:off x="664986" y="4037713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8" name="Текст 6">
            <a:extLst>
              <a:ext uri="{FF2B5EF4-FFF2-40B4-BE49-F238E27FC236}">
                <a16:creationId xmlns="" xmlns:a16="http://schemas.microsoft.com/office/drawing/2014/main" id="{BCA160B0-241C-4FD5-AD7F-B1DDF0AC19B9}"/>
              </a:ext>
            </a:extLst>
          </p:cNvPr>
          <p:cNvSpPr txBox="1">
            <a:spLocks/>
          </p:cNvSpPr>
          <p:nvPr/>
        </p:nvSpPr>
        <p:spPr>
          <a:xfrm>
            <a:off x="639970" y="5363275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19" name="Текст 6">
            <a:extLst>
              <a:ext uri="{FF2B5EF4-FFF2-40B4-BE49-F238E27FC236}">
                <a16:creationId xmlns="" xmlns:a16="http://schemas.microsoft.com/office/drawing/2014/main" id="{5515A542-183B-4B05-B44F-6DAB0C33EA9F}"/>
              </a:ext>
            </a:extLst>
          </p:cNvPr>
          <p:cNvSpPr txBox="1">
            <a:spLocks/>
          </p:cNvSpPr>
          <p:nvPr/>
        </p:nvSpPr>
        <p:spPr>
          <a:xfrm>
            <a:off x="3954356" y="5408519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b="1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1"/>
          </p:nvPr>
        </p:nvSpPr>
        <p:spPr>
          <a:xfrm>
            <a:off x="523836" y="1214422"/>
            <a:ext cx="6286544" cy="52864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томограф СТ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Brilliance-6 slice</a:t>
            </a:r>
            <a:r>
              <a:rPr lang="kk-KZ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производство 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Medical  Systems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. Рабочая нагрузка 100%.Каждый год проводятся техническое обслуживание.</a:t>
            </a:r>
          </a:p>
          <a:p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 2014 года все травматологические операции проводятся под С дугой.</a:t>
            </a:r>
          </a:p>
          <a:p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УДЗ  аппарат 4 штук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сегодняшний день функционирует все аппараты, 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нагрузка на 100 % реализуется. </a:t>
            </a:r>
          </a:p>
          <a:p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рентген аппарат 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единиц, в среднем в сутки снимает 50 больных (максимально 48). </a:t>
            </a:r>
            <a:r>
              <a:rPr lang="ru-RU" sz="6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Соответсвенно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нагрузка 100%.</a:t>
            </a:r>
            <a:endParaRPr lang="en-US" sz="6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рентген-1шт, портативных-2шт</a:t>
            </a:r>
            <a:endParaRPr lang="ru-RU" sz="6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имеется  «ИВЛ»  32 единиц из них для новорожденных – 11 шт. из них дыхательный аппарат </a:t>
            </a:r>
            <a:r>
              <a:rPr lang="en-US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SIPAP – 2</a:t>
            </a:r>
            <a:r>
              <a:rPr lang="kk-KZ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шт.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6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для детей старше года и до 18 лет.</a:t>
            </a:r>
          </a:p>
          <a:p>
            <a:pPr marL="0" indent="0">
              <a:buNone/>
            </a:pPr>
            <a:r>
              <a:rPr lang="ru-RU" sz="6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ru-RU" sz="6200" dirty="0"/>
          </a:p>
        </p:txBody>
      </p:sp>
      <p:pic>
        <p:nvPicPr>
          <p:cNvPr id="33" name="Picture 3" descr="C:\Users\20\Desktop\DSC_5916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378" b="137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4" name="Рисунок 33" descr="G:\стаканчик\07.jpg"/>
          <p:cNvPicPr>
            <a:picLocks noGrp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" r="2260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666712" y="428604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 больницы составляет-90,8%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3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9765" y="178282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Закуп медицинских оборудований за 2019 и 2020 год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986077"/>
              </p:ext>
            </p:extLst>
          </p:nvPr>
        </p:nvGraphicFramePr>
        <p:xfrm>
          <a:off x="551384" y="908720"/>
          <a:ext cx="8136904" cy="5129235"/>
        </p:xfrm>
        <a:graphic>
          <a:graphicData uri="http://schemas.openxmlformats.org/drawingml/2006/table">
            <a:tbl>
              <a:tblPr/>
              <a:tblGrid>
                <a:gridCol w="886197"/>
                <a:gridCol w="7250707"/>
              </a:tblGrid>
              <a:tr h="555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509" marR="7509" marT="7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медицинского оборудования в соответствии с договором</a:t>
                      </a:r>
                    </a:p>
                  </a:txBody>
                  <a:tcPr marL="7509" marR="7509" marT="7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3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  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Шприцевой насос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мобильный для аналоговый или цифровой рентгенографии DR 100е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искусственной вентиляции легких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Hamilton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Электрокардиограф 6/12 канальный в комплекте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Гематологический анализатор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Swelab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Alfa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Plus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принадлежностями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Автоматический бактериологический анализатор культур крови и микробактерии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Рабочее место врача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оториноларинголога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АTMOS C класса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33">
                <a:tc rowSpan="9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  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Контроллер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подачи лекарственных веществ шприцевой 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искусственной вентиляции легких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Carescape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R860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Стерилизатор плазменный 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Тепловизор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стационарный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Бронхофиброскоп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PENTAX FB-15V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Шприцевой насос, вариант исполнения НК-400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Офтальмоскоп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КЩС АВЕ-800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Кровать медицинская функциональная</a:t>
                      </a:r>
                    </a:p>
                  </a:txBody>
                  <a:tcPr marL="7509" marR="7509" marT="7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027615"/>
              </p:ext>
            </p:extLst>
          </p:nvPr>
        </p:nvGraphicFramePr>
        <p:xfrm>
          <a:off x="623393" y="404666"/>
          <a:ext cx="7733482" cy="3137527"/>
        </p:xfrm>
        <a:graphic>
          <a:graphicData uri="http://schemas.openxmlformats.org/drawingml/2006/table">
            <a:tbl>
              <a:tblPr/>
              <a:tblGrid>
                <a:gridCol w="360039"/>
                <a:gridCol w="3240360"/>
                <a:gridCol w="1440160"/>
                <a:gridCol w="2692923"/>
              </a:tblGrid>
              <a:tr h="3956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/>
                        </a:rPr>
                        <a:t>Гуманитарная помощь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№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Количества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Отправитель 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latin typeface="Times New Roman"/>
                        </a:rPr>
                        <a:t>Кислородный 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концентратор OZ-5-01TW 0 цельная 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/>
                        </a:rPr>
                        <a:t>5 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шт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Общественный Фонд "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Шұғылы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Times New Roman"/>
                        </a:rPr>
                        <a:t>Аппарат 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искуственного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 дыхания 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Aeros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 4500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шт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/>
                        </a:rPr>
                        <a:t>АО "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КазТрансОйл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Аппарат </a:t>
                      </a:r>
                      <a:r>
                        <a:rPr lang="ru-RU" sz="1800" b="1" i="0" u="none" strike="noStrike" dirty="0" err="1" smtClean="0">
                          <a:latin typeface="Times New Roman"/>
                        </a:rPr>
                        <a:t>искуственного</a:t>
                      </a:r>
                      <a:r>
                        <a:rPr lang="ru-RU" sz="1800" b="1" i="0" u="none" strike="noStrike" dirty="0" smtClean="0">
                          <a:latin typeface="Times New Roman"/>
                        </a:rPr>
                        <a:t> дыхания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latin typeface="Times New Roman"/>
                        </a:rPr>
                        <a:t>Hamelton</a:t>
                      </a:r>
                      <a:endParaRPr lang="ru-RU" sz="1800" b="1" i="0" u="none" strike="noStrike" dirty="0" smtClean="0">
                        <a:latin typeface="Times New Roman"/>
                      </a:endParaRPr>
                    </a:p>
                    <a:p>
                      <a:pPr algn="l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0" u="none" strike="noStrike" dirty="0" smtClean="0">
                          <a:latin typeface="Times New Roman"/>
                        </a:rPr>
                        <a:t>1шт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0" u="none" strike="noStrike" dirty="0" smtClean="0">
                          <a:latin typeface="Times New Roman"/>
                        </a:rPr>
                        <a:t> АА</a:t>
                      </a:r>
                      <a:r>
                        <a:rPr lang="kk-KZ" sz="1800" b="1" i="0" u="none" strike="noStrike" baseline="0" dirty="0" smtClean="0">
                          <a:latin typeface="Times New Roman"/>
                        </a:rPr>
                        <a:t> «</a:t>
                      </a:r>
                      <a:r>
                        <a:rPr lang="kk-KZ" sz="1800" b="1" i="0" u="none" strike="noStrike" dirty="0" smtClean="0">
                          <a:latin typeface="Times New Roman"/>
                        </a:rPr>
                        <a:t>Всемирный</a:t>
                      </a:r>
                      <a:r>
                        <a:rPr lang="kk-KZ" sz="1800" b="1" i="0" u="none" strike="noStrike" baseline="0" dirty="0" smtClean="0">
                          <a:latin typeface="Times New Roman"/>
                        </a:rPr>
                        <a:t> банк Казахстана»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291" marR="9291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3" name="Picture 1" descr="C:\Users\2385383\Desktop\Скан Направлен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2" y="332656"/>
            <a:ext cx="1600200" cy="2781300"/>
          </a:xfrm>
          <a:prstGeom prst="rect">
            <a:avLst/>
          </a:prstGeom>
          <a:noFill/>
        </p:spPr>
      </p:pic>
      <p:pic>
        <p:nvPicPr>
          <p:cNvPr id="54274" name="Picture 2" descr="C:\Users\2385383\Desktop\d3080eacf645fd52e80afa95351aed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1225" y="1556792"/>
            <a:ext cx="2390775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37F4F8C-36B0-4DEE-8AA3-2EEA53A2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571480"/>
            <a:ext cx="7072362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 по борьбе с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2191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D89E8A8A-2FDF-4DE5-8808-AB76F94A0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19634" y="1142984"/>
            <a:ext cx="3500462" cy="57150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9" name="Рисунок 8" descr="3ea682d5-d81f-4448-a16c-9379f63bd32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4399" b="34399"/>
          <a:stretch>
            <a:fillRect/>
          </a:stretch>
        </p:blipFill>
        <p:spPr>
          <a:xfrm>
            <a:off x="7524760" y="642918"/>
            <a:ext cx="4286280" cy="3214710"/>
          </a:xfrm>
        </p:spPr>
      </p:pic>
      <p:sp>
        <p:nvSpPr>
          <p:cNvPr id="10" name="TextBox 9"/>
          <p:cNvSpPr txBox="1"/>
          <p:nvPr/>
        </p:nvSpPr>
        <p:spPr>
          <a:xfrm>
            <a:off x="380960" y="1142985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Самого начало пандемии «Городская детская клиническая больница» активно включилась в ряды стационаров  РК по борьбе с пандемией.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В связи с ЧС на основании приказа УЗ г. Шымкент №73 от  04.03.2020г. были сверх мощности развернуты 80 коек инфекционного отделения для не карантинных инфекции и приказа УЗ г. Шымкент № 235  от 29.06. 2020г. 20 коек провизорного стационара для детей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-19 с 3 койками реанимации и интенсивной терапии. За время пандемии в провизорном стационаре ГДКБ пролечено 107 детей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-19, летальных случаев не было.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4214818"/>
            <a:ext cx="11001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Согласно письму МЗ РК №10-1-10/5037-И от 12.08.2020г № и № 300 от 14.08.2020г. УЗ г. Шымкент в организации приказом главного врача  № 207 от 10.08.2020г.была создана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мультидисциплинарная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команда экспертов для диагностики и лечения детей с МВС (последствиями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-19). Сотрудниками больницы приложили максимальные усилия для успешной борьбы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-19.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 результате организации такой слаженной работы с соблюдением санитарно-эпидемиологиеских требований, удалось избежать потерь среди сотрудников организации и минимальное число заболевших.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CB20C20-1444-4FB9-8AD0-196B753F5B5E}"/>
              </a:ext>
            </a:extLst>
          </p:cNvPr>
          <p:cNvSpPr/>
          <p:nvPr/>
        </p:nvSpPr>
        <p:spPr>
          <a:xfrm>
            <a:off x="6205659" y="4104000"/>
            <a:ext cx="540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0" y="214290"/>
            <a:ext cx="1219200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3" name="Picture 1" descr="C:\Users\20\Desktop\Стоктура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62133" y="-2081131"/>
            <a:ext cx="6311052" cy="10901898"/>
          </a:xfrm>
          <a:prstGeom prst="rect">
            <a:avLst/>
          </a:prstGeom>
          <a:noFill/>
        </p:spPr>
      </p:pic>
      <p:pic>
        <p:nvPicPr>
          <p:cNvPr id="7" name="Picture 3" descr="C:\Users\Айнур\Desktop\Сайт\эмблема больн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64" y="357166"/>
            <a:ext cx="1428760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6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260648"/>
            <a:ext cx="9192943" cy="7394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по разделению на грязные и чистые зоны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0\Desktop\Новая папка\1111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74" y="785794"/>
            <a:ext cx="566462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0\Desktop\Новая папка\2этаж ОП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942" y="1500174"/>
            <a:ext cx="5020232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20\Desktop\схема\Провизорный-стационар вв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12" y="2714620"/>
            <a:ext cx="5429288" cy="2214578"/>
          </a:xfrm>
          <a:prstGeom prst="rect">
            <a:avLst/>
          </a:prstGeom>
          <a:noFill/>
        </p:spPr>
      </p:pic>
      <p:pic>
        <p:nvPicPr>
          <p:cNvPr id="6" name="Picture 4" descr="C:\Users\20\Desktop\схема\ссс\4этажжж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09" y="4786323"/>
            <a:ext cx="6953299" cy="184747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0960" y="1000108"/>
            <a:ext cx="11501518" cy="55007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40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5414" y="116632"/>
            <a:ext cx="9891713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36712"/>
            <a:ext cx="11343051" cy="568863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дальнейшее развитие неонатальной хирургии и проктологии организовать койки в зависимости от необходимости для введения следующих профилей : нейрохирургия, кардиохирургия, офтальмология, урология, торакальная хирургия, ЧЛХ, эндокринология,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-гематология. Для работы кардиохирургических коек необходимо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приоброести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оборудование «АИК» 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анигиограф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так как оперативное лечение детей с кардиохирургической патологией особенно первого года жизни ,на сегодня стоит остро, и офтальмологических коек «Офтальмологическая стойка»,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для ожоговых коек кровать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Клинетрон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больным , которые вынуждены долго находиться в лежачем положении,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ерматом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»–для трансплантации кожных покровов при лечении пациентов с обширными ожогами 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введения мониторинга целевых индикаторов 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младенческой и  детской смертности от управляемых причин, необоснованная госпитализация, повторная госпитализация в течении календарного месяца,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послеоперационных осложнении и послеоперационной летальности, летальность при плановой госпитализации,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досуточную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летальность, 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контроля качества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услуг: согласно аккредитации - соблюдение международных целей безопасности пациента; обеспечить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профилактических, диагностических и лечебных мероприятий по вопросам предупреждения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ВБИ, снижение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 со стороны населения,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пациента качеством оказываемых медицинских услуг.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кадровому обеспечению МО,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медицинских сотрудников: повышение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переподготовки, обучение в ближнем и дальнем зарубежье по вновь планируемым к открытию профилям.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2806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72" y="928671"/>
            <a:ext cx="6705000" cy="386848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2191C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rgbClr val="2191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=""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C:\Users\20\Desktop\WhatsApp Image 2021-01-18 at 13.52.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980728"/>
            <a:ext cx="4429155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2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37F4F8C-36B0-4DEE-8AA3-2EEA53A2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214291"/>
            <a:ext cx="5002385" cy="1000131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нашей больнице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D89E8A8A-2FDF-4DE5-8808-AB76F94A0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084" y="1142984"/>
            <a:ext cx="7143800" cy="25717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ГКП на ПХВ «Городская детская клиническая больница» - это многопрофильная организация, которая  оказывает  специализированную экстренную и плановую хирургическую, педиатрическую и реанимационную помощь детскому населению г.Шымкент.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С 2020 года с целью рационального использования было проведено перепрофилирование коек, открыты: нейрохирургические, ожоговые, торакальной хирургии и урологии. В целом хирургические – 130 коек и соматические – 185 коек. На сегодня  плановая  мощность 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315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коек, оказывает помощь по 18  профилям,  в том числе хирургический – 8; травматологический пункт - 1 и  дневной стационар на 20 коек.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14" name="Рисунок 13" descr="dbe16041-5c78-4e86-881e-d833a2a6a01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489" r="17489"/>
          <a:stretch>
            <a:fillRect/>
          </a:stretch>
        </p:blipFill>
        <p:spPr bwMode="auto">
          <a:xfrm>
            <a:off x="7524760" y="233339"/>
            <a:ext cx="4429156" cy="3124223"/>
          </a:xfrm>
          <a:prstGeom prst="rect">
            <a:avLst/>
          </a:prstGeom>
          <a:noFill/>
        </p:spPr>
      </p:pic>
      <p:sp>
        <p:nvSpPr>
          <p:cNvPr id="10244" name="AutoShape 4" descr="blob:https://web.whatsapp.com/dbe16041-5c78-4e86-881e-d833a2a6a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blob:https://web.whatsapp.com/dbe16041-5c78-4e86-881e-d833a2a6a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7524760" y="3429000"/>
            <a:ext cx="4667240" cy="3143272"/>
          </a:xfrm>
        </p:spPr>
      </p:sp>
      <p:pic>
        <p:nvPicPr>
          <p:cNvPr id="1026" name="Picture 2" descr="C:\Users\20\Desktop\WhatsApp Image 2021-01-18 at 13.51.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60" y="3429000"/>
            <a:ext cx="452436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6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CDDA247-1A86-4EAE-A75B-61CBDD23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14291"/>
            <a:ext cx="11430080" cy="571503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структуре больницы развернуты следующие профили для детей: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932E1C4E-EDEF-4AC3-91F6-9740FA4D2B7A}"/>
              </a:ext>
            </a:extLst>
          </p:cNvPr>
          <p:cNvSpPr/>
          <p:nvPr/>
        </p:nvSpPr>
        <p:spPr>
          <a:xfrm>
            <a:off x="309522" y="928670"/>
            <a:ext cx="5286412" cy="3571900"/>
          </a:xfrm>
          <a:prstGeom prst="round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Соматический профиль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Кардиологический  - 18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Гастроэнтерологический-2 коек</a:t>
            </a:r>
          </a:p>
          <a:p>
            <a:pPr algn="ctr"/>
            <a:r>
              <a:rPr lang="ru-RU" sz="2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Аллергологический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- 10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Ревматологический – 5 коек</a:t>
            </a:r>
          </a:p>
          <a:p>
            <a:pPr algn="ctr"/>
            <a:r>
              <a:rPr lang="ru-RU" sz="2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Нефрологический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-5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Педиатрический – 3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Неврологический – 40 коек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Пульмонологический - 90 коек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Патология новорожденных и выхаживание недоношенных – 32 коек </a:t>
            </a:r>
          </a:p>
          <a:p>
            <a:pPr algn="ctr"/>
            <a:endParaRPr lang="kk-KZ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2914F9D6-AD85-436A-84FB-07E8E2ABC689}"/>
              </a:ext>
            </a:extLst>
          </p:cNvPr>
          <p:cNvSpPr/>
          <p:nvPr/>
        </p:nvSpPr>
        <p:spPr>
          <a:xfrm>
            <a:off x="5738810" y="928670"/>
            <a:ext cx="6143668" cy="3071834"/>
          </a:xfrm>
          <a:prstGeom prst="roundRect">
            <a:avLst>
              <a:gd name="adj" fmla="val 17550"/>
            </a:avLst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Хирургический  профиль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Хирургический – 30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Нейрохирургический -13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Торакальной хирургии -5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Травматологический – 20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Урологический  - 5 коек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Отоларингологический – 5 коек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Ожоговый 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камбустиологический) – 5 коек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Хирургический для новорожденных – 3 коек</a:t>
            </a:r>
          </a:p>
          <a:p>
            <a:pPr algn="ctr"/>
            <a:endParaRPr lang="kk-K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: скругленные углы 10">
            <a:extLst>
              <a:ext uri="{FF2B5EF4-FFF2-40B4-BE49-F238E27FC236}">
                <a16:creationId xmlns="" xmlns:a16="http://schemas.microsoft.com/office/drawing/2014/main" id="{932E1C4E-EDEF-4AC3-91F6-9740FA4D2B7A}"/>
              </a:ext>
            </a:extLst>
          </p:cNvPr>
          <p:cNvSpPr/>
          <p:nvPr/>
        </p:nvSpPr>
        <p:spPr>
          <a:xfrm>
            <a:off x="238084" y="4643446"/>
            <a:ext cx="5357850" cy="714380"/>
          </a:xfrm>
          <a:prstGeom prst="round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Паллиативной помощи педиатрический – 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15 коек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: скругленные углы 10">
            <a:extLst>
              <a:ext uri="{FF2B5EF4-FFF2-40B4-BE49-F238E27FC236}">
                <a16:creationId xmlns="" xmlns:a16="http://schemas.microsoft.com/office/drawing/2014/main" id="{932E1C4E-EDEF-4AC3-91F6-9740FA4D2B7A}"/>
              </a:ext>
            </a:extLst>
          </p:cNvPr>
          <p:cNvSpPr/>
          <p:nvPr/>
        </p:nvSpPr>
        <p:spPr>
          <a:xfrm>
            <a:off x="238084" y="5500702"/>
            <a:ext cx="5286412" cy="714380"/>
          </a:xfrm>
          <a:prstGeom prst="round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Реанимационный блок – 18 коек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: скругленные углы 10">
            <a:extLst>
              <a:ext uri="{FF2B5EF4-FFF2-40B4-BE49-F238E27FC236}">
                <a16:creationId xmlns="" xmlns:a16="http://schemas.microsoft.com/office/drawing/2014/main" id="{932E1C4E-EDEF-4AC3-91F6-9740FA4D2B7A}"/>
              </a:ext>
            </a:extLst>
          </p:cNvPr>
          <p:cNvSpPr/>
          <p:nvPr/>
        </p:nvSpPr>
        <p:spPr>
          <a:xfrm flipH="1">
            <a:off x="5738810" y="4214818"/>
            <a:ext cx="6215106" cy="2286016"/>
          </a:xfrm>
          <a:prstGeom prst="round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востановительного лечения и медицинской реабилитации в составе отделении развернуты неврологические–3 коек,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кардиохирургические-2 коек, 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травматологические –2 коек, </a:t>
            </a:r>
          </a:p>
          <a:p>
            <a:pPr algn="ctr"/>
            <a:r>
              <a:rPr lang="kk-KZ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нейрохирургические – 2 коек.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6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xmlns="" val="3252865835"/>
              </p:ext>
            </p:extLst>
          </p:nvPr>
        </p:nvGraphicFramePr>
        <p:xfrm>
          <a:off x="839417" y="834971"/>
          <a:ext cx="10225135" cy="5066014"/>
        </p:xfrm>
        <a:graphic>
          <a:graphicData uri="http://schemas.openxmlformats.org/drawingml/2006/table">
            <a:tbl>
              <a:tblPr/>
              <a:tblGrid>
                <a:gridCol w="825633"/>
                <a:gridCol w="5309451"/>
                <a:gridCol w="1930706"/>
                <a:gridCol w="2159345"/>
              </a:tblGrid>
              <a:tr h="618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за 12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за 12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88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315(80)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4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больных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13357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13465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4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Койко- дней по плану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107525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107383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4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 выполнение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койко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123859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90099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4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койко-дней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4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46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20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пребывание больного на койке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6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0,6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US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35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суточная летальность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19,5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16,0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61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 активность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5440" y="188641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за 2019г. - 2020 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425269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пролеченных больных </a:t>
            </a:r>
            <a: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4341877"/>
              </p:ext>
            </p:extLst>
          </p:nvPr>
        </p:nvGraphicFramePr>
        <p:xfrm>
          <a:off x="335360" y="1407477"/>
          <a:ext cx="11404244" cy="46647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7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1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836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34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346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620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941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Выбыло больных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числа выбывших больных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Выпысано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Плановые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Экстренные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Умерло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4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ПМСП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Обрат. самост.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КДП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12</a:t>
                      </a:r>
                      <a:r>
                        <a:rPr lang="kk-KZ" sz="2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</a:t>
                      </a:r>
                      <a:endParaRPr lang="kk-KZ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14811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3842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4729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2858</a:t>
                      </a: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10499</a:t>
                      </a: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1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3700" algn="l"/>
                          <a:tab pos="3543300" algn="ctr"/>
                        </a:tabLs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</a:t>
                      </a:r>
                      <a:r>
                        <a:rPr lang="kk-KZ" sz="2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 мес</a:t>
                      </a:r>
                      <a:endParaRPr lang="kk-KZ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6717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2461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13755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3731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9838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2059596"/>
              </p:ext>
            </p:extLst>
          </p:nvPr>
        </p:nvGraphicFramePr>
        <p:xfrm>
          <a:off x="1452530" y="4955902"/>
          <a:ext cx="9814984" cy="190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35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 txBox="1">
            <a:spLocks/>
          </p:cNvSpPr>
          <p:nvPr/>
        </p:nvSpPr>
        <p:spPr>
          <a:xfrm>
            <a:off x="335360" y="188640"/>
            <a:ext cx="11572955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 descr="C:\Users\10\Desktop\п.покой\8e84980a-6afa-4688-b411-aa425cde8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27" y="3408115"/>
            <a:ext cx="252027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273651368"/>
              </p:ext>
            </p:extLst>
          </p:nvPr>
        </p:nvGraphicFramePr>
        <p:xfrm>
          <a:off x="2783630" y="2924944"/>
          <a:ext cx="900100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3351" y="188641"/>
            <a:ext cx="119286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Приемный покой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по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триаж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-системе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Сотрудниками проводится быстрая сортировка больных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снащен реанимационным залом,  фильтр кабинетом, изоляторными и диагностическими  блоками для оказания экстренной неотложной помощи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тактики,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ведения больных  детей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Круглосуточным травматологическим пунктом в составе которого функционирует малая травматологическая операционная, оснащенная необходимым медицинским оборудованием, инструментарием, расходными материалами для оказания травматологической помощи на современном уровне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Процедурными кабинетами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Экстренной лабораторией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9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8739206" y="2214553"/>
          <a:ext cx="3071794" cy="400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439A0E1-EDB0-449B-A039-069702846830}"/>
              </a:ext>
            </a:extLst>
          </p:cNvPr>
          <p:cNvSpPr txBox="1">
            <a:spLocks/>
          </p:cNvSpPr>
          <p:nvPr/>
        </p:nvSpPr>
        <p:spPr>
          <a:xfrm>
            <a:off x="1236000" y="3486150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02A1C85-4C8B-4AC1-B4F5-B7003DE9A727}"/>
              </a:ext>
            </a:extLst>
          </p:cNvPr>
          <p:cNvSpPr txBox="1">
            <a:spLocks/>
          </p:cNvSpPr>
          <p:nvPr/>
        </p:nvSpPr>
        <p:spPr>
          <a:xfrm>
            <a:off x="1236000" y="514667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8EE83E1-EEDE-4A46-96FA-0A4FE22040F6}"/>
              </a:ext>
            </a:extLst>
          </p:cNvPr>
          <p:cNvSpPr txBox="1">
            <a:spLocks/>
          </p:cNvSpPr>
          <p:nvPr/>
        </p:nvSpPr>
        <p:spPr>
          <a:xfrm>
            <a:off x="7311000" y="182562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D578C9F0-72F8-418F-868D-C13AE855F2A3}"/>
              </a:ext>
            </a:extLst>
          </p:cNvPr>
          <p:cNvSpPr txBox="1">
            <a:spLocks/>
          </p:cNvSpPr>
          <p:nvPr/>
        </p:nvSpPr>
        <p:spPr>
          <a:xfrm>
            <a:off x="7311000" y="3486150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157ABAD-0257-4953-A6E9-E0DCEBA3803F}"/>
              </a:ext>
            </a:extLst>
          </p:cNvPr>
          <p:cNvSpPr txBox="1">
            <a:spLocks/>
          </p:cNvSpPr>
          <p:nvPr/>
        </p:nvSpPr>
        <p:spPr>
          <a:xfrm>
            <a:off x="7311000" y="5146675"/>
            <a:ext cx="4545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63352" y="260649"/>
            <a:ext cx="108012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Обращение 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травмпункт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9375" y="1142983"/>
          <a:ext cx="6912768" cy="522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367"/>
                <a:gridCol w="2038461"/>
                <a:gridCol w="2318940"/>
              </a:tblGrid>
              <a:tr h="476554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за 12 мес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за 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kk-KZ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0141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Обращение</a:t>
                      </a:r>
                      <a:r>
                        <a:rPr lang="kk-KZ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травмпункт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14598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18525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1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Травма верхней конечностей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10079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7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Травма нижних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конечностей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54">
                <a:tc>
                  <a:txBody>
                    <a:bodyPr/>
                    <a:lstStyle/>
                    <a:p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ЗЧМТ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Ожог 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Вывихи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5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www.mordovmedia.ru/media/news/75413/7d32f2e4f0fc2a91173411be288724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1484784"/>
            <a:ext cx="4392488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2968</Words>
  <Application>Microsoft Office PowerPoint</Application>
  <PresentationFormat>Произвольный</PresentationFormat>
  <Paragraphs>1056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ГКП на ПХВ «Городская  детская клиническая больница»  УЗ г.Шымкент</vt:lpstr>
      <vt:lpstr>Слайд 2</vt:lpstr>
      <vt:lpstr>Слайд 3</vt:lpstr>
      <vt:lpstr>О нашей больнице</vt:lpstr>
      <vt:lpstr>В структуре больницы развернуты следующие профили для детей:</vt:lpstr>
      <vt:lpstr>Слайд 6</vt:lpstr>
      <vt:lpstr>Информация о пролеченных больных  </vt:lpstr>
      <vt:lpstr>Слайд 8</vt:lpstr>
      <vt:lpstr>               Обращение  в травмпункт </vt:lpstr>
      <vt:lpstr>               </vt:lpstr>
      <vt:lpstr>               </vt:lpstr>
      <vt:lpstr>Слайд 12</vt:lpstr>
      <vt:lpstr>Слайд 13</vt:lpstr>
      <vt:lpstr> </vt:lpstr>
      <vt:lpstr>Слайд 15</vt:lpstr>
      <vt:lpstr>Слайд 16</vt:lpstr>
      <vt:lpstr>Слайд 17</vt:lpstr>
      <vt:lpstr> </vt:lpstr>
      <vt:lpstr> </vt:lpstr>
      <vt:lpstr>Слайд 20</vt:lpstr>
      <vt:lpstr>Слайд 21</vt:lpstr>
      <vt:lpstr> Конкурентоспособность больницы зависит от профессионализма и компетентности специалистов </vt:lpstr>
      <vt:lpstr>  </vt:lpstr>
      <vt:lpstr>Слайд 24</vt:lpstr>
      <vt:lpstr>Слайд 25</vt:lpstr>
      <vt:lpstr>Слайд 26</vt:lpstr>
      <vt:lpstr>Слайд 27</vt:lpstr>
      <vt:lpstr>Слайд 28</vt:lpstr>
      <vt:lpstr>Вклад по борьбе с COVID-19 </vt:lpstr>
      <vt:lpstr>Информация по разделению на грязные и чистые зоны</vt:lpstr>
      <vt:lpstr> Задачи на 2021год: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20</cp:lastModifiedBy>
  <cp:revision>265</cp:revision>
  <dcterms:created xsi:type="dcterms:W3CDTF">2020-05-02T19:28:51Z</dcterms:created>
  <dcterms:modified xsi:type="dcterms:W3CDTF">2021-03-30T09:57:10Z</dcterms:modified>
</cp:coreProperties>
</file>