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19" r:id="rId2"/>
    <p:sldMasterId id="2147483733" r:id="rId3"/>
    <p:sldMasterId id="2147483748" r:id="rId4"/>
    <p:sldMasterId id="2147483762" r:id="rId5"/>
    <p:sldMasterId id="2147483776" r:id="rId6"/>
    <p:sldMasterId id="2147483790" r:id="rId7"/>
  </p:sldMasterIdLst>
  <p:notesMasterIdLst>
    <p:notesMasterId r:id="rId28"/>
  </p:notesMasterIdLst>
  <p:sldIdLst>
    <p:sldId id="270" r:id="rId8"/>
    <p:sldId id="266" r:id="rId9"/>
    <p:sldId id="258" r:id="rId10"/>
    <p:sldId id="284" r:id="rId11"/>
    <p:sldId id="272" r:id="rId12"/>
    <p:sldId id="275" r:id="rId13"/>
    <p:sldId id="280" r:id="rId14"/>
    <p:sldId id="281" r:id="rId15"/>
    <p:sldId id="271" r:id="rId16"/>
    <p:sldId id="259" r:id="rId17"/>
    <p:sldId id="263" r:id="rId18"/>
    <p:sldId id="264" r:id="rId19"/>
    <p:sldId id="276" r:id="rId20"/>
    <p:sldId id="279" r:id="rId21"/>
    <p:sldId id="277" r:id="rId22"/>
    <p:sldId id="282" r:id="rId23"/>
    <p:sldId id="283" r:id="rId24"/>
    <p:sldId id="285" r:id="rId25"/>
    <p:sldId id="265" r:id="rId26"/>
    <p:sldId id="273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69" d="100"/>
          <a:sy n="69" d="100"/>
        </p:scale>
        <p:origin x="-284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За  2020 год</a:t>
            </a:r>
          </a:p>
        </c:rich>
      </c:tx>
      <c:layout>
        <c:manualLayout>
          <c:xMode val="edge"/>
          <c:yMode val="edge"/>
          <c:x val="0.34215920453283011"/>
          <c:y val="2.7133737277054863E-2"/>
        </c:manualLayout>
      </c:layout>
    </c:title>
    <c:plotArea>
      <c:layout>
        <c:manualLayout>
          <c:layoutTarget val="inner"/>
          <c:xMode val="edge"/>
          <c:yMode val="edge"/>
          <c:x val="7.1619688154645963E-2"/>
          <c:y val="0.25579672059229874"/>
          <c:w val="0.50616968484983149"/>
          <c:h val="0.58404194405749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за 2020 год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0.10128211062968312"/>
                  <c:y val="1.3293394751010585E-2"/>
                </c:manualLayout>
              </c:layout>
              <c:showVal val="1"/>
            </c:dLbl>
            <c:dLbl>
              <c:idx val="2"/>
              <c:layout>
                <c:manualLayout>
                  <c:x val="3.9993704403214612E-2"/>
                  <c:y val="6.7311253165602852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showVal val="1"/>
          </c:dLbls>
          <c:cat>
            <c:strRef>
              <c:f>Лист1!$A$2:$A$6</c:f>
              <c:strCache>
                <c:ptCount val="3"/>
                <c:pt idx="0">
                  <c:v>летальность</c:v>
                </c:pt>
                <c:pt idx="1">
                  <c:v>из них до 1 года</c:v>
                </c:pt>
                <c:pt idx="2">
                  <c:v>досуточная летальность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</c:v>
                </c:pt>
                <c:pt idx="1">
                  <c:v>64</c:v>
                </c:pt>
                <c:pt idx="2">
                  <c:v>13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3767163393504012"/>
          <c:y val="0.4399710842818339"/>
          <c:w val="0.33199209749641451"/>
          <c:h val="0.47667949175237945"/>
        </c:manualLayout>
      </c:layout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За  2021 год</a:t>
            </a:r>
          </a:p>
        </c:rich>
      </c:tx>
      <c:layout>
        <c:manualLayout>
          <c:xMode val="edge"/>
          <c:yMode val="edge"/>
          <c:x val="0.34215920453282966"/>
          <c:y val="2.7133737277054877E-2"/>
        </c:manualLayout>
      </c:layout>
    </c:title>
    <c:plotArea>
      <c:layout>
        <c:manualLayout>
          <c:layoutTarget val="inner"/>
          <c:xMode val="edge"/>
          <c:yMode val="edge"/>
          <c:x val="7.1619688154645839E-2"/>
          <c:y val="0.25579672059229874"/>
          <c:w val="0.50616968484983149"/>
          <c:h val="0.584041944057497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за 2021 год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0.10128211062968312"/>
                  <c:y val="1.3293394751010571E-2"/>
                </c:manualLayout>
              </c:layout>
              <c:showVal val="1"/>
            </c:dLbl>
            <c:dLbl>
              <c:idx val="2"/>
              <c:layout>
                <c:manualLayout>
                  <c:x val="3.9993704403214592E-2"/>
                  <c:y val="6.7311253165602714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showVal val="1"/>
          </c:dLbls>
          <c:cat>
            <c:strRef>
              <c:f>Лист1!$A$2:$A$6</c:f>
              <c:strCache>
                <c:ptCount val="3"/>
                <c:pt idx="0">
                  <c:v>летальность</c:v>
                </c:pt>
                <c:pt idx="1">
                  <c:v>из них до 1 года</c:v>
                </c:pt>
                <c:pt idx="2">
                  <c:v>досуточная летальность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</c:v>
                </c:pt>
                <c:pt idx="1">
                  <c:v>69</c:v>
                </c:pt>
                <c:pt idx="2">
                  <c:v>15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3767163393504056"/>
          <c:y val="0.43997108428183401"/>
          <c:w val="0.32847212431568545"/>
          <c:h val="0.47667949175237956"/>
        </c:manualLayout>
      </c:layout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45429415564041"/>
          <c:y val="4.0652983001888902E-2"/>
          <c:w val="0.61976046917574135"/>
          <c:h val="0.848011054327296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6698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</c:v>
                </c:pt>
                <c:pt idx="1">
                  <c:v>2021 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66989</c:v>
                </c:pt>
                <c:pt idx="1">
                  <c:v>93661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Госпитализировано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</c:v>
                </c:pt>
                <c:pt idx="1">
                  <c:v>2021 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16178</c:v>
                </c:pt>
                <c:pt idx="1">
                  <c:v>22190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Отказано в госпитализации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</c:v>
                </c:pt>
                <c:pt idx="1">
                  <c:v>2021 г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1721</c:v>
                </c:pt>
                <c:pt idx="1">
                  <c:v>5254</c:v>
                </c:pt>
              </c:numCache>
            </c:numRef>
          </c:val>
        </c:ser>
        <c:axId val="162443648"/>
        <c:axId val="162445184"/>
      </c:barChart>
      <c:catAx>
        <c:axId val="162443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2445184"/>
        <c:crosses val="autoZero"/>
        <c:auto val="1"/>
        <c:lblAlgn val="ctr"/>
        <c:lblOffset val="100"/>
      </c:catAx>
      <c:valAx>
        <c:axId val="1624451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244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56826454311223"/>
          <c:y val="0.27079376004292205"/>
          <c:w val="0.20449587522290374"/>
          <c:h val="0.55012443061882577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607921153770121"/>
          <c:y val="4.6191957507366897E-2"/>
          <c:w val="0.47166157620904936"/>
          <c:h val="0.78417179837160955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Экстренно свыше 24 часов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7779</c:v>
                </c:pt>
                <c:pt idx="1">
                  <c:v>5803</c:v>
                </c:pt>
                <c:pt idx="2">
                  <c:v>9551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Экстренно в течение 7-24 часов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2231</c:v>
                </c:pt>
                <c:pt idx="1">
                  <c:v>2692</c:v>
                </c:pt>
                <c:pt idx="2">
                  <c:v>2232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Экстренно в первые 6 часов</c:v>
                </c:pt>
              </c:strCache>
            </c:strRef>
          </c:tx>
          <c:dLbls>
            <c:dLbl>
              <c:idx val="0"/>
              <c:layout>
                <c:manualLayout>
                  <c:x val="5.9786200779951715E-3"/>
                  <c:y val="-5.3355455058370423E-2"/>
                </c:manualLayout>
              </c:layout>
              <c:showVal val="1"/>
            </c:dLbl>
            <c:dLbl>
              <c:idx val="1"/>
              <c:layout>
                <c:manualLayout>
                  <c:x val="5.97862007799511E-3"/>
                  <c:y val="-5.2614252011214439E-2"/>
                </c:manualLayout>
              </c:layout>
              <c:showVal val="1"/>
            </c:dLbl>
            <c:dLbl>
              <c:idx val="2"/>
              <c:layout>
                <c:manualLayout>
                  <c:x val="1.1957240155990196E-2"/>
                  <c:y val="-4.1498657011965992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1988</c:v>
                </c:pt>
                <c:pt idx="1">
                  <c:v>1970</c:v>
                </c:pt>
                <c:pt idx="2">
                  <c:v>1877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Плановая госпитализация</c:v>
                </c:pt>
              </c:strCache>
            </c:strRef>
          </c:tx>
          <c:dLbls>
            <c:dLbl>
              <c:idx val="1"/>
              <c:layout>
                <c:manualLayout>
                  <c:x val="2.9893100389975717E-2"/>
                  <c:y val="2.3960300707328814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514</c:v>
                </c:pt>
                <c:pt idx="1">
                  <c:v>934</c:v>
                </c:pt>
                <c:pt idx="2">
                  <c:v>1078</c:v>
                </c:pt>
              </c:numCache>
            </c:numRef>
          </c:val>
        </c:ser>
        <c:gapWidth val="100"/>
        <c:shape val="cylinder"/>
        <c:axId val="163986432"/>
        <c:axId val="163984896"/>
        <c:axId val="0"/>
      </c:bar3DChart>
      <c:valAx>
        <c:axId val="16398489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3986432"/>
        <c:crosses val="autoZero"/>
        <c:crossBetween val="between"/>
      </c:valAx>
      <c:catAx>
        <c:axId val="1639864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3984896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Виды травм за 2020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1619688154645839E-2"/>
          <c:y val="0.23770771501579194"/>
          <c:w val="0.52184684397544168"/>
          <c:h val="0.757920416250054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травм за 2020 год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Lbls>
            <c:dLbl>
              <c:idx val="2"/>
              <c:layout>
                <c:manualLayout>
                  <c:x val="-4.6231222324503628E-2"/>
                  <c:y val="-0.11810273113285516"/>
                </c:manualLayout>
              </c:layout>
              <c:showVal val="1"/>
            </c:dLbl>
            <c:dLbl>
              <c:idx val="3"/>
              <c:layout>
                <c:manualLayout>
                  <c:x val="-3.1494516482295691E-3"/>
                  <c:y val="3.8715210505065892E-2"/>
                </c:manualLayout>
              </c:layout>
              <c:showVal val="1"/>
            </c:dLbl>
            <c:dLbl>
              <c:idx val="4"/>
              <c:layout>
                <c:manualLayout>
                  <c:x val="-1.0755749361182114E-2"/>
                  <c:y val="-0.14648846605119809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Бытовые</c:v>
                </c:pt>
                <c:pt idx="1">
                  <c:v>Уличные</c:v>
                </c:pt>
                <c:pt idx="2">
                  <c:v>Школьные</c:v>
                </c:pt>
                <c:pt idx="3">
                  <c:v>Спортивные</c:v>
                </c:pt>
                <c:pt idx="4">
                  <c:v>ДТП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15443</c:v>
                </c:pt>
                <c:pt idx="1">
                  <c:v>1365</c:v>
                </c:pt>
                <c:pt idx="2">
                  <c:v>695</c:v>
                </c:pt>
                <c:pt idx="3">
                  <c:v>281</c:v>
                </c:pt>
                <c:pt idx="4">
                  <c:v>541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767163393503534"/>
          <c:y val="0.43997108428183263"/>
          <c:w val="0.33790553326497835"/>
          <c:h val="0.3346893576332906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Виды травм за 2021 год</a:t>
            </a:r>
            <a:endParaRPr lang="ru-RU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790981078730903"/>
          <c:y val="0.22959373077788217"/>
          <c:w val="0.50910195801999014"/>
          <c:h val="0.720193013784381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травм за 2021 год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-1.7206760224473743E-2"/>
                </c:manualLayout>
              </c:layout>
              <c:showVal val="1"/>
            </c:dLbl>
            <c:dLbl>
              <c:idx val="4"/>
              <c:layout>
                <c:manualLayout>
                  <c:x val="2.9905680977975862E-4"/>
                  <c:y val="-4.731859061730293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Бытовые</c:v>
                </c:pt>
                <c:pt idx="1">
                  <c:v>Уличные</c:v>
                </c:pt>
                <c:pt idx="2">
                  <c:v>Школьные</c:v>
                </c:pt>
                <c:pt idx="3">
                  <c:v>Спортивные</c:v>
                </c:pt>
                <c:pt idx="4">
                  <c:v>ДТП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15289</c:v>
                </c:pt>
                <c:pt idx="1">
                  <c:v>1863</c:v>
                </c:pt>
                <c:pt idx="2">
                  <c:v>1348</c:v>
                </c:pt>
                <c:pt idx="3">
                  <c:v>657</c:v>
                </c:pt>
                <c:pt idx="4">
                  <c:v>905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464643272788186"/>
          <c:y val="0.36706998680363634"/>
          <c:w val="0.27800576802941956"/>
          <c:h val="0.39361988234369955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496417064770591"/>
          <c:y val="3.6621188180737146E-2"/>
          <c:w val="0.57320344035848458"/>
          <c:h val="0.6884600270751809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Instagram </c:v>
                </c:pt>
              </c:strCache>
            </c:strRef>
          </c:tx>
          <c:dLbls>
            <c:dLbl>
              <c:idx val="0"/>
              <c:layout>
                <c:manualLayout>
                  <c:x val="-3.4811344441532852E-3"/>
                  <c:y val="-4.5725372077999545E-2"/>
                </c:manualLayout>
              </c:layout>
              <c:showVal val="1"/>
            </c:dLbl>
            <c:dLbl>
              <c:idx val="1"/>
              <c:layout>
                <c:manualLayout>
                  <c:x val="3.4811344441532852E-3"/>
                  <c:y val="-2.9394882050142578E-2"/>
                </c:manualLayout>
              </c:layout>
              <c:showVal val="1"/>
            </c:dLbl>
            <c:dLbl>
              <c:idx val="5"/>
              <c:layout>
                <c:manualLayout>
                  <c:x val="-1.7405672220766441E-3"/>
                  <c:y val="-4.2459274072428103E-2"/>
                </c:manualLayout>
              </c:layout>
              <c:showVal val="1"/>
            </c:dLbl>
            <c:dLbl>
              <c:idx val="6"/>
              <c:layout>
                <c:manualLayout>
                  <c:x val="-3.4811344441532852E-3"/>
                  <c:y val="1.306439202228558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Подписчики</c:v>
                </c:pt>
                <c:pt idx="1">
                  <c:v>Публикации</c:v>
                </c:pt>
                <c:pt idx="2">
                  <c:v>Показ</c:v>
                </c:pt>
                <c:pt idx="3">
                  <c:v>Охват</c:v>
                </c:pt>
                <c:pt idx="4">
                  <c:v>Отметка нравиться</c:v>
                </c:pt>
                <c:pt idx="5">
                  <c:v>Комментарии</c:v>
                </c:pt>
                <c:pt idx="6">
                  <c:v>Видео просмотры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1811</c:v>
                </c:pt>
                <c:pt idx="1">
                  <c:v>306</c:v>
                </c:pt>
                <c:pt idx="2">
                  <c:v>24201</c:v>
                </c:pt>
                <c:pt idx="3">
                  <c:v>24201</c:v>
                </c:pt>
                <c:pt idx="4">
                  <c:v>3117</c:v>
                </c:pt>
                <c:pt idx="5">
                  <c:v>4349</c:v>
                </c:pt>
                <c:pt idx="6">
                  <c:v>6184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Facebook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Подписчики</c:v>
                </c:pt>
                <c:pt idx="1">
                  <c:v>Публикации</c:v>
                </c:pt>
                <c:pt idx="2">
                  <c:v>Показ</c:v>
                </c:pt>
                <c:pt idx="3">
                  <c:v>Охват</c:v>
                </c:pt>
                <c:pt idx="4">
                  <c:v>Отметка нравиться</c:v>
                </c:pt>
                <c:pt idx="5">
                  <c:v>Комментарии</c:v>
                </c:pt>
                <c:pt idx="6">
                  <c:v>Видео просмотры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4739</c:v>
                </c:pt>
                <c:pt idx="1">
                  <c:v>718</c:v>
                </c:pt>
                <c:pt idx="2">
                  <c:v>70119</c:v>
                </c:pt>
                <c:pt idx="3">
                  <c:v>247641</c:v>
                </c:pt>
                <c:pt idx="4">
                  <c:v>23859</c:v>
                </c:pt>
                <c:pt idx="5">
                  <c:v>3905</c:v>
                </c:pt>
                <c:pt idx="6">
                  <c:v>10358</c:v>
                </c:pt>
              </c:numCache>
            </c:numRef>
          </c:val>
        </c:ser>
        <c:marker val="1"/>
        <c:axId val="167031936"/>
        <c:axId val="167033472"/>
      </c:lineChart>
      <c:catAx>
        <c:axId val="167031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33472"/>
        <c:crosses val="autoZero"/>
        <c:auto val="1"/>
        <c:lblAlgn val="ctr"/>
        <c:lblOffset val="100"/>
      </c:catAx>
      <c:valAx>
        <c:axId val="167033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70319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A3E66-9A7D-4843-9791-82DFE85A43E0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B69543E-03AB-48AF-AD99-71716DFE827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Коечный фонд за 2019г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ru-RU" sz="1200" b="1" dirty="0" smtClean="0">
              <a:solidFill>
                <a:schemeClr val="tx1"/>
              </a:solidFill>
            </a:rPr>
            <a:t>профиль-17</a:t>
          </a:r>
          <a:endParaRPr lang="en-US" sz="1200" b="1" dirty="0" smtClean="0">
            <a:solidFill>
              <a:schemeClr val="tx1"/>
            </a:solidFill>
          </a:endParaRPr>
        </a:p>
      </dgm:t>
    </dgm:pt>
    <dgm:pt modelId="{84AA7D3A-455C-4757-9AAC-3F645C452B1D}" type="parTrans" cxnId="{D4B0067E-A5DD-4C84-9680-D97CBDA4677B}">
      <dgm:prSet/>
      <dgm:spPr/>
      <dgm:t>
        <a:bodyPr/>
        <a:lstStyle/>
        <a:p>
          <a:endParaRPr lang="ru-RU"/>
        </a:p>
      </dgm:t>
    </dgm:pt>
    <dgm:pt modelId="{115D758A-1E44-4E73-87E9-8A6D901FA281}" type="sibTrans" cxnId="{D4B0067E-A5DD-4C84-9680-D97CBDA4677B}">
      <dgm:prSet/>
      <dgm:spPr/>
      <dgm:t>
        <a:bodyPr/>
        <a:lstStyle/>
        <a:p>
          <a:endParaRPr lang="ru-RU"/>
        </a:p>
      </dgm:t>
    </dgm:pt>
    <dgm:pt modelId="{47892266-2000-4C78-B11C-9BB1C79D454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 smtClean="0">
              <a:latin typeface="+mn-lt"/>
            </a:rPr>
            <a:t>Соматический профиль из них</a:t>
          </a:r>
          <a:r>
            <a:rPr lang="kk-KZ" sz="1200" b="1" dirty="0" smtClean="0">
              <a:latin typeface="+mn-lt"/>
            </a:rPr>
            <a:t>: </a:t>
          </a:r>
          <a:endParaRPr lang="ru-RU" sz="1200" dirty="0"/>
        </a:p>
      </dgm:t>
    </dgm:pt>
    <dgm:pt modelId="{7B7F0DD0-618C-457F-8ECE-7B15C951BB31}" type="parTrans" cxnId="{340D268A-6BE9-472C-A820-D4706D3C428D}">
      <dgm:prSet/>
      <dgm:spPr/>
      <dgm:t>
        <a:bodyPr/>
        <a:lstStyle/>
        <a:p>
          <a:endParaRPr lang="ru-RU"/>
        </a:p>
      </dgm:t>
    </dgm:pt>
    <dgm:pt modelId="{A15E2348-A4E8-41D6-B5EA-90A821229BC5}" type="sibTrans" cxnId="{340D268A-6BE9-472C-A820-D4706D3C428D}">
      <dgm:prSet/>
      <dgm:spPr/>
      <dgm:t>
        <a:bodyPr/>
        <a:lstStyle/>
        <a:p>
          <a:endParaRPr lang="ru-RU"/>
        </a:p>
      </dgm:t>
    </dgm:pt>
    <dgm:pt modelId="{A3EA3923-655B-4CD9-885D-0AF78016E11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Коечный фонд за 2020гпрофиль--22 </a:t>
          </a:r>
          <a:endParaRPr lang="ru-RU" sz="1200" dirty="0"/>
        </a:p>
      </dgm:t>
    </dgm:pt>
    <dgm:pt modelId="{4B1ACD38-3CF3-428B-BA8A-E3603EBEF442}" type="parTrans" cxnId="{3A4CF51D-9FD5-4947-9D2F-6B28FB82D209}">
      <dgm:prSet/>
      <dgm:spPr/>
      <dgm:t>
        <a:bodyPr/>
        <a:lstStyle/>
        <a:p>
          <a:endParaRPr lang="ru-RU"/>
        </a:p>
      </dgm:t>
    </dgm:pt>
    <dgm:pt modelId="{1E01592C-400E-408B-9B83-505F4F844FFE}" type="sibTrans" cxnId="{3A4CF51D-9FD5-4947-9D2F-6B28FB82D209}">
      <dgm:prSet/>
      <dgm:spPr/>
      <dgm:t>
        <a:bodyPr/>
        <a:lstStyle/>
        <a:p>
          <a:endParaRPr lang="ru-RU"/>
        </a:p>
      </dgm:t>
    </dgm:pt>
    <dgm:pt modelId="{2FF1037A-01F9-4D20-94E8-5D173BBF4D4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1" dirty="0" smtClean="0">
              <a:latin typeface="+mn-lt"/>
            </a:rPr>
            <a:t>Соматический профиль из них</a:t>
          </a:r>
          <a:r>
            <a:rPr lang="kk-KZ" sz="1100" b="1" dirty="0" smtClean="0">
              <a:latin typeface="+mn-lt"/>
            </a:rPr>
            <a:t>: </a:t>
          </a:r>
          <a:endParaRPr lang="ru-RU" sz="1100" b="1" dirty="0"/>
        </a:p>
      </dgm:t>
    </dgm:pt>
    <dgm:pt modelId="{F34FE920-CDA0-4732-80AB-092DC1C1752A}" type="parTrans" cxnId="{95AD6058-DAA6-4BEF-8665-AAC38CC6B85A}">
      <dgm:prSet/>
      <dgm:spPr/>
      <dgm:t>
        <a:bodyPr/>
        <a:lstStyle/>
        <a:p>
          <a:endParaRPr lang="ru-RU"/>
        </a:p>
      </dgm:t>
    </dgm:pt>
    <dgm:pt modelId="{8D4C0363-A862-4377-B62A-3507B77B7174}" type="sibTrans" cxnId="{95AD6058-DAA6-4BEF-8665-AAC38CC6B85A}">
      <dgm:prSet/>
      <dgm:spPr/>
      <dgm:t>
        <a:bodyPr/>
        <a:lstStyle/>
        <a:p>
          <a:endParaRPr lang="ru-RU"/>
        </a:p>
      </dgm:t>
    </dgm:pt>
    <dgm:pt modelId="{C8A21820-67BA-4755-8173-C949D7D31AD0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Коечный фонд за 2021г профиль-28</a:t>
          </a:r>
          <a:endParaRPr lang="ru-RU" sz="1200" b="1" dirty="0">
            <a:solidFill>
              <a:schemeClr val="tx1"/>
            </a:solidFill>
          </a:endParaRPr>
        </a:p>
      </dgm:t>
    </dgm:pt>
    <dgm:pt modelId="{68FF8215-3E4A-489B-9F9B-8A9409EDFC74}" type="parTrans" cxnId="{53290D71-8659-4B40-92E5-3516327887AD}">
      <dgm:prSet/>
      <dgm:spPr/>
      <dgm:t>
        <a:bodyPr/>
        <a:lstStyle/>
        <a:p>
          <a:endParaRPr lang="ru-RU"/>
        </a:p>
      </dgm:t>
    </dgm:pt>
    <dgm:pt modelId="{F026118A-4BA4-45C8-98C8-1A637A7E82AA}" type="sibTrans" cxnId="{53290D71-8659-4B40-92E5-3516327887AD}">
      <dgm:prSet/>
      <dgm:spPr/>
      <dgm:t>
        <a:bodyPr/>
        <a:lstStyle/>
        <a:p>
          <a:endParaRPr lang="ru-RU"/>
        </a:p>
      </dgm:t>
    </dgm:pt>
    <dgm:pt modelId="{12C534E4-7DAB-463B-960B-A0C860D9353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>
              <a:latin typeface="+mn-lt"/>
            </a:rPr>
            <a:t>Соматический профиль из них</a:t>
          </a:r>
          <a:r>
            <a:rPr lang="kk-KZ" sz="1000" b="1" dirty="0" smtClean="0">
              <a:latin typeface="+mn-lt"/>
            </a:rPr>
            <a:t>: </a:t>
          </a:r>
          <a:endParaRPr lang="ru-RU" sz="1000" b="1" dirty="0"/>
        </a:p>
      </dgm:t>
    </dgm:pt>
    <dgm:pt modelId="{6AE2247C-C5A5-47BF-80D3-5C9F30F2005A}" type="parTrans" cxnId="{0C531834-7170-452A-8013-C04BA79779FA}">
      <dgm:prSet/>
      <dgm:spPr/>
      <dgm:t>
        <a:bodyPr/>
        <a:lstStyle/>
        <a:p>
          <a:endParaRPr lang="ru-RU"/>
        </a:p>
      </dgm:t>
    </dgm:pt>
    <dgm:pt modelId="{4C9DF881-F744-4183-962A-C15C62444170}" type="sibTrans" cxnId="{0C531834-7170-452A-8013-C04BA79779FA}">
      <dgm:prSet/>
      <dgm:spPr/>
      <dgm:t>
        <a:bodyPr/>
        <a:lstStyle/>
        <a:p>
          <a:endParaRPr lang="ru-RU"/>
        </a:p>
      </dgm:t>
    </dgm:pt>
    <dgm:pt modelId="{8B240112-42E3-4F73-A7F8-EDBDB69EFD3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Кардиологический  -  на  10 коек</a:t>
          </a:r>
          <a:endParaRPr lang="ru-RU" sz="1000" b="0" dirty="0">
            <a:solidFill>
              <a:schemeClr val="tx1"/>
            </a:solidFill>
          </a:endParaRPr>
        </a:p>
      </dgm:t>
    </dgm:pt>
    <dgm:pt modelId="{ABD79E89-89CC-48EE-8212-6E9EE7DB0297}" type="parTrans" cxnId="{2E1BF315-6D56-4EAE-B317-741747FA6F9D}">
      <dgm:prSet/>
      <dgm:spPr/>
      <dgm:t>
        <a:bodyPr/>
        <a:lstStyle/>
        <a:p>
          <a:endParaRPr lang="ru-RU"/>
        </a:p>
      </dgm:t>
    </dgm:pt>
    <dgm:pt modelId="{116968C4-BF34-4F66-8722-6EB4B6237250}" type="sibTrans" cxnId="{2E1BF315-6D56-4EAE-B317-741747FA6F9D}">
      <dgm:prSet/>
      <dgm:spPr/>
      <dgm:t>
        <a:bodyPr/>
        <a:lstStyle/>
        <a:p>
          <a:endParaRPr lang="ru-RU"/>
        </a:p>
      </dgm:t>
    </dgm:pt>
    <dgm:pt modelId="{704B630A-B065-4383-80A6-C48C6030761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Гастроэнтерологический - на 3 коек</a:t>
          </a:r>
        </a:p>
      </dgm:t>
    </dgm:pt>
    <dgm:pt modelId="{42252019-99B1-470E-84CD-C1EA3363CF2F}" type="parTrans" cxnId="{D8FC0809-9869-47CE-916F-C49BD26CEA65}">
      <dgm:prSet/>
      <dgm:spPr/>
      <dgm:t>
        <a:bodyPr/>
        <a:lstStyle/>
        <a:p>
          <a:endParaRPr lang="ru-RU"/>
        </a:p>
      </dgm:t>
    </dgm:pt>
    <dgm:pt modelId="{EF0F2260-602A-4D02-BE72-2865D46397FD}" type="sibTrans" cxnId="{D8FC0809-9869-47CE-916F-C49BD26CEA65}">
      <dgm:prSet/>
      <dgm:spPr/>
      <dgm:t>
        <a:bodyPr/>
        <a:lstStyle/>
        <a:p>
          <a:endParaRPr lang="ru-RU"/>
        </a:p>
      </dgm:t>
    </dgm:pt>
    <dgm:pt modelId="{58E57CDD-0AE3-4995-B393-06C0094EFFC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Аллергологический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на 10 коек</a:t>
          </a:r>
        </a:p>
      </dgm:t>
    </dgm:pt>
    <dgm:pt modelId="{195AB8B9-86E3-4486-99C8-817D6E6E0A8B}" type="parTrans" cxnId="{1F0ED057-F786-4783-B799-556A7A85E312}">
      <dgm:prSet/>
      <dgm:spPr/>
      <dgm:t>
        <a:bodyPr/>
        <a:lstStyle/>
        <a:p>
          <a:endParaRPr lang="ru-RU"/>
        </a:p>
      </dgm:t>
    </dgm:pt>
    <dgm:pt modelId="{C7AA07F6-E500-4BC2-9722-D430619207B0}" type="sibTrans" cxnId="{1F0ED057-F786-4783-B799-556A7A85E312}">
      <dgm:prSet/>
      <dgm:spPr/>
      <dgm:t>
        <a:bodyPr/>
        <a:lstStyle/>
        <a:p>
          <a:endParaRPr lang="ru-RU"/>
        </a:p>
      </dgm:t>
    </dgm:pt>
    <dgm:pt modelId="{EC359081-16B4-4687-9781-C8C0F2E2634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Ревматологический – на 10 коек</a:t>
          </a:r>
        </a:p>
      </dgm:t>
    </dgm:pt>
    <dgm:pt modelId="{F0877E75-C883-4343-9A89-034A7D9792C1}" type="parTrans" cxnId="{15495BE2-0D34-4DA1-97F9-5B21D8476399}">
      <dgm:prSet/>
      <dgm:spPr/>
      <dgm:t>
        <a:bodyPr/>
        <a:lstStyle/>
        <a:p>
          <a:endParaRPr lang="ru-RU"/>
        </a:p>
      </dgm:t>
    </dgm:pt>
    <dgm:pt modelId="{CCDB35EF-DFED-4838-8B2A-D1653D2275A9}" type="sibTrans" cxnId="{15495BE2-0D34-4DA1-97F9-5B21D8476399}">
      <dgm:prSet/>
      <dgm:spPr/>
      <dgm:t>
        <a:bodyPr/>
        <a:lstStyle/>
        <a:p>
          <a:endParaRPr lang="ru-RU"/>
        </a:p>
      </dgm:t>
    </dgm:pt>
    <dgm:pt modelId="{CC0BAF33-0A8F-406D-9F37-544A8C25D1B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Нефрологический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на 7 койки</a:t>
          </a:r>
        </a:p>
      </dgm:t>
    </dgm:pt>
    <dgm:pt modelId="{174EC658-FCC3-4715-AD19-E893C1CBBAD9}" type="parTrans" cxnId="{60B3B5BB-E055-4E43-8210-1B05B3EEF70E}">
      <dgm:prSet/>
      <dgm:spPr/>
      <dgm:t>
        <a:bodyPr/>
        <a:lstStyle/>
        <a:p>
          <a:endParaRPr lang="ru-RU"/>
        </a:p>
      </dgm:t>
    </dgm:pt>
    <dgm:pt modelId="{93B3CD6A-38AD-40A3-AE94-A66B7E47B42B}" type="sibTrans" cxnId="{60B3B5BB-E055-4E43-8210-1B05B3EEF70E}">
      <dgm:prSet/>
      <dgm:spPr/>
      <dgm:t>
        <a:bodyPr/>
        <a:lstStyle/>
        <a:p>
          <a:endParaRPr lang="ru-RU"/>
        </a:p>
      </dgm:t>
    </dgm:pt>
    <dgm:pt modelId="{CBCFFB33-5C5C-49C5-AEA6-F2F8906ED23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Педиатрический – на 3 койки</a:t>
          </a:r>
        </a:p>
      </dgm:t>
    </dgm:pt>
    <dgm:pt modelId="{95A19501-91C8-4D8B-AA2F-C0B89DBA38FC}" type="parTrans" cxnId="{86D95F08-55C0-4CAF-913B-74D2EB09E210}">
      <dgm:prSet/>
      <dgm:spPr/>
      <dgm:t>
        <a:bodyPr/>
        <a:lstStyle/>
        <a:p>
          <a:endParaRPr lang="ru-RU"/>
        </a:p>
      </dgm:t>
    </dgm:pt>
    <dgm:pt modelId="{0C61E6BF-9677-493F-AFAC-11AFCC873B31}" type="sibTrans" cxnId="{86D95F08-55C0-4CAF-913B-74D2EB09E210}">
      <dgm:prSet/>
      <dgm:spPr/>
      <dgm:t>
        <a:bodyPr/>
        <a:lstStyle/>
        <a:p>
          <a:endParaRPr lang="ru-RU"/>
        </a:p>
      </dgm:t>
    </dgm:pt>
    <dgm:pt modelId="{2B18B413-D731-49D8-801E-40AABE5F0D7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Неврологический – на 50 коек</a:t>
          </a:r>
        </a:p>
      </dgm:t>
    </dgm:pt>
    <dgm:pt modelId="{E789B331-9D70-4348-B5D3-B9A6DBDF3F8E}" type="parTrans" cxnId="{7A57F000-1331-4653-9EC4-62E45D2AE462}">
      <dgm:prSet/>
      <dgm:spPr/>
      <dgm:t>
        <a:bodyPr/>
        <a:lstStyle/>
        <a:p>
          <a:endParaRPr lang="ru-RU"/>
        </a:p>
      </dgm:t>
    </dgm:pt>
    <dgm:pt modelId="{380EE1E1-2370-4208-A00B-B77F3EE8E24D}" type="sibTrans" cxnId="{7A57F000-1331-4653-9EC4-62E45D2AE462}">
      <dgm:prSet/>
      <dgm:spPr/>
      <dgm:t>
        <a:bodyPr/>
        <a:lstStyle/>
        <a:p>
          <a:endParaRPr lang="ru-RU"/>
        </a:p>
      </dgm:t>
    </dgm:pt>
    <dgm:pt modelId="{AF938E03-06DE-4471-A677-E356D062607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Эндокринологический - на 2 койки</a:t>
          </a:r>
        </a:p>
      </dgm:t>
    </dgm:pt>
    <dgm:pt modelId="{706CA7B6-F76C-4627-8717-B58A777B8635}" type="parTrans" cxnId="{41CED212-E374-4E06-8191-A33E99BE7AF0}">
      <dgm:prSet/>
      <dgm:spPr/>
      <dgm:t>
        <a:bodyPr/>
        <a:lstStyle/>
        <a:p>
          <a:endParaRPr lang="ru-RU"/>
        </a:p>
      </dgm:t>
    </dgm:pt>
    <dgm:pt modelId="{C543505B-080C-420C-8933-D948ED8121D0}" type="sibTrans" cxnId="{41CED212-E374-4E06-8191-A33E99BE7AF0}">
      <dgm:prSet/>
      <dgm:spPr/>
      <dgm:t>
        <a:bodyPr/>
        <a:lstStyle/>
        <a:p>
          <a:endParaRPr lang="ru-RU"/>
        </a:p>
      </dgm:t>
    </dgm:pt>
    <dgm:pt modelId="{710C5DEF-1858-4ACB-ACC8-5BFE7C18B89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Пульмонологический – на 57 коек</a:t>
          </a:r>
        </a:p>
      </dgm:t>
    </dgm:pt>
    <dgm:pt modelId="{0E6CD0B9-B022-49E2-873B-C1C878461B79}" type="parTrans" cxnId="{AC6D08A8-99F6-413F-9893-F5644AD2D43B}">
      <dgm:prSet/>
      <dgm:spPr/>
      <dgm:t>
        <a:bodyPr/>
        <a:lstStyle/>
        <a:p>
          <a:endParaRPr lang="ru-RU"/>
        </a:p>
      </dgm:t>
    </dgm:pt>
    <dgm:pt modelId="{84BA8AAB-1C18-4266-BDE4-E699998FD5D5}" type="sibTrans" cxnId="{AC6D08A8-99F6-413F-9893-F5644AD2D43B}">
      <dgm:prSet/>
      <dgm:spPr/>
      <dgm:t>
        <a:bodyPr/>
        <a:lstStyle/>
        <a:p>
          <a:endParaRPr lang="ru-RU"/>
        </a:p>
      </dgm:t>
    </dgm:pt>
    <dgm:pt modelId="{85D32037-0E54-49C3-B6B5-3C048E99EE7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Патология новорожденных и выхаживание недоношенных –на 33 коек </a:t>
          </a:r>
        </a:p>
      </dgm:t>
    </dgm:pt>
    <dgm:pt modelId="{D9493AF4-26EF-4D58-A961-0896A0B40006}" type="parTrans" cxnId="{BDDA68F7-47B8-4268-B8CC-5C51F067B826}">
      <dgm:prSet/>
      <dgm:spPr/>
      <dgm:t>
        <a:bodyPr/>
        <a:lstStyle/>
        <a:p>
          <a:endParaRPr lang="ru-RU"/>
        </a:p>
      </dgm:t>
    </dgm:pt>
    <dgm:pt modelId="{F03BC82A-597A-4B34-AC23-BC5C47ABBB1A}" type="sibTrans" cxnId="{BDDA68F7-47B8-4268-B8CC-5C51F067B826}">
      <dgm:prSet/>
      <dgm:spPr/>
      <dgm:t>
        <a:bodyPr/>
        <a:lstStyle/>
        <a:p>
          <a:endParaRPr lang="ru-RU"/>
        </a:p>
      </dgm:t>
    </dgm:pt>
    <dgm:pt modelId="{85F4DF0E-DA8B-4B91-955A-61ABAF64DF5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1" dirty="0" smtClean="0"/>
            <a:t>Хирургический  профиль </a:t>
          </a:r>
          <a:r>
            <a:rPr lang="kk-KZ" sz="1000" b="1" dirty="0" smtClean="0"/>
            <a:t>из них</a:t>
          </a:r>
          <a:r>
            <a:rPr lang="ru-RU" sz="1000" b="1" dirty="0" smtClean="0"/>
            <a:t>: </a:t>
          </a:r>
          <a:endParaRPr lang="kk-KZ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369C1C-24A0-4A5E-B177-35E369305927}" type="parTrans" cxnId="{902FFB2F-BB48-4B13-99AB-E3778F932800}">
      <dgm:prSet/>
      <dgm:spPr/>
      <dgm:t>
        <a:bodyPr/>
        <a:lstStyle/>
        <a:p>
          <a:endParaRPr lang="ru-RU"/>
        </a:p>
      </dgm:t>
    </dgm:pt>
    <dgm:pt modelId="{D543ADA5-1BC4-4F10-8496-5226E42F6B54}" type="sibTrans" cxnId="{902FFB2F-BB48-4B13-99AB-E3778F932800}">
      <dgm:prSet/>
      <dgm:spPr/>
      <dgm:t>
        <a:bodyPr/>
        <a:lstStyle/>
        <a:p>
          <a:endParaRPr lang="ru-RU"/>
        </a:p>
      </dgm:t>
    </dgm:pt>
    <dgm:pt modelId="{C8321BD6-E00C-4F99-A9E4-87202C6165A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– 17 коек</a:t>
          </a:r>
          <a:endParaRPr lang="kk-KZ" sz="1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072583-CED2-479C-B774-7312E9D18F1F}" type="parTrans" cxnId="{2F8E1817-0B49-4196-9CEB-EAC39A7A5DB1}">
      <dgm:prSet/>
      <dgm:spPr/>
      <dgm:t>
        <a:bodyPr/>
        <a:lstStyle/>
        <a:p>
          <a:endParaRPr lang="ru-RU"/>
        </a:p>
      </dgm:t>
    </dgm:pt>
    <dgm:pt modelId="{F121483A-DE51-43C6-9B77-9C94A66F3C3D}" type="sibTrans" cxnId="{2F8E1817-0B49-4196-9CEB-EAC39A7A5DB1}">
      <dgm:prSet/>
      <dgm:spPr/>
      <dgm:t>
        <a:bodyPr/>
        <a:lstStyle/>
        <a:p>
          <a:endParaRPr lang="ru-RU"/>
        </a:p>
      </dgm:t>
    </dgm:pt>
    <dgm:pt modelId="{2643D3E8-3927-4B70-A884-460166128D0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Нейрохирургический - 15 коек</a:t>
          </a:r>
        </a:p>
      </dgm:t>
    </dgm:pt>
    <dgm:pt modelId="{1FDFE1D1-1B06-4FFA-AD3B-99C12BB8ACB3}" type="parTrans" cxnId="{3AE9A4BE-9E81-4B6B-AAD1-7C8DC536AF36}">
      <dgm:prSet/>
      <dgm:spPr/>
      <dgm:t>
        <a:bodyPr/>
        <a:lstStyle/>
        <a:p>
          <a:endParaRPr lang="ru-RU"/>
        </a:p>
      </dgm:t>
    </dgm:pt>
    <dgm:pt modelId="{E65A0365-DEF7-4A40-A9B8-FF577CC2BEC8}" type="sibTrans" cxnId="{3AE9A4BE-9E81-4B6B-AAD1-7C8DC536AF36}">
      <dgm:prSet/>
      <dgm:spPr/>
      <dgm:t>
        <a:bodyPr/>
        <a:lstStyle/>
        <a:p>
          <a:endParaRPr lang="ru-RU"/>
        </a:p>
      </dgm:t>
    </dgm:pt>
    <dgm:pt modelId="{4A5A5777-EC55-45E3-B468-01684E09FF9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Торакальной хирургии - 1 коек</a:t>
          </a:r>
        </a:p>
      </dgm:t>
    </dgm:pt>
    <dgm:pt modelId="{B2D75D22-8893-40F1-9FE5-89CC6A178F0A}" type="parTrans" cxnId="{D4A5074E-2975-4F50-80F8-188AEE918436}">
      <dgm:prSet/>
      <dgm:spPr/>
      <dgm:t>
        <a:bodyPr/>
        <a:lstStyle/>
        <a:p>
          <a:endParaRPr lang="ru-RU"/>
        </a:p>
      </dgm:t>
    </dgm:pt>
    <dgm:pt modelId="{9D13F731-EF61-45C3-8E5B-E58E69F29DBD}" type="sibTrans" cxnId="{D4A5074E-2975-4F50-80F8-188AEE918436}">
      <dgm:prSet/>
      <dgm:spPr/>
      <dgm:t>
        <a:bodyPr/>
        <a:lstStyle/>
        <a:p>
          <a:endParaRPr lang="ru-RU"/>
        </a:p>
      </dgm:t>
    </dgm:pt>
    <dgm:pt modelId="{7BE16A9B-B61C-41CD-B799-581A8D1CFA4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Травматологический – 13 коек</a:t>
          </a:r>
        </a:p>
      </dgm:t>
    </dgm:pt>
    <dgm:pt modelId="{4C593049-F6CF-4D37-B8B3-81669477C701}" type="parTrans" cxnId="{DFDFEB73-8089-44DD-9309-D8FE87E7598B}">
      <dgm:prSet/>
      <dgm:spPr/>
      <dgm:t>
        <a:bodyPr/>
        <a:lstStyle/>
        <a:p>
          <a:endParaRPr lang="ru-RU"/>
        </a:p>
      </dgm:t>
    </dgm:pt>
    <dgm:pt modelId="{6AE12F02-172D-4088-94A7-DC9116405AC3}" type="sibTrans" cxnId="{DFDFEB73-8089-44DD-9309-D8FE87E7598B}">
      <dgm:prSet/>
      <dgm:spPr/>
      <dgm:t>
        <a:bodyPr/>
        <a:lstStyle/>
        <a:p>
          <a:endParaRPr lang="ru-RU"/>
        </a:p>
      </dgm:t>
    </dgm:pt>
    <dgm:pt modelId="{810CEFA1-DE8B-4D94-AC73-362AFA75E82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Урологический  - 7 коек</a:t>
          </a:r>
        </a:p>
      </dgm:t>
    </dgm:pt>
    <dgm:pt modelId="{D4CA9D07-A500-4060-84BC-191208AF5B0E}" type="parTrans" cxnId="{606B8A26-8C48-47AC-AD9A-4E2B27BCBEDD}">
      <dgm:prSet/>
      <dgm:spPr/>
      <dgm:t>
        <a:bodyPr/>
        <a:lstStyle/>
        <a:p>
          <a:endParaRPr lang="ru-RU"/>
        </a:p>
      </dgm:t>
    </dgm:pt>
    <dgm:pt modelId="{26B99B9F-9506-4D1D-A99E-3F32732ADCF6}" type="sibTrans" cxnId="{606B8A26-8C48-47AC-AD9A-4E2B27BCBEDD}">
      <dgm:prSet/>
      <dgm:spPr/>
      <dgm:t>
        <a:bodyPr/>
        <a:lstStyle/>
        <a:p>
          <a:endParaRPr lang="ru-RU"/>
        </a:p>
      </dgm:t>
    </dgm:pt>
    <dgm:pt modelId="{264B98C5-CC2F-4CA3-8C61-3FDB03DA468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Отоларингологический – 5 коек</a:t>
          </a:r>
        </a:p>
      </dgm:t>
    </dgm:pt>
    <dgm:pt modelId="{1CA75A00-C131-40F5-B011-130A993DC189}" type="parTrans" cxnId="{F2F41A08-3DAB-4501-B8B3-FEA9C5D6A885}">
      <dgm:prSet/>
      <dgm:spPr/>
      <dgm:t>
        <a:bodyPr/>
        <a:lstStyle/>
        <a:p>
          <a:endParaRPr lang="ru-RU"/>
        </a:p>
      </dgm:t>
    </dgm:pt>
    <dgm:pt modelId="{49A9A781-060C-45D0-8FAF-7726AC041764}" type="sibTrans" cxnId="{F2F41A08-3DAB-4501-B8B3-FEA9C5D6A885}">
      <dgm:prSet/>
      <dgm:spPr/>
      <dgm:t>
        <a:bodyPr/>
        <a:lstStyle/>
        <a:p>
          <a:endParaRPr lang="ru-RU"/>
        </a:p>
      </dgm:t>
    </dgm:pt>
    <dgm:pt modelId="{DEE0FF86-51EE-453C-895F-F26C194360C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Ожоговый </a:t>
          </a:r>
          <a:r>
            <a:rPr lang="en-US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камбустиологический) – 10 коек</a:t>
          </a:r>
        </a:p>
      </dgm:t>
    </dgm:pt>
    <dgm:pt modelId="{6866669E-B9FB-4236-BD19-A9CE9215E5BE}" type="parTrans" cxnId="{B641B506-4EB8-4636-BE6A-9C685BEF9B5D}">
      <dgm:prSet/>
      <dgm:spPr/>
      <dgm:t>
        <a:bodyPr/>
        <a:lstStyle/>
        <a:p>
          <a:endParaRPr lang="ru-RU"/>
        </a:p>
      </dgm:t>
    </dgm:pt>
    <dgm:pt modelId="{1C515F7E-9026-4380-B47F-C4E24E1A2045}" type="sibTrans" cxnId="{B641B506-4EB8-4636-BE6A-9C685BEF9B5D}">
      <dgm:prSet/>
      <dgm:spPr/>
      <dgm:t>
        <a:bodyPr/>
        <a:lstStyle/>
        <a:p>
          <a:endParaRPr lang="ru-RU"/>
        </a:p>
      </dgm:t>
    </dgm:pt>
    <dgm:pt modelId="{3240B9C7-C794-4678-8B59-5862BDAE652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для новорожденных –2 коек</a:t>
          </a:r>
        </a:p>
      </dgm:t>
    </dgm:pt>
    <dgm:pt modelId="{3019E2E9-BB09-4F1B-A1EA-324516AC4DFC}" type="parTrans" cxnId="{204C4F6F-2B27-411A-8FC6-D5EF59BBEC30}">
      <dgm:prSet/>
      <dgm:spPr/>
      <dgm:t>
        <a:bodyPr/>
        <a:lstStyle/>
        <a:p>
          <a:endParaRPr lang="ru-RU"/>
        </a:p>
      </dgm:t>
    </dgm:pt>
    <dgm:pt modelId="{8463033D-F1B4-4131-87B8-D5B745B34AC9}" type="sibTrans" cxnId="{204C4F6F-2B27-411A-8FC6-D5EF59BBEC30}">
      <dgm:prSet/>
      <dgm:spPr/>
      <dgm:t>
        <a:bodyPr/>
        <a:lstStyle/>
        <a:p>
          <a:endParaRPr lang="ru-RU"/>
        </a:p>
      </dgm:t>
    </dgm:pt>
    <dgm:pt modelId="{FA4F3473-F9E3-401C-915D-471F481BA37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Кардиологический -2 койки </a:t>
          </a:r>
          <a:endParaRPr lang="ru-RU" sz="1000" b="0" dirty="0">
            <a:solidFill>
              <a:schemeClr val="tx1"/>
            </a:solidFill>
          </a:endParaRPr>
        </a:p>
      </dgm:t>
    </dgm:pt>
    <dgm:pt modelId="{09D0D6C8-6702-4043-AB1F-A368393ED82A}" type="parTrans" cxnId="{5AC8FBF9-18A5-486B-B718-BD8A0784652C}">
      <dgm:prSet/>
      <dgm:spPr/>
      <dgm:t>
        <a:bodyPr/>
        <a:lstStyle/>
        <a:p>
          <a:endParaRPr lang="ru-RU"/>
        </a:p>
      </dgm:t>
    </dgm:pt>
    <dgm:pt modelId="{BF1B434E-92FE-4DFE-BB01-45DBB29C61AD}" type="sibTrans" cxnId="{5AC8FBF9-18A5-486B-B718-BD8A0784652C}">
      <dgm:prSet/>
      <dgm:spPr/>
      <dgm:t>
        <a:bodyPr/>
        <a:lstStyle/>
        <a:p>
          <a:endParaRPr lang="ru-RU"/>
        </a:p>
      </dgm:t>
    </dgm:pt>
    <dgm:pt modelId="{38419AF9-F695-468C-BF3F-A0DFA7CB454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Кардиохирургические-3 койки </a:t>
          </a:r>
        </a:p>
      </dgm:t>
    </dgm:pt>
    <dgm:pt modelId="{F3560C18-FA74-4084-A020-84F0936CD342}" type="parTrans" cxnId="{C1CD861D-E364-440F-838C-4E25366AF221}">
      <dgm:prSet/>
      <dgm:spPr/>
      <dgm:t>
        <a:bodyPr/>
        <a:lstStyle/>
        <a:p>
          <a:endParaRPr lang="ru-RU"/>
        </a:p>
      </dgm:t>
    </dgm:pt>
    <dgm:pt modelId="{5EC28F0E-AF40-4734-8F70-270F8D8BF792}" type="sibTrans" cxnId="{C1CD861D-E364-440F-838C-4E25366AF221}">
      <dgm:prSet/>
      <dgm:spPr/>
      <dgm:t>
        <a:bodyPr/>
        <a:lstStyle/>
        <a:p>
          <a:endParaRPr lang="ru-RU"/>
        </a:p>
      </dgm:t>
    </dgm:pt>
    <dgm:pt modelId="{3176C9ED-CA51-4585-844E-5E5AEFB7F7E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Травматологические –2 койки </a:t>
          </a:r>
        </a:p>
      </dgm:t>
    </dgm:pt>
    <dgm:pt modelId="{596BCC8B-16B6-482E-A6C5-EFF279A53CDB}" type="parTrans" cxnId="{5BF841AE-088C-4E18-904E-EB3C8C313AC4}">
      <dgm:prSet/>
      <dgm:spPr/>
      <dgm:t>
        <a:bodyPr/>
        <a:lstStyle/>
        <a:p>
          <a:endParaRPr lang="ru-RU"/>
        </a:p>
      </dgm:t>
    </dgm:pt>
    <dgm:pt modelId="{87285DAF-1D29-4372-8ACB-F1E226F6216F}" type="sibTrans" cxnId="{5BF841AE-088C-4E18-904E-EB3C8C313AC4}">
      <dgm:prSet/>
      <dgm:spPr/>
      <dgm:t>
        <a:bodyPr/>
        <a:lstStyle/>
        <a:p>
          <a:endParaRPr lang="ru-RU"/>
        </a:p>
      </dgm:t>
    </dgm:pt>
    <dgm:pt modelId="{93633140-AD6C-4678-880C-B69375AC638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Нейрохирургические – 3 койки </a:t>
          </a:r>
        </a:p>
      </dgm:t>
    </dgm:pt>
    <dgm:pt modelId="{298FA288-6971-4006-951C-F12542B1C651}" type="parTrans" cxnId="{85873281-B1E5-4641-901A-E6C91109913E}">
      <dgm:prSet/>
      <dgm:spPr/>
      <dgm:t>
        <a:bodyPr/>
        <a:lstStyle/>
        <a:p>
          <a:endParaRPr lang="ru-RU"/>
        </a:p>
      </dgm:t>
    </dgm:pt>
    <dgm:pt modelId="{229A8DB9-F1DB-4A7B-8FFA-F1BEDB951026}" type="sibTrans" cxnId="{85873281-B1E5-4641-901A-E6C91109913E}">
      <dgm:prSet/>
      <dgm:spPr/>
      <dgm:t>
        <a:bodyPr/>
        <a:lstStyle/>
        <a:p>
          <a:endParaRPr lang="ru-RU"/>
        </a:p>
      </dgm:t>
    </dgm:pt>
    <dgm:pt modelId="{889A86F2-1B00-461A-8DA4-31376A2A567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Неврологический-3 койки</a:t>
          </a:r>
        </a:p>
      </dgm:t>
    </dgm:pt>
    <dgm:pt modelId="{E7FA92A0-4364-4690-8CF6-B177839C168F}" type="parTrans" cxnId="{7FF77975-68B7-4399-854A-FC65389446A6}">
      <dgm:prSet/>
      <dgm:spPr/>
      <dgm:t>
        <a:bodyPr/>
        <a:lstStyle/>
        <a:p>
          <a:endParaRPr lang="ru-RU"/>
        </a:p>
      </dgm:t>
    </dgm:pt>
    <dgm:pt modelId="{38BB390F-9D2F-4AF1-A1BB-A02FD19B7AEB}" type="sibTrans" cxnId="{7FF77975-68B7-4399-854A-FC65389446A6}">
      <dgm:prSet/>
      <dgm:spPr/>
      <dgm:t>
        <a:bodyPr/>
        <a:lstStyle/>
        <a:p>
          <a:endParaRPr lang="ru-RU"/>
        </a:p>
      </dgm:t>
    </dgm:pt>
    <dgm:pt modelId="{26C42CC3-4470-4229-95AF-EDEB6490FE0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Ортопедический-2 койки</a:t>
          </a:r>
        </a:p>
      </dgm:t>
    </dgm:pt>
    <dgm:pt modelId="{18158F70-2486-4162-A53A-9D84E63E03B0}" type="parTrans" cxnId="{6F4A3E5A-5AD9-4B9A-9DE6-F1569459E2F3}">
      <dgm:prSet/>
      <dgm:spPr/>
      <dgm:t>
        <a:bodyPr/>
        <a:lstStyle/>
        <a:p>
          <a:endParaRPr lang="ru-RU"/>
        </a:p>
      </dgm:t>
    </dgm:pt>
    <dgm:pt modelId="{748545D6-D82A-4F28-9793-77B0E9431328}" type="sibTrans" cxnId="{6F4A3E5A-5AD9-4B9A-9DE6-F1569459E2F3}">
      <dgm:prSet/>
      <dgm:spPr/>
      <dgm:t>
        <a:bodyPr/>
        <a:lstStyle/>
        <a:p>
          <a:endParaRPr lang="ru-RU"/>
        </a:p>
      </dgm:t>
    </dgm:pt>
    <dgm:pt modelId="{3BA7CD8F-F468-44D6-994B-5C6B435EDA0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Пульмонологический-1 койка</a:t>
          </a:r>
        </a:p>
      </dgm:t>
    </dgm:pt>
    <dgm:pt modelId="{76C10475-0968-4115-865B-3C0789953D7C}" type="parTrans" cxnId="{15EF1E97-1AD7-4489-906E-0C8E69EAC234}">
      <dgm:prSet/>
      <dgm:spPr/>
      <dgm:t>
        <a:bodyPr/>
        <a:lstStyle/>
        <a:p>
          <a:endParaRPr lang="ru-RU"/>
        </a:p>
      </dgm:t>
    </dgm:pt>
    <dgm:pt modelId="{70CF5E2F-9286-4F7A-AADF-9E08CB35C1FB}" type="sibTrans" cxnId="{15EF1E97-1AD7-4489-906E-0C8E69EAC234}">
      <dgm:prSet/>
      <dgm:spPr/>
      <dgm:t>
        <a:bodyPr/>
        <a:lstStyle/>
        <a:p>
          <a:endParaRPr lang="ru-RU"/>
        </a:p>
      </dgm:t>
    </dgm:pt>
    <dgm:pt modelId="{90288C04-BB5A-4B67-B2DC-16B11AFB4F1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Общая реабилитация-4 койки</a:t>
          </a:r>
        </a:p>
      </dgm:t>
    </dgm:pt>
    <dgm:pt modelId="{552BE61C-DFB6-493A-B390-2C14442DEB83}" type="parTrans" cxnId="{A148FAF0-D8F6-4BCE-9BE8-603F28E16388}">
      <dgm:prSet/>
      <dgm:spPr/>
      <dgm:t>
        <a:bodyPr/>
        <a:lstStyle/>
        <a:p>
          <a:endParaRPr lang="ru-RU"/>
        </a:p>
      </dgm:t>
    </dgm:pt>
    <dgm:pt modelId="{8F74FE35-15ED-413E-BAC4-238820ECF6F5}" type="sibTrans" cxnId="{A148FAF0-D8F6-4BCE-9BE8-603F28E16388}">
      <dgm:prSet/>
      <dgm:spPr/>
      <dgm:t>
        <a:bodyPr/>
        <a:lstStyle/>
        <a:p>
          <a:endParaRPr lang="ru-RU"/>
        </a:p>
      </dgm:t>
    </dgm:pt>
    <dgm:pt modelId="{A4C61285-F32B-42FF-A8ED-5730BAB614A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latin typeface="Times New Roman" pitchFamily="18" charset="0"/>
              <a:cs typeface="Times New Roman" pitchFamily="18" charset="0"/>
            </a:rPr>
            <a:t>Паллиативной помощи педиатрический – 15 коек</a:t>
          </a:r>
          <a:endParaRPr lang="kk-KZ" sz="1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AD9023-69C1-484A-A647-B56E1D02A9C4}" type="parTrans" cxnId="{5BC1DC2E-F134-4B1C-A682-874EF4FD5170}">
      <dgm:prSet/>
      <dgm:spPr/>
      <dgm:t>
        <a:bodyPr/>
        <a:lstStyle/>
        <a:p>
          <a:endParaRPr lang="ru-RU"/>
        </a:p>
      </dgm:t>
    </dgm:pt>
    <dgm:pt modelId="{598B3038-3594-4331-A113-3DCB76D65886}" type="sibTrans" cxnId="{5BC1DC2E-F134-4B1C-A682-874EF4FD5170}">
      <dgm:prSet/>
      <dgm:spPr/>
      <dgm:t>
        <a:bodyPr/>
        <a:lstStyle/>
        <a:p>
          <a:endParaRPr lang="ru-RU"/>
        </a:p>
      </dgm:t>
    </dgm:pt>
    <dgm:pt modelId="{27478839-744C-461B-9CE5-60C5723DF8B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latin typeface="Times New Roman" pitchFamily="18" charset="0"/>
              <a:cs typeface="Times New Roman" pitchFamily="18" charset="0"/>
            </a:rPr>
            <a:t>ОРИТ – на 18 коек</a:t>
          </a:r>
          <a:endParaRPr lang="kk-KZ" sz="1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729941-DAB9-4A44-B87D-C6D9CF42817B}" type="parTrans" cxnId="{E3993C8E-CB03-4D9D-9E6A-BC4639A2B31B}">
      <dgm:prSet/>
      <dgm:spPr/>
      <dgm:t>
        <a:bodyPr/>
        <a:lstStyle/>
        <a:p>
          <a:endParaRPr lang="ru-RU"/>
        </a:p>
      </dgm:t>
    </dgm:pt>
    <dgm:pt modelId="{E61935F3-C2C9-4CA5-A79A-80E8846C1998}" type="sibTrans" cxnId="{E3993C8E-CB03-4D9D-9E6A-BC4639A2B31B}">
      <dgm:prSet/>
      <dgm:spPr/>
      <dgm:t>
        <a:bodyPr/>
        <a:lstStyle/>
        <a:p>
          <a:endParaRPr lang="ru-RU"/>
        </a:p>
      </dgm:t>
    </dgm:pt>
    <dgm:pt modelId="{DAF1FA65-79EA-4A40-A156-93F2CD5B7A6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Дневной стационар – 20 коек</a:t>
          </a:r>
        </a:p>
      </dgm:t>
    </dgm:pt>
    <dgm:pt modelId="{BF73331B-9A09-4F1A-9CF8-D4A041E4DCEE}" type="parTrans" cxnId="{FAA0C2CD-1EA4-4D83-95F1-1F094A70295A}">
      <dgm:prSet/>
      <dgm:spPr/>
      <dgm:t>
        <a:bodyPr/>
        <a:lstStyle/>
        <a:p>
          <a:endParaRPr lang="ru-RU"/>
        </a:p>
      </dgm:t>
    </dgm:pt>
    <dgm:pt modelId="{65F1EE5F-B00A-4E92-9498-FD01C6A397D2}" type="sibTrans" cxnId="{FAA0C2CD-1EA4-4D83-95F1-1F094A70295A}">
      <dgm:prSet/>
      <dgm:spPr/>
      <dgm:t>
        <a:bodyPr/>
        <a:lstStyle/>
        <a:p>
          <a:endParaRPr lang="ru-RU"/>
        </a:p>
      </dgm:t>
    </dgm:pt>
    <dgm:pt modelId="{BC9B7F80-E7A1-40B5-9B64-662D4BBFF3A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 -18</a:t>
          </a:r>
          <a:endParaRPr lang="ru-RU" sz="1100" b="0" dirty="0">
            <a:solidFill>
              <a:schemeClr val="tx1"/>
            </a:solidFill>
            <a:latin typeface="+mn-lt"/>
          </a:endParaRPr>
        </a:p>
      </dgm:t>
    </dgm:pt>
    <dgm:pt modelId="{98AFE476-506B-45A8-9EB5-EF531FEA28C9}" type="parTrans" cxnId="{91B7BFA1-BFC5-400F-AD68-F6D5D33AD695}">
      <dgm:prSet/>
      <dgm:spPr/>
      <dgm:t>
        <a:bodyPr/>
        <a:lstStyle/>
        <a:p>
          <a:endParaRPr lang="ru-RU"/>
        </a:p>
      </dgm:t>
    </dgm:pt>
    <dgm:pt modelId="{E98E6C45-AC6D-497A-AD9B-7422590B4021}" type="sibTrans" cxnId="{91B7BFA1-BFC5-400F-AD68-F6D5D33AD695}">
      <dgm:prSet/>
      <dgm:spPr/>
      <dgm:t>
        <a:bodyPr/>
        <a:lstStyle/>
        <a:p>
          <a:endParaRPr lang="ru-RU"/>
        </a:p>
      </dgm:t>
    </dgm:pt>
    <dgm:pt modelId="{6E92AEA2-8147-4257-A747-78033E126B3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Гастроэнтерология- 2</a:t>
          </a:r>
        </a:p>
      </dgm:t>
    </dgm:pt>
    <dgm:pt modelId="{23C0CE22-CAB8-49D3-BC38-47E432072832}" type="parTrans" cxnId="{1867C409-2567-443C-807D-4E19BF06A6EC}">
      <dgm:prSet/>
      <dgm:spPr/>
      <dgm:t>
        <a:bodyPr/>
        <a:lstStyle/>
        <a:p>
          <a:endParaRPr lang="ru-RU"/>
        </a:p>
      </dgm:t>
    </dgm:pt>
    <dgm:pt modelId="{0CCF1A7F-E552-4112-BF62-6EAF8C114099}" type="sibTrans" cxnId="{1867C409-2567-443C-807D-4E19BF06A6EC}">
      <dgm:prSet/>
      <dgm:spPr/>
      <dgm:t>
        <a:bodyPr/>
        <a:lstStyle/>
        <a:p>
          <a:endParaRPr lang="ru-RU"/>
        </a:p>
      </dgm:t>
    </dgm:pt>
    <dgm:pt modelId="{72E5D0AD-FB85-4FDF-BA6A-8AD58CD17BF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Аллергология   -  10 </a:t>
          </a:r>
        </a:p>
      </dgm:t>
    </dgm:pt>
    <dgm:pt modelId="{31E5D7DD-19E6-43CD-A7E4-BECC738012D7}" type="parTrans" cxnId="{BFDFFA84-BEAF-4983-B311-55A327369273}">
      <dgm:prSet/>
      <dgm:spPr/>
      <dgm:t>
        <a:bodyPr/>
        <a:lstStyle/>
        <a:p>
          <a:endParaRPr lang="ru-RU"/>
        </a:p>
      </dgm:t>
    </dgm:pt>
    <dgm:pt modelId="{C424C3BE-8DF7-482B-A555-730D564DBD97}" type="sibTrans" cxnId="{BFDFFA84-BEAF-4983-B311-55A327369273}">
      <dgm:prSet/>
      <dgm:spPr/>
      <dgm:t>
        <a:bodyPr/>
        <a:lstStyle/>
        <a:p>
          <a:endParaRPr lang="ru-RU"/>
        </a:p>
      </dgm:t>
    </dgm:pt>
    <dgm:pt modelId="{FCB50BC0-FB93-4A0C-8DDC-A7B51D887B4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Нефрология -5</a:t>
          </a:r>
        </a:p>
      </dgm:t>
    </dgm:pt>
    <dgm:pt modelId="{B61D2F48-E7F5-4CB9-8F84-6EA8A1E3D3FE}" type="parTrans" cxnId="{FCC47DEE-BCA3-4B15-8E21-7BBEE810500D}">
      <dgm:prSet/>
      <dgm:spPr/>
      <dgm:t>
        <a:bodyPr/>
        <a:lstStyle/>
        <a:p>
          <a:endParaRPr lang="ru-RU"/>
        </a:p>
      </dgm:t>
    </dgm:pt>
    <dgm:pt modelId="{763EFC4D-217E-4F8B-A860-C134D74C255F}" type="sibTrans" cxnId="{FCC47DEE-BCA3-4B15-8E21-7BBEE810500D}">
      <dgm:prSet/>
      <dgm:spPr/>
      <dgm:t>
        <a:bodyPr/>
        <a:lstStyle/>
        <a:p>
          <a:endParaRPr lang="ru-RU"/>
        </a:p>
      </dgm:t>
    </dgm:pt>
    <dgm:pt modelId="{B43D236D-7244-499D-9358-B50F3D4F5F0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Педиатрия-3</a:t>
          </a:r>
        </a:p>
      </dgm:t>
    </dgm:pt>
    <dgm:pt modelId="{A826200A-C601-4F22-A97E-DAED3C89AA08}" type="parTrans" cxnId="{74E3D3E5-5651-42F9-95A7-EA4B17B9D3D9}">
      <dgm:prSet/>
      <dgm:spPr/>
      <dgm:t>
        <a:bodyPr/>
        <a:lstStyle/>
        <a:p>
          <a:endParaRPr lang="ru-RU"/>
        </a:p>
      </dgm:t>
    </dgm:pt>
    <dgm:pt modelId="{3671D9D5-B0E4-4EB0-B841-733CD548998C}" type="sibTrans" cxnId="{74E3D3E5-5651-42F9-95A7-EA4B17B9D3D9}">
      <dgm:prSet/>
      <dgm:spPr/>
      <dgm:t>
        <a:bodyPr/>
        <a:lstStyle/>
        <a:p>
          <a:endParaRPr lang="ru-RU"/>
        </a:p>
      </dgm:t>
    </dgm:pt>
    <dgm:pt modelId="{9789CFF3-47CD-4D54-B4CF-EB7F6819689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Неврология -40</a:t>
          </a:r>
        </a:p>
      </dgm:t>
    </dgm:pt>
    <dgm:pt modelId="{257D77B3-B7F2-4415-8F69-84A52C0D6177}" type="parTrans" cxnId="{DACF5CD1-CD0A-4B62-A6BF-B165BDE2FA12}">
      <dgm:prSet/>
      <dgm:spPr/>
      <dgm:t>
        <a:bodyPr/>
        <a:lstStyle/>
        <a:p>
          <a:endParaRPr lang="ru-RU"/>
        </a:p>
      </dgm:t>
    </dgm:pt>
    <dgm:pt modelId="{32746F5C-617F-436D-A4CB-A036417A82C7}" type="sibTrans" cxnId="{DACF5CD1-CD0A-4B62-A6BF-B165BDE2FA12}">
      <dgm:prSet/>
      <dgm:spPr/>
      <dgm:t>
        <a:bodyPr/>
        <a:lstStyle/>
        <a:p>
          <a:endParaRPr lang="ru-RU"/>
        </a:p>
      </dgm:t>
    </dgm:pt>
    <dgm:pt modelId="{AF0F83F7-396D-437B-A045-73086CECB77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Пульмонология -45</a:t>
          </a:r>
        </a:p>
      </dgm:t>
    </dgm:pt>
    <dgm:pt modelId="{7383C3B0-8145-446A-ACA1-747FB0BA9801}" type="parTrans" cxnId="{22C4B521-64ED-4407-8E38-E118A7ACD4B0}">
      <dgm:prSet/>
      <dgm:spPr/>
      <dgm:t>
        <a:bodyPr/>
        <a:lstStyle/>
        <a:p>
          <a:endParaRPr lang="ru-RU"/>
        </a:p>
      </dgm:t>
    </dgm:pt>
    <dgm:pt modelId="{2DF5EB5F-6BF4-4863-806A-CA37C3CA441F}" type="sibTrans" cxnId="{22C4B521-64ED-4407-8E38-E118A7ACD4B0}">
      <dgm:prSet/>
      <dgm:spPr/>
      <dgm:t>
        <a:bodyPr/>
        <a:lstStyle/>
        <a:p>
          <a:endParaRPr lang="ru-RU"/>
        </a:p>
      </dgm:t>
    </dgm:pt>
    <dgm:pt modelId="{83E3A4F1-9E5B-458B-A92C-C933651266F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Патология новорожденных и выхаживание недоношенных -32</a:t>
          </a:r>
        </a:p>
      </dgm:t>
    </dgm:pt>
    <dgm:pt modelId="{837F6AAB-0074-45EF-AA77-088F050DE97C}" type="parTrans" cxnId="{D7A66648-AACE-4E10-99C0-EF5110C82D00}">
      <dgm:prSet/>
      <dgm:spPr/>
      <dgm:t>
        <a:bodyPr/>
        <a:lstStyle/>
        <a:p>
          <a:endParaRPr lang="ru-RU"/>
        </a:p>
      </dgm:t>
    </dgm:pt>
    <dgm:pt modelId="{BB074021-01A5-4CA1-BE79-B30F7EE69564}" type="sibTrans" cxnId="{D7A66648-AACE-4E10-99C0-EF5110C82D00}">
      <dgm:prSet/>
      <dgm:spPr/>
      <dgm:t>
        <a:bodyPr/>
        <a:lstStyle/>
        <a:p>
          <a:endParaRPr lang="ru-RU"/>
        </a:p>
      </dgm:t>
    </dgm:pt>
    <dgm:pt modelId="{5F0DBDE8-B0E4-4735-BB97-D635F952FF9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1" dirty="0" smtClean="0"/>
            <a:t>Хирургический  профиль </a:t>
          </a:r>
          <a:r>
            <a:rPr lang="kk-KZ" sz="1100" b="1" dirty="0" smtClean="0"/>
            <a:t>из них</a:t>
          </a:r>
          <a:r>
            <a:rPr lang="ru-RU" sz="1100" b="1" dirty="0" smtClean="0"/>
            <a:t>: </a:t>
          </a:r>
          <a:endParaRPr lang="kk-KZ" sz="11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96C68A4-CC87-4C59-B9EC-07C35156EC2A}" type="parTrans" cxnId="{24F61C5B-CD2E-48CC-BDF5-C2997A462631}">
      <dgm:prSet/>
      <dgm:spPr/>
      <dgm:t>
        <a:bodyPr/>
        <a:lstStyle/>
        <a:p>
          <a:endParaRPr lang="ru-RU"/>
        </a:p>
      </dgm:t>
    </dgm:pt>
    <dgm:pt modelId="{75BA61AA-7B17-4D77-98AE-DB1A97BBE831}" type="sibTrans" cxnId="{24F61C5B-CD2E-48CC-BDF5-C2997A462631}">
      <dgm:prSet/>
      <dgm:spPr/>
      <dgm:t>
        <a:bodyPr/>
        <a:lstStyle/>
        <a:p>
          <a:endParaRPr lang="ru-RU"/>
        </a:p>
      </dgm:t>
    </dgm:pt>
    <dgm:pt modelId="{FE27A3AC-B4C5-4505-AD3D-3B9F9D046E4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– 30</a:t>
          </a:r>
          <a:endParaRPr lang="ru-RU" sz="1100" b="0" dirty="0">
            <a:solidFill>
              <a:schemeClr val="tx1"/>
            </a:solidFill>
          </a:endParaRPr>
        </a:p>
      </dgm:t>
    </dgm:pt>
    <dgm:pt modelId="{D06FC32F-EFC3-4202-AE8B-876C6F879208}" type="parTrans" cxnId="{454AD8E0-4FBD-4044-A4A0-C66A4901E4D5}">
      <dgm:prSet/>
      <dgm:spPr/>
      <dgm:t>
        <a:bodyPr/>
        <a:lstStyle/>
        <a:p>
          <a:endParaRPr lang="ru-RU"/>
        </a:p>
      </dgm:t>
    </dgm:pt>
    <dgm:pt modelId="{9569F2A6-303C-4470-84A6-C997B0D14963}" type="sibTrans" cxnId="{454AD8E0-4FBD-4044-A4A0-C66A4901E4D5}">
      <dgm:prSet/>
      <dgm:spPr/>
      <dgm:t>
        <a:bodyPr/>
        <a:lstStyle/>
        <a:p>
          <a:endParaRPr lang="ru-RU"/>
        </a:p>
      </dgm:t>
    </dgm:pt>
    <dgm:pt modelId="{A5D84244-9994-4D07-AD07-EB0804D5D4F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Нейрохирургический - 13</a:t>
          </a:r>
          <a:endParaRPr lang="ru-RU" sz="1100" b="0" dirty="0">
            <a:solidFill>
              <a:schemeClr val="tx1"/>
            </a:solidFill>
          </a:endParaRPr>
        </a:p>
      </dgm:t>
    </dgm:pt>
    <dgm:pt modelId="{70EE6037-C739-4E0A-8D1A-32993B42E29B}" type="parTrans" cxnId="{0E40F9D6-A1C3-4BBD-8758-DDC18ABD5EE0}">
      <dgm:prSet/>
      <dgm:spPr/>
      <dgm:t>
        <a:bodyPr/>
        <a:lstStyle/>
        <a:p>
          <a:endParaRPr lang="ru-RU"/>
        </a:p>
      </dgm:t>
    </dgm:pt>
    <dgm:pt modelId="{A7D91EF8-3F97-408E-8B2B-2A8819DD03E1}" type="sibTrans" cxnId="{0E40F9D6-A1C3-4BBD-8758-DDC18ABD5EE0}">
      <dgm:prSet/>
      <dgm:spPr/>
      <dgm:t>
        <a:bodyPr/>
        <a:lstStyle/>
        <a:p>
          <a:endParaRPr lang="ru-RU"/>
        </a:p>
      </dgm:t>
    </dgm:pt>
    <dgm:pt modelId="{6F61CB6B-65DC-4116-974F-885606D7315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Хирургические для детей- 3</a:t>
          </a:r>
          <a:endParaRPr lang="ru-RU" sz="11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318465-AFDB-4C29-8250-8FBD8773F5DF}" type="parTrans" cxnId="{6F2A90A1-8F27-48A9-8084-DC276247239E}">
      <dgm:prSet/>
      <dgm:spPr/>
      <dgm:t>
        <a:bodyPr/>
        <a:lstStyle/>
        <a:p>
          <a:endParaRPr lang="ru-RU"/>
        </a:p>
      </dgm:t>
    </dgm:pt>
    <dgm:pt modelId="{D061BF4A-4337-411E-B7A5-4B3DCC0C25D6}" type="sibTrans" cxnId="{6F2A90A1-8F27-48A9-8084-DC276247239E}">
      <dgm:prSet/>
      <dgm:spPr/>
      <dgm:t>
        <a:bodyPr/>
        <a:lstStyle/>
        <a:p>
          <a:endParaRPr lang="ru-RU"/>
        </a:p>
      </dgm:t>
    </dgm:pt>
    <dgm:pt modelId="{65BC16E5-D2E6-4490-90DA-E04F215CBBB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Травматологический – 20 Урологический  - 5</a:t>
          </a:r>
        </a:p>
      </dgm:t>
    </dgm:pt>
    <dgm:pt modelId="{5C7D2FF7-8DF7-45BA-800F-557D8C3A3B90}" type="parTrans" cxnId="{58B1E234-ACB7-4659-9981-902D83430E6F}">
      <dgm:prSet/>
      <dgm:spPr/>
      <dgm:t>
        <a:bodyPr/>
        <a:lstStyle/>
        <a:p>
          <a:endParaRPr lang="ru-RU"/>
        </a:p>
      </dgm:t>
    </dgm:pt>
    <dgm:pt modelId="{C0A333BD-1BB0-4BDD-8594-C904B47C2421}" type="sibTrans" cxnId="{58B1E234-ACB7-4659-9981-902D83430E6F}">
      <dgm:prSet/>
      <dgm:spPr/>
      <dgm:t>
        <a:bodyPr/>
        <a:lstStyle/>
        <a:p>
          <a:endParaRPr lang="ru-RU"/>
        </a:p>
      </dgm:t>
    </dgm:pt>
    <dgm:pt modelId="{5A022425-502D-40C0-A86A-7DE85B8267C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Отоларингологический – 5 </a:t>
          </a:r>
        </a:p>
      </dgm:t>
    </dgm:pt>
    <dgm:pt modelId="{7D6FF839-B9A2-48E5-A41F-0C3F978334F5}" type="parTrans" cxnId="{93A04D38-2455-42E6-9A5F-6BDBDDCCBA5B}">
      <dgm:prSet/>
      <dgm:spPr/>
      <dgm:t>
        <a:bodyPr/>
        <a:lstStyle/>
        <a:p>
          <a:endParaRPr lang="ru-RU"/>
        </a:p>
      </dgm:t>
    </dgm:pt>
    <dgm:pt modelId="{306770D6-A691-4E79-B565-CDA85EDB6373}" type="sibTrans" cxnId="{93A04D38-2455-42E6-9A5F-6BDBDDCCBA5B}">
      <dgm:prSet/>
      <dgm:spPr/>
      <dgm:t>
        <a:bodyPr/>
        <a:lstStyle/>
        <a:p>
          <a:endParaRPr lang="ru-RU"/>
        </a:p>
      </dgm:t>
    </dgm:pt>
    <dgm:pt modelId="{C0D44A83-7861-4C54-A9D4-1152F933EDD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Ожоговый </a:t>
          </a:r>
          <a:r>
            <a:rPr lang="en-US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kk-KZ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камбустиологический-5</a:t>
          </a:r>
        </a:p>
      </dgm:t>
    </dgm:pt>
    <dgm:pt modelId="{7A30DD4E-8B3B-49A0-A18D-4EB8B1A38841}" type="parTrans" cxnId="{5975D345-3103-42DF-A1BA-7EB0750CBBA5}">
      <dgm:prSet/>
      <dgm:spPr/>
      <dgm:t>
        <a:bodyPr/>
        <a:lstStyle/>
        <a:p>
          <a:endParaRPr lang="ru-RU"/>
        </a:p>
      </dgm:t>
    </dgm:pt>
    <dgm:pt modelId="{D696BD63-1C11-4661-9AFD-92173D93FF7B}" type="sibTrans" cxnId="{5975D345-3103-42DF-A1BA-7EB0750CBBA5}">
      <dgm:prSet/>
      <dgm:spPr/>
      <dgm:t>
        <a:bodyPr/>
        <a:lstStyle/>
        <a:p>
          <a:endParaRPr lang="ru-RU"/>
        </a:p>
      </dgm:t>
    </dgm:pt>
    <dgm:pt modelId="{E5E7EAC2-6A59-474F-83C7-39CA414EF26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для новорожденных –2 коек</a:t>
          </a:r>
        </a:p>
      </dgm:t>
    </dgm:pt>
    <dgm:pt modelId="{70A86215-A8DC-409C-AAA2-9BB08285CD44}" type="parTrans" cxnId="{296E8397-CC5F-4E8B-B754-11DCB222697E}">
      <dgm:prSet/>
      <dgm:spPr/>
      <dgm:t>
        <a:bodyPr/>
        <a:lstStyle/>
        <a:p>
          <a:endParaRPr lang="ru-RU"/>
        </a:p>
      </dgm:t>
    </dgm:pt>
    <dgm:pt modelId="{FE33BC5D-5C20-4B25-BB91-F4A5E16B97C9}" type="sibTrans" cxnId="{296E8397-CC5F-4E8B-B754-11DCB222697E}">
      <dgm:prSet/>
      <dgm:spPr/>
      <dgm:t>
        <a:bodyPr/>
        <a:lstStyle/>
        <a:p>
          <a:endParaRPr lang="ru-RU"/>
        </a:p>
      </dgm:t>
    </dgm:pt>
    <dgm:pt modelId="{EEEACEF9-40DA-4840-AB3D-585322496A5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1" dirty="0" smtClean="0"/>
            <a:t>Для востановительного лечения и медицинской реабилитации в составе отделении  из них:</a:t>
          </a:r>
          <a:endParaRPr lang="kk-KZ" sz="11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D3CE76-BD8E-4A4E-92A9-A9C2EEDBF7FB}" type="parTrans" cxnId="{25C40E17-A518-4DF9-AD2F-7CC4DB949EE2}">
      <dgm:prSet/>
      <dgm:spPr/>
      <dgm:t>
        <a:bodyPr/>
        <a:lstStyle/>
        <a:p>
          <a:endParaRPr lang="ru-RU"/>
        </a:p>
      </dgm:t>
    </dgm:pt>
    <dgm:pt modelId="{373F953F-C409-4463-84CF-FA17C532BE30}" type="sibTrans" cxnId="{25C40E17-A518-4DF9-AD2F-7CC4DB949EE2}">
      <dgm:prSet/>
      <dgm:spPr/>
      <dgm:t>
        <a:bodyPr/>
        <a:lstStyle/>
        <a:p>
          <a:endParaRPr lang="ru-RU"/>
        </a:p>
      </dgm:t>
    </dgm:pt>
    <dgm:pt modelId="{A98F7E94-1F6D-416F-82F0-E1848AAEF25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-2</a:t>
          </a:r>
        </a:p>
      </dgm:t>
    </dgm:pt>
    <dgm:pt modelId="{26181A3D-B1D7-4067-90C3-10A8941CE9C5}" type="parTrans" cxnId="{4C2F0E28-9D4D-44CA-90E7-17A81672AC7D}">
      <dgm:prSet/>
      <dgm:spPr/>
      <dgm:t>
        <a:bodyPr/>
        <a:lstStyle/>
        <a:p>
          <a:endParaRPr lang="ru-RU"/>
        </a:p>
      </dgm:t>
    </dgm:pt>
    <dgm:pt modelId="{6EF4C642-0BBA-4C95-A862-2A73325990BE}" type="sibTrans" cxnId="{4C2F0E28-9D4D-44CA-90E7-17A81672AC7D}">
      <dgm:prSet/>
      <dgm:spPr/>
      <dgm:t>
        <a:bodyPr/>
        <a:lstStyle/>
        <a:p>
          <a:endParaRPr lang="ru-RU"/>
        </a:p>
      </dgm:t>
    </dgm:pt>
    <dgm:pt modelId="{534E840E-3A34-4BCC-8DB7-3F2BDA1BE25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Неврологоия -3</a:t>
          </a:r>
        </a:p>
      </dgm:t>
    </dgm:pt>
    <dgm:pt modelId="{437EB67E-F426-4EA2-9EC3-CEA8F5E81EE5}" type="parTrans" cxnId="{8576FDE3-E1AA-495C-8EF0-67E5ECA2DC42}">
      <dgm:prSet/>
      <dgm:spPr/>
      <dgm:t>
        <a:bodyPr/>
        <a:lstStyle/>
        <a:p>
          <a:endParaRPr lang="ru-RU"/>
        </a:p>
      </dgm:t>
    </dgm:pt>
    <dgm:pt modelId="{AF5BE244-170E-4C3F-ADF8-F641C470875B}" type="sibTrans" cxnId="{8576FDE3-E1AA-495C-8EF0-67E5ECA2DC42}">
      <dgm:prSet/>
      <dgm:spPr/>
      <dgm:t>
        <a:bodyPr/>
        <a:lstStyle/>
        <a:p>
          <a:endParaRPr lang="ru-RU"/>
        </a:p>
      </dgm:t>
    </dgm:pt>
    <dgm:pt modelId="{02B88838-101E-4638-93CC-857EBD4A215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Ревматология -5</a:t>
          </a:r>
          <a:endParaRPr lang="kk-KZ" sz="11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52DD988-5371-43AF-AFAB-40135F7B12CD}" type="parTrans" cxnId="{897E4FC2-260E-4DBF-9113-CB101BF566A0}">
      <dgm:prSet/>
      <dgm:spPr/>
      <dgm:t>
        <a:bodyPr/>
        <a:lstStyle/>
        <a:p>
          <a:endParaRPr lang="ru-RU"/>
        </a:p>
      </dgm:t>
    </dgm:pt>
    <dgm:pt modelId="{45D4F588-E7EE-4E5F-ACF3-2F5F93F4A53D}" type="sibTrans" cxnId="{897E4FC2-260E-4DBF-9113-CB101BF566A0}">
      <dgm:prSet/>
      <dgm:spPr/>
      <dgm:t>
        <a:bodyPr/>
        <a:lstStyle/>
        <a:p>
          <a:endParaRPr lang="ru-RU"/>
        </a:p>
      </dgm:t>
    </dgm:pt>
    <dgm:pt modelId="{0EFB2692-A87A-4A6A-9B25-671237C42EF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Нейрохирургия -2</a:t>
          </a:r>
          <a:endParaRPr lang="kk-KZ" sz="11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8B94FBC-D03A-464D-8A4E-9AA46125FF04}" type="parTrans" cxnId="{0A1EED94-F482-47E8-B65C-A00EF53E91EB}">
      <dgm:prSet/>
      <dgm:spPr/>
      <dgm:t>
        <a:bodyPr/>
        <a:lstStyle/>
        <a:p>
          <a:endParaRPr lang="ru-RU"/>
        </a:p>
      </dgm:t>
    </dgm:pt>
    <dgm:pt modelId="{2ACFAB5C-73D4-4D7D-AD47-7B2C697B2B48}" type="sibTrans" cxnId="{0A1EED94-F482-47E8-B65C-A00EF53E91EB}">
      <dgm:prSet/>
      <dgm:spPr/>
      <dgm:t>
        <a:bodyPr/>
        <a:lstStyle/>
        <a:p>
          <a:endParaRPr lang="ru-RU"/>
        </a:p>
      </dgm:t>
    </dgm:pt>
    <dgm:pt modelId="{4A966696-A461-4387-AAFE-F1DFC8575F7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Травматология -2 </a:t>
          </a:r>
          <a:endParaRPr lang="kk-KZ" sz="11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304CA0E-5D9E-4B26-BF0C-85ECC7119798}" type="parTrans" cxnId="{53D38C4F-7167-4C4E-8134-076F8F5FABD0}">
      <dgm:prSet/>
      <dgm:spPr/>
      <dgm:t>
        <a:bodyPr/>
        <a:lstStyle/>
        <a:p>
          <a:endParaRPr lang="ru-RU"/>
        </a:p>
      </dgm:t>
    </dgm:pt>
    <dgm:pt modelId="{C7714EDB-7B83-4756-9D9A-DD5E3683214C}" type="sibTrans" cxnId="{53D38C4F-7167-4C4E-8134-076F8F5FABD0}">
      <dgm:prSet/>
      <dgm:spPr/>
      <dgm:t>
        <a:bodyPr/>
        <a:lstStyle/>
        <a:p>
          <a:endParaRPr lang="ru-RU"/>
        </a:p>
      </dgm:t>
    </dgm:pt>
    <dgm:pt modelId="{82590843-9AC8-4B44-8946-CBF6630EFF9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latin typeface="Times New Roman" pitchFamily="18" charset="0"/>
              <a:cs typeface="Times New Roman" pitchFamily="18" charset="0"/>
            </a:rPr>
            <a:t>Паллиативной помощи педиатрический – 15 коек</a:t>
          </a:r>
          <a:endParaRPr lang="kk-KZ" sz="11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EBAB4AF-9C85-4C7E-9476-EFF4B8F7BC11}" type="parTrans" cxnId="{E9E0872C-F02E-4416-928B-608CB05F2C56}">
      <dgm:prSet/>
      <dgm:spPr/>
      <dgm:t>
        <a:bodyPr/>
        <a:lstStyle/>
        <a:p>
          <a:endParaRPr lang="ru-RU"/>
        </a:p>
      </dgm:t>
    </dgm:pt>
    <dgm:pt modelId="{1D4A53BE-ECDA-4356-9CB9-10EBB5B59B8B}" type="sibTrans" cxnId="{E9E0872C-F02E-4416-928B-608CB05F2C56}">
      <dgm:prSet/>
      <dgm:spPr/>
      <dgm:t>
        <a:bodyPr/>
        <a:lstStyle/>
        <a:p>
          <a:endParaRPr lang="ru-RU"/>
        </a:p>
      </dgm:t>
    </dgm:pt>
    <dgm:pt modelId="{DA7FB149-CDB0-4E21-B0BD-7046D22B543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100" b="0" dirty="0" smtClean="0">
              <a:latin typeface="Times New Roman" pitchFamily="18" charset="0"/>
              <a:cs typeface="Times New Roman" pitchFamily="18" charset="0"/>
            </a:rPr>
            <a:t>ОРИТ – на 18 коек</a:t>
          </a:r>
          <a:endParaRPr lang="kk-KZ" sz="1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FE7892-4F2F-40F5-A66D-DC9CC3734CF1}" type="parTrans" cxnId="{6EF14C7E-23DC-4D14-969E-A3B80786C8AC}">
      <dgm:prSet/>
      <dgm:spPr/>
      <dgm:t>
        <a:bodyPr/>
        <a:lstStyle/>
        <a:p>
          <a:endParaRPr lang="ru-RU"/>
        </a:p>
      </dgm:t>
    </dgm:pt>
    <dgm:pt modelId="{A61310A5-B94B-4ECD-8F75-95C31CAB4B6D}" type="sibTrans" cxnId="{6EF14C7E-23DC-4D14-969E-A3B80786C8AC}">
      <dgm:prSet/>
      <dgm:spPr/>
      <dgm:t>
        <a:bodyPr/>
        <a:lstStyle/>
        <a:p>
          <a:endParaRPr lang="ru-RU"/>
        </a:p>
      </dgm:t>
    </dgm:pt>
    <dgm:pt modelId="{C01C7949-D3DC-4E05-9219-9B13F94B8ED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 -28</a:t>
          </a:r>
          <a:endParaRPr lang="ru-RU" sz="1200" b="0" dirty="0">
            <a:solidFill>
              <a:schemeClr val="tx1"/>
            </a:solidFill>
            <a:latin typeface="+mn-lt"/>
          </a:endParaRPr>
        </a:p>
      </dgm:t>
    </dgm:pt>
    <dgm:pt modelId="{EF90442C-5D3C-491F-A0DB-D058AF3344A9}" type="parTrans" cxnId="{D6348CDC-3E6F-4A9D-B048-2E8F276AF59A}">
      <dgm:prSet/>
      <dgm:spPr/>
      <dgm:t>
        <a:bodyPr/>
        <a:lstStyle/>
        <a:p>
          <a:endParaRPr lang="ru-RU"/>
        </a:p>
      </dgm:t>
    </dgm:pt>
    <dgm:pt modelId="{077A3326-3549-41DD-B5A7-7B6165C2FA3B}" type="sibTrans" cxnId="{D6348CDC-3E6F-4A9D-B048-2E8F276AF59A}">
      <dgm:prSet/>
      <dgm:spPr/>
      <dgm:t>
        <a:bodyPr/>
        <a:lstStyle/>
        <a:p>
          <a:endParaRPr lang="ru-RU"/>
        </a:p>
      </dgm:t>
    </dgm:pt>
    <dgm:pt modelId="{E0A19514-27A7-46A9-A98D-4E4A7B6ABFB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Гастроэнтерология- 5</a:t>
          </a:r>
        </a:p>
      </dgm:t>
    </dgm:pt>
    <dgm:pt modelId="{A9710B4F-4D91-41EC-8F25-C562A0ABE258}" type="parTrans" cxnId="{8F38B6A9-E815-4DA2-A495-218AC453C3C7}">
      <dgm:prSet/>
      <dgm:spPr/>
      <dgm:t>
        <a:bodyPr/>
        <a:lstStyle/>
        <a:p>
          <a:endParaRPr lang="ru-RU"/>
        </a:p>
      </dgm:t>
    </dgm:pt>
    <dgm:pt modelId="{617B6F3B-C084-4ABC-89C0-D608B67B97AD}" type="sibTrans" cxnId="{8F38B6A9-E815-4DA2-A495-218AC453C3C7}">
      <dgm:prSet/>
      <dgm:spPr/>
      <dgm:t>
        <a:bodyPr/>
        <a:lstStyle/>
        <a:p>
          <a:endParaRPr lang="ru-RU"/>
        </a:p>
      </dgm:t>
    </dgm:pt>
    <dgm:pt modelId="{10F96379-3861-4B6A-AEB0-E9AA7A50DA5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Аллергология   -  10 </a:t>
          </a:r>
        </a:p>
      </dgm:t>
    </dgm:pt>
    <dgm:pt modelId="{8DECC88E-74D8-415F-A279-98562EFC0D47}" type="parTrans" cxnId="{A3E28D2A-9E2C-4C27-923E-5D7B994200F7}">
      <dgm:prSet/>
      <dgm:spPr/>
      <dgm:t>
        <a:bodyPr/>
        <a:lstStyle/>
        <a:p>
          <a:endParaRPr lang="ru-RU"/>
        </a:p>
      </dgm:t>
    </dgm:pt>
    <dgm:pt modelId="{8834AFFA-B40E-4B4C-8F34-A556485EAA8F}" type="sibTrans" cxnId="{A3E28D2A-9E2C-4C27-923E-5D7B994200F7}">
      <dgm:prSet/>
      <dgm:spPr/>
      <dgm:t>
        <a:bodyPr/>
        <a:lstStyle/>
        <a:p>
          <a:endParaRPr lang="ru-RU"/>
        </a:p>
      </dgm:t>
    </dgm:pt>
    <dgm:pt modelId="{1064F463-BDEA-4AB6-AADB-499483CFDD2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Нефрология -3</a:t>
          </a:r>
        </a:p>
      </dgm:t>
    </dgm:pt>
    <dgm:pt modelId="{7B9D8CE8-B825-442C-A6E9-01DB8D9D1BC2}" type="parTrans" cxnId="{C8382D2E-97BD-4CE3-A164-7C9F19DC87E5}">
      <dgm:prSet/>
      <dgm:spPr/>
      <dgm:t>
        <a:bodyPr/>
        <a:lstStyle/>
        <a:p>
          <a:endParaRPr lang="ru-RU"/>
        </a:p>
      </dgm:t>
    </dgm:pt>
    <dgm:pt modelId="{3CD5E0A4-03CC-42C6-AEFC-A9F466EFB82F}" type="sibTrans" cxnId="{C8382D2E-97BD-4CE3-A164-7C9F19DC87E5}">
      <dgm:prSet/>
      <dgm:spPr/>
      <dgm:t>
        <a:bodyPr/>
        <a:lstStyle/>
        <a:p>
          <a:endParaRPr lang="ru-RU"/>
        </a:p>
      </dgm:t>
    </dgm:pt>
    <dgm:pt modelId="{0E436A06-E363-46E5-B5C0-9B5A3CE4045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Педиатрия-11</a:t>
          </a:r>
        </a:p>
      </dgm:t>
    </dgm:pt>
    <dgm:pt modelId="{698530D5-F9B2-4DF5-B907-4DE9F8FE4098}" type="parTrans" cxnId="{410F2540-FF33-4F15-86E9-E657EA7155B2}">
      <dgm:prSet/>
      <dgm:spPr/>
      <dgm:t>
        <a:bodyPr/>
        <a:lstStyle/>
        <a:p>
          <a:endParaRPr lang="ru-RU"/>
        </a:p>
      </dgm:t>
    </dgm:pt>
    <dgm:pt modelId="{21139255-FE83-4146-ACF7-0B710B97A945}" type="sibTrans" cxnId="{410F2540-FF33-4F15-86E9-E657EA7155B2}">
      <dgm:prSet/>
      <dgm:spPr/>
      <dgm:t>
        <a:bodyPr/>
        <a:lstStyle/>
        <a:p>
          <a:endParaRPr lang="ru-RU"/>
        </a:p>
      </dgm:t>
    </dgm:pt>
    <dgm:pt modelId="{168987CD-75B9-455D-82A0-412743D299C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Неврология -48</a:t>
          </a:r>
        </a:p>
      </dgm:t>
    </dgm:pt>
    <dgm:pt modelId="{E86C12C0-8B14-4BF0-8EEE-EB23CECB7BF1}" type="parTrans" cxnId="{E3C08986-0975-499F-9A2C-EB2183BD28F3}">
      <dgm:prSet/>
      <dgm:spPr/>
      <dgm:t>
        <a:bodyPr/>
        <a:lstStyle/>
        <a:p>
          <a:endParaRPr lang="ru-RU"/>
        </a:p>
      </dgm:t>
    </dgm:pt>
    <dgm:pt modelId="{8EDFFAFA-A774-4F65-B67F-E0342E97E2EB}" type="sibTrans" cxnId="{E3C08986-0975-499F-9A2C-EB2183BD28F3}">
      <dgm:prSet/>
      <dgm:spPr/>
      <dgm:t>
        <a:bodyPr/>
        <a:lstStyle/>
        <a:p>
          <a:endParaRPr lang="ru-RU"/>
        </a:p>
      </dgm:t>
    </dgm:pt>
    <dgm:pt modelId="{EB9E276F-F505-4E0D-9EDE-5DC30FD5A15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Пульмонология -56</a:t>
          </a:r>
        </a:p>
      </dgm:t>
    </dgm:pt>
    <dgm:pt modelId="{8EB27F19-5E1B-4C75-B570-384443FABDBD}" type="parTrans" cxnId="{DA594DAC-89E9-49E4-BAFA-D83B1AE27A94}">
      <dgm:prSet/>
      <dgm:spPr/>
      <dgm:t>
        <a:bodyPr/>
        <a:lstStyle/>
        <a:p>
          <a:endParaRPr lang="ru-RU"/>
        </a:p>
      </dgm:t>
    </dgm:pt>
    <dgm:pt modelId="{C7BB04FA-553D-4B7D-ACA4-EE65A8D39B36}" type="sibTrans" cxnId="{DA594DAC-89E9-49E4-BAFA-D83B1AE27A94}">
      <dgm:prSet/>
      <dgm:spPr/>
      <dgm:t>
        <a:bodyPr/>
        <a:lstStyle/>
        <a:p>
          <a:endParaRPr lang="ru-RU"/>
        </a:p>
      </dgm:t>
    </dgm:pt>
    <dgm:pt modelId="{B0C12E45-CD30-40FF-8296-BD910DD29B8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Патология новорожденных и выхаживание недоношенных -37</a:t>
          </a:r>
        </a:p>
      </dgm:t>
    </dgm:pt>
    <dgm:pt modelId="{1EE699BD-A60A-4A13-BE8B-B1513999B9FC}" type="parTrans" cxnId="{C4297109-26F0-4789-8B4C-44B8CD2122AC}">
      <dgm:prSet/>
      <dgm:spPr/>
      <dgm:t>
        <a:bodyPr/>
        <a:lstStyle/>
        <a:p>
          <a:endParaRPr lang="ru-RU"/>
        </a:p>
      </dgm:t>
    </dgm:pt>
    <dgm:pt modelId="{FF9EBCE3-689A-4589-9331-D1B7F427A84A}" type="sibTrans" cxnId="{C4297109-26F0-4789-8B4C-44B8CD2122AC}">
      <dgm:prSet/>
      <dgm:spPr/>
      <dgm:t>
        <a:bodyPr/>
        <a:lstStyle/>
        <a:p>
          <a:endParaRPr lang="ru-RU"/>
        </a:p>
      </dgm:t>
    </dgm:pt>
    <dgm:pt modelId="{6E7509D2-6342-4F43-A1BC-D881DDEAE1A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 smtClean="0"/>
            <a:t>Хирургический  профиль </a:t>
          </a:r>
          <a:r>
            <a:rPr lang="kk-KZ" sz="1200" b="1" dirty="0" smtClean="0"/>
            <a:t>из них</a:t>
          </a:r>
          <a:r>
            <a:rPr lang="ru-RU" sz="1200" b="1" dirty="0" smtClean="0"/>
            <a:t>: </a:t>
          </a:r>
          <a:endParaRPr lang="kk-KZ" sz="12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1EE30BB-085C-47DE-BBD7-65C96E4CB244}" type="parTrans" cxnId="{520D1D1C-4B73-4F00-9804-36826A7D0CD4}">
      <dgm:prSet/>
      <dgm:spPr/>
      <dgm:t>
        <a:bodyPr/>
        <a:lstStyle/>
        <a:p>
          <a:endParaRPr lang="ru-RU"/>
        </a:p>
      </dgm:t>
    </dgm:pt>
    <dgm:pt modelId="{3128EDDE-0949-48F4-A4A3-39BCBA1770F8}" type="sibTrans" cxnId="{520D1D1C-4B73-4F00-9804-36826A7D0CD4}">
      <dgm:prSet/>
      <dgm:spPr/>
      <dgm:t>
        <a:bodyPr/>
        <a:lstStyle/>
        <a:p>
          <a:endParaRPr lang="ru-RU"/>
        </a:p>
      </dgm:t>
    </dgm:pt>
    <dgm:pt modelId="{A39A4E0B-BEBF-45EB-B30D-0A6594094D4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Хирургия – 25</a:t>
          </a:r>
          <a:endParaRPr lang="kk-KZ" sz="12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F388649-3D1D-4E0B-85E5-C2E91BBDB2F7}" type="parTrans" cxnId="{1622299F-27B4-4BFE-99CE-1D56799018A4}">
      <dgm:prSet/>
      <dgm:spPr/>
      <dgm:t>
        <a:bodyPr/>
        <a:lstStyle/>
        <a:p>
          <a:endParaRPr lang="ru-RU"/>
        </a:p>
      </dgm:t>
    </dgm:pt>
    <dgm:pt modelId="{55864A40-A7F2-4AFC-B8A1-8218BDB528C2}" type="sibTrans" cxnId="{1622299F-27B4-4BFE-99CE-1D56799018A4}">
      <dgm:prSet/>
      <dgm:spPr/>
      <dgm:t>
        <a:bodyPr/>
        <a:lstStyle/>
        <a:p>
          <a:endParaRPr lang="ru-RU"/>
        </a:p>
      </dgm:t>
    </dgm:pt>
    <dgm:pt modelId="{B484784B-F1BE-40DE-B09C-A6ABFCCFEBC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Травматология – 14</a:t>
          </a:r>
        </a:p>
      </dgm:t>
    </dgm:pt>
    <dgm:pt modelId="{764CFA32-994B-40A0-A146-BEEF67EC75CD}" type="parTrans" cxnId="{3E194A80-BD8C-4605-BFAF-AEBC3A552107}">
      <dgm:prSet/>
      <dgm:spPr/>
      <dgm:t>
        <a:bodyPr/>
        <a:lstStyle/>
        <a:p>
          <a:endParaRPr lang="ru-RU"/>
        </a:p>
      </dgm:t>
    </dgm:pt>
    <dgm:pt modelId="{64FCE3F0-6DF7-44CC-9E4F-6F3A64BBEC2F}" type="sibTrans" cxnId="{3E194A80-BD8C-4605-BFAF-AEBC3A552107}">
      <dgm:prSet/>
      <dgm:spPr/>
      <dgm:t>
        <a:bodyPr/>
        <a:lstStyle/>
        <a:p>
          <a:endParaRPr lang="ru-RU"/>
        </a:p>
      </dgm:t>
    </dgm:pt>
    <dgm:pt modelId="{557FF352-D417-4C4B-8E50-433ABC59735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Отоларингология – 8</a:t>
          </a:r>
        </a:p>
      </dgm:t>
    </dgm:pt>
    <dgm:pt modelId="{0DF543F5-8969-4A03-B649-C87ACAD47167}" type="parTrans" cxnId="{26B97E9F-BFC1-40D0-93B2-7E594CBB2D61}">
      <dgm:prSet/>
      <dgm:spPr/>
      <dgm:t>
        <a:bodyPr/>
        <a:lstStyle/>
        <a:p>
          <a:endParaRPr lang="ru-RU"/>
        </a:p>
      </dgm:t>
    </dgm:pt>
    <dgm:pt modelId="{5AAAC90A-2ECC-475E-9C6D-D3C57344758C}" type="sibTrans" cxnId="{26B97E9F-BFC1-40D0-93B2-7E594CBB2D61}">
      <dgm:prSet/>
      <dgm:spPr/>
      <dgm:t>
        <a:bodyPr/>
        <a:lstStyle/>
        <a:p>
          <a:endParaRPr lang="ru-RU"/>
        </a:p>
      </dgm:t>
    </dgm:pt>
    <dgm:pt modelId="{54D442A3-EFF7-4014-9CBE-772A2397C38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Хирургический для новорожденных –3</a:t>
          </a:r>
        </a:p>
      </dgm:t>
    </dgm:pt>
    <dgm:pt modelId="{4425DEE4-C471-41E7-8D5C-49323F232C00}" type="parTrans" cxnId="{1C417D82-83F2-48B1-B268-8833B415AC69}">
      <dgm:prSet/>
      <dgm:spPr/>
      <dgm:t>
        <a:bodyPr/>
        <a:lstStyle/>
        <a:p>
          <a:endParaRPr lang="ru-RU"/>
        </a:p>
      </dgm:t>
    </dgm:pt>
    <dgm:pt modelId="{955AEB36-C95D-4EE9-8667-2F294C6EA570}" type="sibTrans" cxnId="{1C417D82-83F2-48B1-B268-8833B415AC69}">
      <dgm:prSet/>
      <dgm:spPr/>
      <dgm:t>
        <a:bodyPr/>
        <a:lstStyle/>
        <a:p>
          <a:endParaRPr lang="ru-RU"/>
        </a:p>
      </dgm:t>
    </dgm:pt>
    <dgm:pt modelId="{EA5E9EA4-0500-4C6E-8A7A-DF722FDC509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1" dirty="0" smtClean="0"/>
            <a:t>Для востановительного лечения и медицинской реабилитации в составе отделении  из них:</a:t>
          </a:r>
          <a:endParaRPr lang="kk-KZ" sz="12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14267AD-782D-4EE3-9DDA-12BC65E3090B}" type="parTrans" cxnId="{04099C29-9F0B-41A6-BE6B-542A65A7C8B6}">
      <dgm:prSet/>
      <dgm:spPr/>
      <dgm:t>
        <a:bodyPr/>
        <a:lstStyle/>
        <a:p>
          <a:endParaRPr lang="ru-RU"/>
        </a:p>
      </dgm:t>
    </dgm:pt>
    <dgm:pt modelId="{01FEE38B-DE16-4435-A326-7F3BCAA4BEE9}" type="sibTrans" cxnId="{04099C29-9F0B-41A6-BE6B-542A65A7C8B6}">
      <dgm:prSet/>
      <dgm:spPr/>
      <dgm:t>
        <a:bodyPr/>
        <a:lstStyle/>
        <a:p>
          <a:endParaRPr lang="ru-RU"/>
        </a:p>
      </dgm:t>
    </dgm:pt>
    <dgm:pt modelId="{FDA25429-BA31-4CBB-B273-D9076AAAED0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-2</a:t>
          </a:r>
        </a:p>
      </dgm:t>
    </dgm:pt>
    <dgm:pt modelId="{8C476C82-3657-40E2-B09A-E74583CA8A33}" type="parTrans" cxnId="{02DCF820-FA47-4A64-871C-B6283CFEAA84}">
      <dgm:prSet/>
      <dgm:spPr/>
      <dgm:t>
        <a:bodyPr/>
        <a:lstStyle/>
        <a:p>
          <a:endParaRPr lang="ru-RU"/>
        </a:p>
      </dgm:t>
    </dgm:pt>
    <dgm:pt modelId="{C072026E-C081-45D7-8BC0-E1137B851793}" type="sibTrans" cxnId="{02DCF820-FA47-4A64-871C-B6283CFEAA84}">
      <dgm:prSet/>
      <dgm:spPr/>
      <dgm:t>
        <a:bodyPr/>
        <a:lstStyle/>
        <a:p>
          <a:endParaRPr lang="ru-RU"/>
        </a:p>
      </dgm:t>
    </dgm:pt>
    <dgm:pt modelId="{B206308E-DACC-468A-A807-B5518421861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Неврологоия -2</a:t>
          </a:r>
        </a:p>
      </dgm:t>
    </dgm:pt>
    <dgm:pt modelId="{1C706A04-F42A-4255-9C98-A488BA80498F}" type="parTrans" cxnId="{D2C053AC-883E-4892-87D9-83B72FD9C7C2}">
      <dgm:prSet/>
      <dgm:spPr/>
      <dgm:t>
        <a:bodyPr/>
        <a:lstStyle/>
        <a:p>
          <a:endParaRPr lang="ru-RU"/>
        </a:p>
      </dgm:t>
    </dgm:pt>
    <dgm:pt modelId="{305279D1-5A7C-4FCF-89AF-A9431B8A4217}" type="sibTrans" cxnId="{D2C053AC-883E-4892-87D9-83B72FD9C7C2}">
      <dgm:prSet/>
      <dgm:spPr/>
      <dgm:t>
        <a:bodyPr/>
        <a:lstStyle/>
        <a:p>
          <a:endParaRPr lang="ru-RU"/>
        </a:p>
      </dgm:t>
    </dgm:pt>
    <dgm:pt modelId="{C8FB7C04-D107-4127-A25D-06CAC1CE2FD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Ревматология -10 </a:t>
          </a:r>
          <a:endParaRPr lang="kk-KZ" sz="12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C71D83B-EF3E-428E-9476-B167E99A858C}" type="parTrans" cxnId="{37BE551B-7BCE-4BD2-9934-352F25BDD506}">
      <dgm:prSet/>
      <dgm:spPr/>
      <dgm:t>
        <a:bodyPr/>
        <a:lstStyle/>
        <a:p>
          <a:endParaRPr lang="ru-RU"/>
        </a:p>
      </dgm:t>
    </dgm:pt>
    <dgm:pt modelId="{B980D357-D0E3-4801-BA6D-DF1637D697F9}" type="sibTrans" cxnId="{37BE551B-7BCE-4BD2-9934-352F25BDD506}">
      <dgm:prSet/>
      <dgm:spPr/>
      <dgm:t>
        <a:bodyPr/>
        <a:lstStyle/>
        <a:p>
          <a:endParaRPr lang="ru-RU"/>
        </a:p>
      </dgm:t>
    </dgm:pt>
    <dgm:pt modelId="{C5F56D50-8DFE-4155-AE38-69FB52C41BC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1" dirty="0" smtClean="0">
              <a:latin typeface="Times New Roman" pitchFamily="18" charset="0"/>
              <a:cs typeface="Times New Roman" pitchFamily="18" charset="0"/>
            </a:rPr>
            <a:t>Паллиативной помощи педиатрический – 15 коек</a:t>
          </a:r>
          <a:endParaRPr lang="kk-KZ" sz="1200" b="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F1D4F7-462A-4748-A05B-3E34FF4483AA}" type="parTrans" cxnId="{DB3F427E-DFED-408D-943B-2C92DE7E2457}">
      <dgm:prSet/>
      <dgm:spPr/>
      <dgm:t>
        <a:bodyPr/>
        <a:lstStyle/>
        <a:p>
          <a:endParaRPr lang="ru-RU"/>
        </a:p>
      </dgm:t>
    </dgm:pt>
    <dgm:pt modelId="{78B93977-D8C4-4020-B90A-7F402E15E758}" type="sibTrans" cxnId="{DB3F427E-DFED-408D-943B-2C92DE7E2457}">
      <dgm:prSet/>
      <dgm:spPr/>
      <dgm:t>
        <a:bodyPr/>
        <a:lstStyle/>
        <a:p>
          <a:endParaRPr lang="ru-RU"/>
        </a:p>
      </dgm:t>
    </dgm:pt>
    <dgm:pt modelId="{88C9853E-ADE4-42DF-9929-85DA07EB328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200" b="1" dirty="0" smtClean="0">
              <a:latin typeface="Times New Roman" pitchFamily="18" charset="0"/>
              <a:cs typeface="Times New Roman" pitchFamily="18" charset="0"/>
            </a:rPr>
            <a:t>ОРИТ – на 18 коек</a:t>
          </a:r>
          <a:endParaRPr lang="kk-KZ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C6123C-3F96-4661-8080-6CD1120C2148}" type="parTrans" cxnId="{6B4D36CF-01DD-452F-BA6F-C5AC401777F1}">
      <dgm:prSet/>
      <dgm:spPr/>
      <dgm:t>
        <a:bodyPr/>
        <a:lstStyle/>
        <a:p>
          <a:endParaRPr lang="ru-RU"/>
        </a:p>
      </dgm:t>
    </dgm:pt>
    <dgm:pt modelId="{BD51C2E0-72D1-4436-A132-53D2701E6058}" type="sibTrans" cxnId="{6B4D36CF-01DD-452F-BA6F-C5AC401777F1}">
      <dgm:prSet/>
      <dgm:spPr/>
      <dgm:t>
        <a:bodyPr/>
        <a:lstStyle/>
        <a:p>
          <a:endParaRPr lang="ru-RU"/>
        </a:p>
      </dgm:t>
    </dgm:pt>
    <dgm:pt modelId="{0CB5F923-529F-4279-8C49-AC63EB1B5EE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Онкогематонефрология – на 20 коек</a:t>
          </a:r>
        </a:p>
      </dgm:t>
    </dgm:pt>
    <dgm:pt modelId="{FD881A05-F8C2-4883-8D8C-6E5491F07A96}" type="parTrans" cxnId="{85F0D227-96AF-4C58-8713-2C8CCADCE22A}">
      <dgm:prSet/>
      <dgm:spPr/>
      <dgm:t>
        <a:bodyPr/>
        <a:lstStyle/>
        <a:p>
          <a:endParaRPr lang="ru-RU"/>
        </a:p>
      </dgm:t>
    </dgm:pt>
    <dgm:pt modelId="{85C546CC-F401-40F2-BF4C-BA597EF49A80}" type="sibTrans" cxnId="{85F0D227-96AF-4C58-8713-2C8CCADCE22A}">
      <dgm:prSet/>
      <dgm:spPr/>
      <dgm:t>
        <a:bodyPr/>
        <a:lstStyle/>
        <a:p>
          <a:endParaRPr lang="ru-RU"/>
        </a:p>
      </dgm:t>
    </dgm:pt>
    <dgm:pt modelId="{CC893A6E-9BF4-4605-92C8-20E829852AF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1000" b="1" dirty="0" smtClean="0"/>
            <a:t>Для востановительного лечения и медицинской реабилитации в составе отделении  из них:</a:t>
          </a:r>
          <a:endParaRPr lang="kk-KZ" sz="1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AD509E-8C8C-4625-B983-2B35AD88A03F}" type="parTrans" cxnId="{205D9D94-D852-4A57-A981-82EDD50C12CC}">
      <dgm:prSet/>
      <dgm:spPr/>
      <dgm:t>
        <a:bodyPr/>
        <a:lstStyle/>
        <a:p>
          <a:endParaRPr lang="ru-RU"/>
        </a:p>
      </dgm:t>
    </dgm:pt>
    <dgm:pt modelId="{157826D1-0FD3-4A63-93CA-FDC91BF03085}" type="sibTrans" cxnId="{205D9D94-D852-4A57-A981-82EDD50C12CC}">
      <dgm:prSet/>
      <dgm:spPr/>
      <dgm:t>
        <a:bodyPr/>
        <a:lstStyle/>
        <a:p>
          <a:endParaRPr lang="ru-RU"/>
        </a:p>
      </dgm:t>
    </dgm:pt>
    <dgm:pt modelId="{E69101E3-1BB8-4D90-8E53-D18BA6CF96F3}" type="pres">
      <dgm:prSet presAssocID="{9DEA3E66-9A7D-4843-9791-82DFE85A4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3CC680-043C-4510-8918-FB81BA1BC643}" type="pres">
      <dgm:prSet presAssocID="{BB69543E-03AB-48AF-AD99-71716DFE8273}" presName="composite" presStyleCnt="0"/>
      <dgm:spPr/>
    </dgm:pt>
    <dgm:pt modelId="{E00CCB05-98CF-4E45-BF75-E57F18478B4A}" type="pres">
      <dgm:prSet presAssocID="{BB69543E-03AB-48AF-AD99-71716DFE827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2E08C-97B9-4D21-A748-F226CD2E6D85}" type="pres">
      <dgm:prSet presAssocID="{BB69543E-03AB-48AF-AD99-71716DFE827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CB9F0-161D-474E-87D5-2766614EA23D}" type="pres">
      <dgm:prSet presAssocID="{115D758A-1E44-4E73-87E9-8A6D901FA281}" presName="space" presStyleCnt="0"/>
      <dgm:spPr/>
    </dgm:pt>
    <dgm:pt modelId="{C7E101B7-8E75-41B2-B812-B5871671497D}" type="pres">
      <dgm:prSet presAssocID="{A3EA3923-655B-4CD9-885D-0AF78016E118}" presName="composite" presStyleCnt="0"/>
      <dgm:spPr/>
    </dgm:pt>
    <dgm:pt modelId="{9C555173-6B4A-4986-9058-DBF81EEC6C0D}" type="pres">
      <dgm:prSet presAssocID="{A3EA3923-655B-4CD9-885D-0AF78016E11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8F5E2-A84C-4D03-AEF1-5EC3E6709625}" type="pres">
      <dgm:prSet presAssocID="{A3EA3923-655B-4CD9-885D-0AF78016E11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154B7-CBDD-4973-A260-06C20544945D}" type="pres">
      <dgm:prSet presAssocID="{1E01592C-400E-408B-9B83-505F4F844FFE}" presName="space" presStyleCnt="0"/>
      <dgm:spPr/>
    </dgm:pt>
    <dgm:pt modelId="{ABAB3F1F-98D1-423A-8762-E909100F2846}" type="pres">
      <dgm:prSet presAssocID="{C8A21820-67BA-4755-8173-C949D7D31AD0}" presName="composite" presStyleCnt="0"/>
      <dgm:spPr/>
    </dgm:pt>
    <dgm:pt modelId="{C1C0C4D3-6ED1-4B13-B089-C79B8D0D6D63}" type="pres">
      <dgm:prSet presAssocID="{C8A21820-67BA-4755-8173-C949D7D31AD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204C5-E164-402A-B7F8-AF08E5A3D9D6}" type="pres">
      <dgm:prSet presAssocID="{C8A21820-67BA-4755-8173-C949D7D31AD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758F1-08B3-43B7-9E0A-C0F4F9AE7B05}" type="presOf" srcId="{EC359081-16B4-4687-9781-C8C0F2E2634F}" destId="{41C204C5-E164-402A-B7F8-AF08E5A3D9D6}" srcOrd="0" destOrd="4" presId="urn:microsoft.com/office/officeart/2005/8/layout/hList1"/>
    <dgm:cxn modelId="{FACD30C8-BB58-4BFB-B9DB-40E25A619E7F}" type="presOf" srcId="{EEEACEF9-40DA-4840-AB3D-585322496A55}" destId="{7D88F5E2-A84C-4D03-AEF1-5EC3E6709625}" srcOrd="0" destOrd="17" presId="urn:microsoft.com/office/officeart/2005/8/layout/hList1"/>
    <dgm:cxn modelId="{0E40F9D6-A1C3-4BBD-8758-DDC18ABD5EE0}" srcId="{A3EA3923-655B-4CD9-885D-0AF78016E118}" destId="{A5D84244-9994-4D07-AD07-EB0804D5D4F4}" srcOrd="11" destOrd="0" parTransId="{70EE6037-C739-4E0A-8D1A-32993B42E29B}" sibTransId="{A7D91EF8-3F97-408E-8B2B-2A8819DD03E1}"/>
    <dgm:cxn modelId="{52747006-C11C-4C10-899C-BD0F51328721}" type="presOf" srcId="{B206308E-DACC-468A-A807-B55184218610}" destId="{8492E08C-97B9-4D21-A748-F226CD2E6D85}" srcOrd="0" destOrd="16" presId="urn:microsoft.com/office/officeart/2005/8/layout/hList1"/>
    <dgm:cxn modelId="{BC51C943-45DA-494C-9D17-AC495D8702FA}" type="presOf" srcId="{2643D3E8-3927-4B70-A884-460166128D03}" destId="{41C204C5-E164-402A-B7F8-AF08E5A3D9D6}" srcOrd="0" destOrd="14" presId="urn:microsoft.com/office/officeart/2005/8/layout/hList1"/>
    <dgm:cxn modelId="{C1E74276-2C12-44CB-AB2F-1E592B45D12E}" type="presOf" srcId="{A39A4E0B-BEBF-45EB-B30D-0A6594094D4E}" destId="{8492E08C-97B9-4D21-A748-F226CD2E6D85}" srcOrd="0" destOrd="10" presId="urn:microsoft.com/office/officeart/2005/8/layout/hList1"/>
    <dgm:cxn modelId="{7FF77975-68B7-4399-854A-FC65389446A6}" srcId="{C8A21820-67BA-4755-8173-C949D7D31AD0}" destId="{889A86F2-1B00-461A-8DA4-31376A2A567E}" srcOrd="26" destOrd="0" parTransId="{E7FA92A0-4364-4690-8CF6-B177839C168F}" sibTransId="{38BB390F-9D2F-4AF1-A1BB-A02FD19B7AEB}"/>
    <dgm:cxn modelId="{5BF841AE-088C-4E18-904E-EB3C8C313AC4}" srcId="{C8A21820-67BA-4755-8173-C949D7D31AD0}" destId="{3176C9ED-CA51-4585-844E-5E5AEFB7F7E8}" srcOrd="24" destOrd="0" parTransId="{596BCC8B-16B6-482E-A6C5-EFF279A53CDB}" sibTransId="{87285DAF-1D29-4372-8ACB-F1E226F6216F}"/>
    <dgm:cxn modelId="{D4A5074E-2975-4F50-80F8-188AEE918436}" srcId="{C8A21820-67BA-4755-8173-C949D7D31AD0}" destId="{4A5A5777-EC55-45E3-B468-01684E09FF9F}" srcOrd="15" destOrd="0" parTransId="{B2D75D22-8893-40F1-9FE5-89CC6A178F0A}" sibTransId="{9D13F731-EF61-45C3-8E5B-E58E69F29DBD}"/>
    <dgm:cxn modelId="{1824B367-439B-4053-927D-3FA0E8C92A61}" type="presOf" srcId="{889A86F2-1B00-461A-8DA4-31376A2A567E}" destId="{41C204C5-E164-402A-B7F8-AF08E5A3D9D6}" srcOrd="0" destOrd="26" presId="urn:microsoft.com/office/officeart/2005/8/layout/hList1"/>
    <dgm:cxn modelId="{91D5E3D1-B0D8-4E93-8699-AB1AC1D6EB71}" type="presOf" srcId="{DEE0FF86-51EE-453C-895F-F26C194360C6}" destId="{41C204C5-E164-402A-B7F8-AF08E5A3D9D6}" srcOrd="0" destOrd="19" presId="urn:microsoft.com/office/officeart/2005/8/layout/hList1"/>
    <dgm:cxn modelId="{77EEBBE6-B8E0-46E7-9A74-BA6B816D9B86}" type="presOf" srcId="{93633140-AD6C-4678-880C-B69375AC638B}" destId="{41C204C5-E164-402A-B7F8-AF08E5A3D9D6}" srcOrd="0" destOrd="25" presId="urn:microsoft.com/office/officeart/2005/8/layout/hList1"/>
    <dgm:cxn modelId="{15EF1E97-1AD7-4489-906E-0C8E69EAC234}" srcId="{C8A21820-67BA-4755-8173-C949D7D31AD0}" destId="{3BA7CD8F-F468-44D6-994B-5C6B435EDA08}" srcOrd="28" destOrd="0" parTransId="{76C10475-0968-4115-865B-3C0789953D7C}" sibTransId="{70CF5E2F-9286-4F7A-AADF-9E08CB35C1FB}"/>
    <dgm:cxn modelId="{04099C29-9F0B-41A6-BE6B-542A65A7C8B6}" srcId="{BB69543E-03AB-48AF-AD99-71716DFE8273}" destId="{EA5E9EA4-0500-4C6E-8A7A-DF722FDC5096}" srcOrd="14" destOrd="0" parTransId="{E14267AD-782D-4EE3-9DDA-12BC65E3090B}" sibTransId="{01FEE38B-DE16-4435-A326-7F3BCAA4BEE9}"/>
    <dgm:cxn modelId="{B3D4D5A6-C66D-4AEA-9070-C7C8F7D232D2}" type="presOf" srcId="{90288C04-BB5A-4B67-B2DC-16B11AFB4F11}" destId="{41C204C5-E164-402A-B7F8-AF08E5A3D9D6}" srcOrd="0" destOrd="29" presId="urn:microsoft.com/office/officeart/2005/8/layout/hList1"/>
    <dgm:cxn modelId="{897E4FC2-260E-4DBF-9113-CB101BF566A0}" srcId="{A3EA3923-655B-4CD9-885D-0AF78016E118}" destId="{02B88838-101E-4638-93CC-857EBD4A2158}" srcOrd="20" destOrd="0" parTransId="{D52DD988-5371-43AF-AFAB-40135F7B12CD}" sibTransId="{45D4F588-E7EE-4E5F-ACF3-2F5F93F4A53D}"/>
    <dgm:cxn modelId="{9C645B88-C98E-4042-97D9-46CC216A5DA4}" type="presOf" srcId="{C8FB7C04-D107-4127-A25D-06CAC1CE2FDB}" destId="{8492E08C-97B9-4D21-A748-F226CD2E6D85}" srcOrd="0" destOrd="17" presId="urn:microsoft.com/office/officeart/2005/8/layout/hList1"/>
    <dgm:cxn modelId="{4A80601C-683F-4070-8F5F-01BD6E31CE72}" type="presOf" srcId="{A5D84244-9994-4D07-AD07-EB0804D5D4F4}" destId="{7D88F5E2-A84C-4D03-AEF1-5EC3E6709625}" srcOrd="0" destOrd="11" presId="urn:microsoft.com/office/officeart/2005/8/layout/hList1"/>
    <dgm:cxn modelId="{410F2540-FF33-4F15-86E9-E657EA7155B2}" srcId="{BB69543E-03AB-48AF-AD99-71716DFE8273}" destId="{0E436A06-E363-46E5-B5C0-9B5A3CE40457}" srcOrd="5" destOrd="0" parTransId="{698530D5-F9B2-4DF5-B907-4DE9F8FE4098}" sibTransId="{21139255-FE83-4146-ACF7-0B710B97A945}"/>
    <dgm:cxn modelId="{8F38B6A9-E815-4DA2-A495-218AC453C3C7}" srcId="{BB69543E-03AB-48AF-AD99-71716DFE8273}" destId="{E0A19514-27A7-46A9-A98D-4E4A7B6ABFB7}" srcOrd="2" destOrd="0" parTransId="{A9710B4F-4D91-41EC-8F25-C562A0ABE258}" sibTransId="{617B6F3B-C084-4ABC-89C0-D608B67B97AD}"/>
    <dgm:cxn modelId="{3AE9A4BE-9E81-4B6B-AAD1-7C8DC536AF36}" srcId="{C8A21820-67BA-4755-8173-C949D7D31AD0}" destId="{2643D3E8-3927-4B70-A884-460166128D03}" srcOrd="14" destOrd="0" parTransId="{1FDFE1D1-1B06-4FFA-AD3B-99C12BB8ACB3}" sibTransId="{E65A0365-DEF7-4A40-A9B8-FF577CC2BEC8}"/>
    <dgm:cxn modelId="{B212860C-E043-49D1-BEAF-30698F4EC25D}" type="presOf" srcId="{2FF1037A-01F9-4D20-94E8-5D173BBF4D4D}" destId="{7D88F5E2-A84C-4D03-AEF1-5EC3E6709625}" srcOrd="0" destOrd="0" presId="urn:microsoft.com/office/officeart/2005/8/layout/hList1"/>
    <dgm:cxn modelId="{FBB320A3-934F-4B23-8BFB-8476D25936D2}" type="presOf" srcId="{6E7509D2-6342-4F43-A1BC-D881DDEAE1A4}" destId="{8492E08C-97B9-4D21-A748-F226CD2E6D85}" srcOrd="0" destOrd="9" presId="urn:microsoft.com/office/officeart/2005/8/layout/hList1"/>
    <dgm:cxn modelId="{DECA47EC-6F18-4040-9715-A9A8E9D771E4}" type="presOf" srcId="{02B88838-101E-4638-93CC-857EBD4A2158}" destId="{7D88F5E2-A84C-4D03-AEF1-5EC3E6709625}" srcOrd="0" destOrd="20" presId="urn:microsoft.com/office/officeart/2005/8/layout/hList1"/>
    <dgm:cxn modelId="{205D9D94-D852-4A57-A981-82EDD50C12CC}" srcId="{C8A21820-67BA-4755-8173-C949D7D31AD0}" destId="{CC893A6E-9BF4-4605-92C8-20E829852AFB}" srcOrd="21" destOrd="0" parTransId="{BDAD509E-8C8C-4625-B983-2B35AD88A03F}" sibTransId="{157826D1-0FD3-4A63-93CA-FDC91BF03085}"/>
    <dgm:cxn modelId="{A148FAF0-D8F6-4BCE-9BE8-603F28E16388}" srcId="{C8A21820-67BA-4755-8173-C949D7D31AD0}" destId="{90288C04-BB5A-4B67-B2DC-16B11AFB4F11}" srcOrd="29" destOrd="0" parTransId="{552BE61C-DFB6-493A-B390-2C14442DEB83}" sibTransId="{8F74FE35-15ED-413E-BAC4-238820ECF6F5}"/>
    <dgm:cxn modelId="{07928281-DD39-4875-8083-9FAEEA09A202}" type="presOf" srcId="{8B240112-42E3-4F73-A7F8-EDBDB69EFD3F}" destId="{41C204C5-E164-402A-B7F8-AF08E5A3D9D6}" srcOrd="0" destOrd="1" presId="urn:microsoft.com/office/officeart/2005/8/layout/hList1"/>
    <dgm:cxn modelId="{2C3293E7-A9FF-4C2A-8994-22DF1EA911B4}" type="presOf" srcId="{3240B9C7-C794-4678-8B59-5862BDAE6521}" destId="{41C204C5-E164-402A-B7F8-AF08E5A3D9D6}" srcOrd="0" destOrd="20" presId="urn:microsoft.com/office/officeart/2005/8/layout/hList1"/>
    <dgm:cxn modelId="{8BA05B77-FE20-4629-A9C6-DDDACA369E08}" type="presOf" srcId="{6E92AEA2-8147-4257-A747-78033E126B38}" destId="{7D88F5E2-A84C-4D03-AEF1-5EC3E6709625}" srcOrd="0" destOrd="2" presId="urn:microsoft.com/office/officeart/2005/8/layout/hList1"/>
    <dgm:cxn modelId="{6FCC6131-0DED-4B17-B0EE-A9A841B3A807}" type="presOf" srcId="{B484784B-F1BE-40DE-B09C-A6ABFCCFEBC0}" destId="{8492E08C-97B9-4D21-A748-F226CD2E6D85}" srcOrd="0" destOrd="11" presId="urn:microsoft.com/office/officeart/2005/8/layout/hList1"/>
    <dgm:cxn modelId="{0A1EED94-F482-47E8-B65C-A00EF53E91EB}" srcId="{A3EA3923-655B-4CD9-885D-0AF78016E118}" destId="{0EFB2692-A87A-4A6A-9B25-671237C42EFD}" srcOrd="21" destOrd="0" parTransId="{E8B94FBC-D03A-464D-8A4E-9AA46125FF04}" sibTransId="{2ACFAB5C-73D4-4D7D-AD47-7B2C697B2B48}"/>
    <dgm:cxn modelId="{53290D71-8659-4B40-92E5-3516327887AD}" srcId="{9DEA3E66-9A7D-4843-9791-82DFE85A43E0}" destId="{C8A21820-67BA-4755-8173-C949D7D31AD0}" srcOrd="2" destOrd="0" parTransId="{68FF8215-3E4A-489B-9F9B-8A9409EDFC74}" sibTransId="{F026118A-4BA4-45C8-98C8-1A637A7E82AA}"/>
    <dgm:cxn modelId="{83921CE1-B916-4FEE-B2A4-394A4C4A8241}" type="presOf" srcId="{0CB5F923-529F-4279-8C49-AC63EB1B5EEE}" destId="{41C204C5-E164-402A-B7F8-AF08E5A3D9D6}" srcOrd="0" destOrd="11" presId="urn:microsoft.com/office/officeart/2005/8/layout/hList1"/>
    <dgm:cxn modelId="{9E5F36E1-FB08-44CA-995B-6CB5A5DA1BB6}" type="presOf" srcId="{C01C7949-D3DC-4E05-9219-9B13F94B8EDC}" destId="{8492E08C-97B9-4D21-A748-F226CD2E6D85}" srcOrd="0" destOrd="1" presId="urn:microsoft.com/office/officeart/2005/8/layout/hList1"/>
    <dgm:cxn modelId="{C7CCB9CA-6049-4E17-80D4-F494BAA5BB2E}" type="presOf" srcId="{4A5A5777-EC55-45E3-B468-01684E09FF9F}" destId="{41C204C5-E164-402A-B7F8-AF08E5A3D9D6}" srcOrd="0" destOrd="15" presId="urn:microsoft.com/office/officeart/2005/8/layout/hList1"/>
    <dgm:cxn modelId="{454AD8E0-4FBD-4044-A4A0-C66A4901E4D5}" srcId="{A3EA3923-655B-4CD9-885D-0AF78016E118}" destId="{FE27A3AC-B4C5-4505-AD3D-3B9F9D046E44}" srcOrd="10" destOrd="0" parTransId="{D06FC32F-EFC3-4202-AE8B-876C6F879208}" sibTransId="{9569F2A6-303C-4470-84A6-C997B0D14963}"/>
    <dgm:cxn modelId="{219271B8-0861-496B-ACE5-37BD87937154}" type="presOf" srcId="{0E436A06-E363-46E5-B5C0-9B5A3CE40457}" destId="{8492E08C-97B9-4D21-A748-F226CD2E6D85}" srcOrd="0" destOrd="5" presId="urn:microsoft.com/office/officeart/2005/8/layout/hList1"/>
    <dgm:cxn modelId="{7A57F000-1331-4653-9EC4-62E45D2AE462}" srcId="{C8A21820-67BA-4755-8173-C949D7D31AD0}" destId="{2B18B413-D731-49D8-801E-40AABE5F0D79}" srcOrd="7" destOrd="0" parTransId="{E789B331-9D70-4348-B5D3-B9A6DBDF3F8E}" sibTransId="{380EE1E1-2370-4208-A00B-B77F3EE8E24D}"/>
    <dgm:cxn modelId="{BF334882-4C75-4B97-B0DF-8E49E151A96D}" type="presOf" srcId="{85D32037-0E54-49C3-B6B5-3C048E99EE79}" destId="{41C204C5-E164-402A-B7F8-AF08E5A3D9D6}" srcOrd="0" destOrd="10" presId="urn:microsoft.com/office/officeart/2005/8/layout/hList1"/>
    <dgm:cxn modelId="{E3993C8E-CB03-4D9D-9E6A-BC4639A2B31B}" srcId="{C8A21820-67BA-4755-8173-C949D7D31AD0}" destId="{27478839-744C-461B-9CE5-60C5723DF8B0}" srcOrd="31" destOrd="0" parTransId="{E1729941-DAB9-4A44-B87D-C6D9CF42817B}" sibTransId="{E61935F3-C2C9-4CA5-A79A-80E8846C1998}"/>
    <dgm:cxn modelId="{996560F1-17C8-4E78-8639-FB32B5B03000}" type="presOf" srcId="{FA4F3473-F9E3-401C-915D-471F481BA373}" destId="{41C204C5-E164-402A-B7F8-AF08E5A3D9D6}" srcOrd="0" destOrd="22" presId="urn:microsoft.com/office/officeart/2005/8/layout/hList1"/>
    <dgm:cxn modelId="{204C4F6F-2B27-411A-8FC6-D5EF59BBEC30}" srcId="{C8A21820-67BA-4755-8173-C949D7D31AD0}" destId="{3240B9C7-C794-4678-8B59-5862BDAE6521}" srcOrd="20" destOrd="0" parTransId="{3019E2E9-BB09-4F1B-A1EA-324516AC4DFC}" sibTransId="{8463033D-F1B4-4131-87B8-D5B745B34AC9}"/>
    <dgm:cxn modelId="{BDDA68F7-47B8-4268-B8CC-5C51F067B826}" srcId="{C8A21820-67BA-4755-8173-C949D7D31AD0}" destId="{85D32037-0E54-49C3-B6B5-3C048E99EE79}" srcOrd="10" destOrd="0" parTransId="{D9493AF4-26EF-4D58-A961-0896A0B40006}" sibTransId="{F03BC82A-597A-4B34-AC23-BC5C47ABBB1A}"/>
    <dgm:cxn modelId="{FA6ECF34-C43D-48BB-872F-025585A60595}" type="presOf" srcId="{88C9853E-ADE4-42DF-9929-85DA07EB3286}" destId="{8492E08C-97B9-4D21-A748-F226CD2E6D85}" srcOrd="0" destOrd="19" presId="urn:microsoft.com/office/officeart/2005/8/layout/hList1"/>
    <dgm:cxn modelId="{37BE551B-7BCE-4BD2-9934-352F25BDD506}" srcId="{BB69543E-03AB-48AF-AD99-71716DFE8273}" destId="{C8FB7C04-D107-4127-A25D-06CAC1CE2FDB}" srcOrd="17" destOrd="0" parTransId="{EC71D83B-EF3E-428E-9476-B167E99A858C}" sibTransId="{B980D357-D0E3-4801-BA6D-DF1637D697F9}"/>
    <dgm:cxn modelId="{B1982996-B32C-4332-B2AA-DF3B3B73E1E4}" type="presOf" srcId="{C5F56D50-8DFE-4155-AE38-69FB52C41BC0}" destId="{8492E08C-97B9-4D21-A748-F226CD2E6D85}" srcOrd="0" destOrd="18" presId="urn:microsoft.com/office/officeart/2005/8/layout/hList1"/>
    <dgm:cxn modelId="{520D1D1C-4B73-4F00-9804-36826A7D0CD4}" srcId="{BB69543E-03AB-48AF-AD99-71716DFE8273}" destId="{6E7509D2-6342-4F43-A1BC-D881DDEAE1A4}" srcOrd="9" destOrd="0" parTransId="{51EE30BB-085C-47DE-BBD7-65C96E4CB244}" sibTransId="{3128EDDE-0949-48F4-A4A3-39BCBA1770F8}"/>
    <dgm:cxn modelId="{DFDFEB73-8089-44DD-9309-D8FE87E7598B}" srcId="{C8A21820-67BA-4755-8173-C949D7D31AD0}" destId="{7BE16A9B-B61C-41CD-B799-581A8D1CFA45}" srcOrd="16" destOrd="0" parTransId="{4C593049-F6CF-4D37-B8B3-81669477C701}" sibTransId="{6AE12F02-172D-4088-94A7-DC9116405AC3}"/>
    <dgm:cxn modelId="{6F2A90A1-8F27-48A9-8084-DC276247239E}" srcId="{A3EA3923-655B-4CD9-885D-0AF78016E118}" destId="{6F61CB6B-65DC-4116-974F-885606D73158}" srcOrd="12" destOrd="0" parTransId="{93318465-AFDB-4C29-8250-8FBD8773F5DF}" sibTransId="{D061BF4A-4337-411E-B7A5-4B3DCC0C25D6}"/>
    <dgm:cxn modelId="{22E6A0D9-ABB8-4D0D-AB00-EF6EDDE230F2}" type="presOf" srcId="{10F96379-3861-4B6A-AEB0-E9AA7A50DA5B}" destId="{8492E08C-97B9-4D21-A748-F226CD2E6D85}" srcOrd="0" destOrd="3" presId="urn:microsoft.com/office/officeart/2005/8/layout/hList1"/>
    <dgm:cxn modelId="{60B3B5BB-E055-4E43-8210-1B05B3EEF70E}" srcId="{C8A21820-67BA-4755-8173-C949D7D31AD0}" destId="{CC0BAF33-0A8F-406D-9F37-544A8C25D1B0}" srcOrd="5" destOrd="0" parTransId="{174EC658-FCC3-4715-AD19-E893C1CBBAD9}" sibTransId="{93B3CD6A-38AD-40A3-AE94-A66B7E47B42B}"/>
    <dgm:cxn modelId="{ECF4EF51-1B26-465A-AF8C-92E7076DD72C}" type="presOf" srcId="{BB69543E-03AB-48AF-AD99-71716DFE8273}" destId="{E00CCB05-98CF-4E45-BF75-E57F18478B4A}" srcOrd="0" destOrd="0" presId="urn:microsoft.com/office/officeart/2005/8/layout/hList1"/>
    <dgm:cxn modelId="{8254288D-D7F7-4ADE-BE7C-2004C402E158}" type="presOf" srcId="{6F61CB6B-65DC-4116-974F-885606D73158}" destId="{7D88F5E2-A84C-4D03-AEF1-5EC3E6709625}" srcOrd="0" destOrd="12" presId="urn:microsoft.com/office/officeart/2005/8/layout/hList1"/>
    <dgm:cxn modelId="{74E3D3E5-5651-42F9-95A7-EA4B17B9D3D9}" srcId="{A3EA3923-655B-4CD9-885D-0AF78016E118}" destId="{B43D236D-7244-499D-9358-B50F3D4F5F05}" srcOrd="5" destOrd="0" parTransId="{A826200A-C601-4F22-A97E-DAED3C89AA08}" sibTransId="{3671D9D5-B0E4-4EB0-B841-733CD548998C}"/>
    <dgm:cxn modelId="{E5A491B5-B820-483F-9DB3-0886D8879C15}" type="presOf" srcId="{3176C9ED-CA51-4585-844E-5E5AEFB7F7E8}" destId="{41C204C5-E164-402A-B7F8-AF08E5A3D9D6}" srcOrd="0" destOrd="24" presId="urn:microsoft.com/office/officeart/2005/8/layout/hList1"/>
    <dgm:cxn modelId="{C7597EA8-D530-48FA-9A8B-89242812DD8D}" type="presOf" srcId="{EA5E9EA4-0500-4C6E-8A7A-DF722FDC5096}" destId="{8492E08C-97B9-4D21-A748-F226CD2E6D85}" srcOrd="0" destOrd="14" presId="urn:microsoft.com/office/officeart/2005/8/layout/hList1"/>
    <dgm:cxn modelId="{FCC47DEE-BCA3-4B15-8E21-7BBEE810500D}" srcId="{A3EA3923-655B-4CD9-885D-0AF78016E118}" destId="{FCB50BC0-FB93-4A0C-8DDC-A7B51D887B45}" srcOrd="4" destOrd="0" parTransId="{B61D2F48-E7F5-4CB9-8F84-6EA8A1E3D3FE}" sibTransId="{763EFC4D-217E-4F8B-A860-C134D74C255F}"/>
    <dgm:cxn modelId="{F2F41A08-3DAB-4501-B8B3-FEA9C5D6A885}" srcId="{C8A21820-67BA-4755-8173-C949D7D31AD0}" destId="{264B98C5-CC2F-4CA3-8C61-3FDB03DA468C}" srcOrd="18" destOrd="0" parTransId="{1CA75A00-C131-40F5-B011-130A993DC189}" sibTransId="{49A9A781-060C-45D0-8FAF-7726AC041764}"/>
    <dgm:cxn modelId="{253261CB-8CC8-432F-9968-ABC169FAB5DE}" type="presOf" srcId="{3BA7CD8F-F468-44D6-994B-5C6B435EDA08}" destId="{41C204C5-E164-402A-B7F8-AF08E5A3D9D6}" srcOrd="0" destOrd="28" presId="urn:microsoft.com/office/officeart/2005/8/layout/hList1"/>
    <dgm:cxn modelId="{D2C053AC-883E-4892-87D9-83B72FD9C7C2}" srcId="{BB69543E-03AB-48AF-AD99-71716DFE8273}" destId="{B206308E-DACC-468A-A807-B55184218610}" srcOrd="16" destOrd="0" parTransId="{1C706A04-F42A-4255-9C98-A488BA80498F}" sibTransId="{305279D1-5A7C-4FCF-89AF-A9431B8A4217}"/>
    <dgm:cxn modelId="{86D95F08-55C0-4CAF-913B-74D2EB09E210}" srcId="{C8A21820-67BA-4755-8173-C949D7D31AD0}" destId="{CBCFFB33-5C5C-49C5-AEA6-F2F8906ED238}" srcOrd="6" destOrd="0" parTransId="{95A19501-91C8-4D8B-AA2F-C0B89DBA38FC}" sibTransId="{0C61E6BF-9677-493F-AFAC-11AFCC873B31}"/>
    <dgm:cxn modelId="{E697B231-86C9-4309-B563-58560A98CA54}" type="presOf" srcId="{704B630A-B065-4383-80A6-C48C6030761D}" destId="{41C204C5-E164-402A-B7F8-AF08E5A3D9D6}" srcOrd="0" destOrd="2" presId="urn:microsoft.com/office/officeart/2005/8/layout/hList1"/>
    <dgm:cxn modelId="{266671AE-3F22-4693-BBBA-7CB9DBF1C729}" type="presOf" srcId="{C8A21820-67BA-4755-8173-C949D7D31AD0}" destId="{C1C0C4D3-6ED1-4B13-B089-C79B8D0D6D63}" srcOrd="0" destOrd="0" presId="urn:microsoft.com/office/officeart/2005/8/layout/hList1"/>
    <dgm:cxn modelId="{2AF3A277-B575-4D2A-AE3D-C6109D4AAF1A}" type="presOf" srcId="{58E57CDD-0AE3-4995-B393-06C0094EFFC6}" destId="{41C204C5-E164-402A-B7F8-AF08E5A3D9D6}" srcOrd="0" destOrd="3" presId="urn:microsoft.com/office/officeart/2005/8/layout/hList1"/>
    <dgm:cxn modelId="{D4964F23-F9A0-45FB-8484-433171307C4A}" type="presOf" srcId="{A3EA3923-655B-4CD9-885D-0AF78016E118}" destId="{9C555173-6B4A-4986-9058-DBF81EEC6C0D}" srcOrd="0" destOrd="0" presId="urn:microsoft.com/office/officeart/2005/8/layout/hList1"/>
    <dgm:cxn modelId="{0595E094-D37F-4294-AD63-6DF923871A24}" type="presOf" srcId="{E5E7EAC2-6A59-474F-83C7-39CA414EF267}" destId="{7D88F5E2-A84C-4D03-AEF1-5EC3E6709625}" srcOrd="0" destOrd="16" presId="urn:microsoft.com/office/officeart/2005/8/layout/hList1"/>
    <dgm:cxn modelId="{DB3F427E-DFED-408D-943B-2C92DE7E2457}" srcId="{BB69543E-03AB-48AF-AD99-71716DFE8273}" destId="{C5F56D50-8DFE-4155-AE38-69FB52C41BC0}" srcOrd="18" destOrd="0" parTransId="{70F1D4F7-462A-4748-A05B-3E34FF4483AA}" sibTransId="{78B93977-D8C4-4020-B90A-7F402E15E758}"/>
    <dgm:cxn modelId="{D65FFDAA-F12E-4267-99E5-0F8BA02D8914}" type="presOf" srcId="{2B18B413-D731-49D8-801E-40AABE5F0D79}" destId="{41C204C5-E164-402A-B7F8-AF08E5A3D9D6}" srcOrd="0" destOrd="7" presId="urn:microsoft.com/office/officeart/2005/8/layout/hList1"/>
    <dgm:cxn modelId="{E3C08986-0975-499F-9A2C-EB2183BD28F3}" srcId="{BB69543E-03AB-48AF-AD99-71716DFE8273}" destId="{168987CD-75B9-455D-82A0-412743D299CB}" srcOrd="6" destOrd="0" parTransId="{E86C12C0-8B14-4BF0-8EEE-EB23CECB7BF1}" sibTransId="{8EDFFAFA-A774-4F65-B67F-E0342E97E2EB}"/>
    <dgm:cxn modelId="{745591E2-78A9-48D3-8AC0-BCC5F9ACF552}" type="presOf" srcId="{54D442A3-EFF7-4014-9CBE-772A2397C384}" destId="{8492E08C-97B9-4D21-A748-F226CD2E6D85}" srcOrd="0" destOrd="13" presId="urn:microsoft.com/office/officeart/2005/8/layout/hList1"/>
    <dgm:cxn modelId="{25C40E17-A518-4DF9-AD2F-7CC4DB949EE2}" srcId="{A3EA3923-655B-4CD9-885D-0AF78016E118}" destId="{EEEACEF9-40DA-4840-AB3D-585322496A55}" srcOrd="17" destOrd="0" parTransId="{40D3CE76-BD8E-4A4E-92A9-A9C2EEDBF7FB}" sibTransId="{373F953F-C409-4463-84CF-FA17C532BE30}"/>
    <dgm:cxn modelId="{D4B0067E-A5DD-4C84-9680-D97CBDA4677B}" srcId="{9DEA3E66-9A7D-4843-9791-82DFE85A43E0}" destId="{BB69543E-03AB-48AF-AD99-71716DFE8273}" srcOrd="0" destOrd="0" parTransId="{84AA7D3A-455C-4757-9AAC-3F645C452B1D}" sibTransId="{115D758A-1E44-4E73-87E9-8A6D901FA281}"/>
    <dgm:cxn modelId="{3A4CF51D-9FD5-4947-9D2F-6B28FB82D209}" srcId="{9DEA3E66-9A7D-4843-9791-82DFE85A43E0}" destId="{A3EA3923-655B-4CD9-885D-0AF78016E118}" srcOrd="1" destOrd="0" parTransId="{4B1ACD38-3CF3-428B-BA8A-E3603EBEF442}" sibTransId="{1E01592C-400E-408B-9B83-505F4F844FFE}"/>
    <dgm:cxn modelId="{45F6F79A-14BC-4993-A95C-D2C83FEE095A}" type="presOf" srcId="{FE27A3AC-B4C5-4505-AD3D-3B9F9D046E44}" destId="{7D88F5E2-A84C-4D03-AEF1-5EC3E6709625}" srcOrd="0" destOrd="10" presId="urn:microsoft.com/office/officeart/2005/8/layout/hList1"/>
    <dgm:cxn modelId="{589A8492-26E5-40F9-AEE9-AEB704B0A6C8}" type="presOf" srcId="{83E3A4F1-9E5B-458B-A92C-C933651266F5}" destId="{7D88F5E2-A84C-4D03-AEF1-5EC3E6709625}" srcOrd="0" destOrd="8" presId="urn:microsoft.com/office/officeart/2005/8/layout/hList1"/>
    <dgm:cxn modelId="{88C0699C-7EC1-42B7-937D-A8384BCED79D}" type="presOf" srcId="{AF938E03-06DE-4471-A677-E356D0626072}" destId="{41C204C5-E164-402A-B7F8-AF08E5A3D9D6}" srcOrd="0" destOrd="8" presId="urn:microsoft.com/office/officeart/2005/8/layout/hList1"/>
    <dgm:cxn modelId="{5975D345-3103-42DF-A1BA-7EB0750CBBA5}" srcId="{A3EA3923-655B-4CD9-885D-0AF78016E118}" destId="{C0D44A83-7861-4C54-A9D4-1152F933EDDB}" srcOrd="15" destOrd="0" parTransId="{7A30DD4E-8B3B-49A0-A18D-4EB8B1A38841}" sibTransId="{D696BD63-1C11-4661-9AFD-92173D93FF7B}"/>
    <dgm:cxn modelId="{AEB8DEAA-11FB-4106-A928-C92DF90FABA9}" type="presOf" srcId="{DA7FB149-CDB0-4E21-B0BD-7046D22B543C}" destId="{7D88F5E2-A84C-4D03-AEF1-5EC3E6709625}" srcOrd="0" destOrd="24" presId="urn:microsoft.com/office/officeart/2005/8/layout/hList1"/>
    <dgm:cxn modelId="{087604A9-8B59-4E3B-968C-B33691B7F9CB}" type="presOf" srcId="{710C5DEF-1858-4ACB-ACC8-5BFE7C18B89E}" destId="{41C204C5-E164-402A-B7F8-AF08E5A3D9D6}" srcOrd="0" destOrd="9" presId="urn:microsoft.com/office/officeart/2005/8/layout/hList1"/>
    <dgm:cxn modelId="{606B8A26-8C48-47AC-AD9A-4E2B27BCBEDD}" srcId="{C8A21820-67BA-4755-8173-C949D7D31AD0}" destId="{810CEFA1-DE8B-4D94-AC73-362AFA75E823}" srcOrd="17" destOrd="0" parTransId="{D4CA9D07-A500-4060-84BC-191208AF5B0E}" sibTransId="{26B99B9F-9506-4D1D-A99E-3F32732ADCF6}"/>
    <dgm:cxn modelId="{2334B960-93A0-4C43-84C3-438C968664D0}" type="presOf" srcId="{72E5D0AD-FB85-4FDF-BA6A-8AD58CD17BF2}" destId="{7D88F5E2-A84C-4D03-AEF1-5EC3E6709625}" srcOrd="0" destOrd="3" presId="urn:microsoft.com/office/officeart/2005/8/layout/hList1"/>
    <dgm:cxn modelId="{5CA6141C-2A82-4A15-942D-8D509501D6BF}" type="presOf" srcId="{1064F463-BDEA-4AB6-AADB-499483CFDD24}" destId="{8492E08C-97B9-4D21-A748-F226CD2E6D85}" srcOrd="0" destOrd="4" presId="urn:microsoft.com/office/officeart/2005/8/layout/hList1"/>
    <dgm:cxn modelId="{4C2F0E28-9D4D-44CA-90E7-17A81672AC7D}" srcId="{A3EA3923-655B-4CD9-885D-0AF78016E118}" destId="{A98F7E94-1F6D-416F-82F0-E1848AAEF25A}" srcOrd="18" destOrd="0" parTransId="{26181A3D-B1D7-4067-90C3-10A8941CE9C5}" sibTransId="{6EF4C642-0BBA-4C95-A862-2A73325990BE}"/>
    <dgm:cxn modelId="{5AC8FBF9-18A5-486B-B718-BD8A0784652C}" srcId="{C8A21820-67BA-4755-8173-C949D7D31AD0}" destId="{FA4F3473-F9E3-401C-915D-471F481BA373}" srcOrd="22" destOrd="0" parTransId="{09D0D6C8-6702-4043-AB1F-A368393ED82A}" sibTransId="{BF1B434E-92FE-4DFE-BB01-45DBB29C61AD}"/>
    <dgm:cxn modelId="{4FDB7F6A-0F25-4D18-803B-E2EF2429CD99}" type="presOf" srcId="{4A966696-A461-4387-AAFE-F1DFC8575F72}" destId="{7D88F5E2-A84C-4D03-AEF1-5EC3E6709625}" srcOrd="0" destOrd="22" presId="urn:microsoft.com/office/officeart/2005/8/layout/hList1"/>
    <dgm:cxn modelId="{D8FC0809-9869-47CE-916F-C49BD26CEA65}" srcId="{C8A21820-67BA-4755-8173-C949D7D31AD0}" destId="{704B630A-B065-4383-80A6-C48C6030761D}" srcOrd="2" destOrd="0" parTransId="{42252019-99B1-470E-84CD-C1EA3363CF2F}" sibTransId="{EF0F2260-602A-4D02-BE72-2865D46397FD}"/>
    <dgm:cxn modelId="{DCE4E415-9161-4864-8E7C-FD67A3DF80A1}" type="presOf" srcId="{C0D44A83-7861-4C54-A9D4-1152F933EDDB}" destId="{7D88F5E2-A84C-4D03-AEF1-5EC3E6709625}" srcOrd="0" destOrd="15" presId="urn:microsoft.com/office/officeart/2005/8/layout/hList1"/>
    <dgm:cxn modelId="{0B9CD90D-CE3C-44C4-B568-99415E9E1795}" type="presOf" srcId="{5A022425-502D-40C0-A86A-7DE85B8267CD}" destId="{7D88F5E2-A84C-4D03-AEF1-5EC3E6709625}" srcOrd="0" destOrd="14" presId="urn:microsoft.com/office/officeart/2005/8/layout/hList1"/>
    <dgm:cxn modelId="{58B1E234-ACB7-4659-9981-902D83430E6F}" srcId="{A3EA3923-655B-4CD9-885D-0AF78016E118}" destId="{65BC16E5-D2E6-4490-90DA-E04F215CBBBF}" srcOrd="13" destOrd="0" parTransId="{5C7D2FF7-8DF7-45BA-800F-557D8C3A3B90}" sibTransId="{C0A333BD-1BB0-4BDD-8594-C904B47C2421}"/>
    <dgm:cxn modelId="{AE745D1B-C96B-4B4F-89B2-BCF96BC165F8}" type="presOf" srcId="{534E840E-3A34-4BCC-8DB7-3F2BDA1BE254}" destId="{7D88F5E2-A84C-4D03-AEF1-5EC3E6709625}" srcOrd="0" destOrd="19" presId="urn:microsoft.com/office/officeart/2005/8/layout/hList1"/>
    <dgm:cxn modelId="{94388217-BD69-42FC-8448-A0EA33EA71E5}" type="presOf" srcId="{9789CFF3-47CD-4D54-B4CF-EB7F6819689F}" destId="{7D88F5E2-A84C-4D03-AEF1-5EC3E6709625}" srcOrd="0" destOrd="6" presId="urn:microsoft.com/office/officeart/2005/8/layout/hList1"/>
    <dgm:cxn modelId="{0C531834-7170-452A-8013-C04BA79779FA}" srcId="{C8A21820-67BA-4755-8173-C949D7D31AD0}" destId="{12C534E4-7DAB-463B-960B-A0C860D93530}" srcOrd="0" destOrd="0" parTransId="{6AE2247C-C5A5-47BF-80D3-5C9F30F2005A}" sibTransId="{4C9DF881-F744-4183-962A-C15C62444170}"/>
    <dgm:cxn modelId="{2E1BF315-6D56-4EAE-B317-741747FA6F9D}" srcId="{C8A21820-67BA-4755-8173-C949D7D31AD0}" destId="{8B240112-42E3-4F73-A7F8-EDBDB69EFD3F}" srcOrd="1" destOrd="0" parTransId="{ABD79E89-89CC-48EE-8212-6E9EE7DB0297}" sibTransId="{116968C4-BF34-4F66-8722-6EB4B6237250}"/>
    <dgm:cxn modelId="{2F8E1817-0B49-4196-9CEB-EAC39A7A5DB1}" srcId="{C8A21820-67BA-4755-8173-C949D7D31AD0}" destId="{C8321BD6-E00C-4F99-A9E4-87202C6165AF}" srcOrd="13" destOrd="0" parTransId="{78072583-CED2-479C-B774-7312E9D18F1F}" sibTransId="{F121483A-DE51-43C6-9B77-9C94A66F3C3D}"/>
    <dgm:cxn modelId="{340D268A-6BE9-472C-A820-D4706D3C428D}" srcId="{BB69543E-03AB-48AF-AD99-71716DFE8273}" destId="{47892266-2000-4C78-B11C-9BB1C79D454B}" srcOrd="0" destOrd="0" parTransId="{7B7F0DD0-618C-457F-8ECE-7B15C951BB31}" sibTransId="{A15E2348-A4E8-41D6-B5EA-90A821229BC5}"/>
    <dgm:cxn modelId="{15495BE2-0D34-4DA1-97F9-5B21D8476399}" srcId="{C8A21820-67BA-4755-8173-C949D7D31AD0}" destId="{EC359081-16B4-4687-9781-C8C0F2E2634F}" srcOrd="4" destOrd="0" parTransId="{F0877E75-C883-4343-9A89-034A7D9792C1}" sibTransId="{CCDB35EF-DFED-4838-8B2A-D1653D2275A9}"/>
    <dgm:cxn modelId="{C1CD861D-E364-440F-838C-4E25366AF221}" srcId="{C8A21820-67BA-4755-8173-C949D7D31AD0}" destId="{38419AF9-F695-468C-BF3F-A0DFA7CB4547}" srcOrd="23" destOrd="0" parTransId="{F3560C18-FA74-4084-A020-84F0936CD342}" sibTransId="{5EC28F0E-AF40-4734-8F70-270F8D8BF792}"/>
    <dgm:cxn modelId="{DACF5CD1-CD0A-4B62-A6BF-B165BDE2FA12}" srcId="{A3EA3923-655B-4CD9-885D-0AF78016E118}" destId="{9789CFF3-47CD-4D54-B4CF-EB7F6819689F}" srcOrd="6" destOrd="0" parTransId="{257D77B3-B7F2-4415-8F69-84A52C0D6177}" sibTransId="{32746F5C-617F-436D-A4CB-A036417A82C7}"/>
    <dgm:cxn modelId="{6EF14C7E-23DC-4D14-969E-A3B80786C8AC}" srcId="{A3EA3923-655B-4CD9-885D-0AF78016E118}" destId="{DA7FB149-CDB0-4E21-B0BD-7046D22B543C}" srcOrd="24" destOrd="0" parTransId="{8AFE7892-4F2F-40F5-A66D-DC9CC3734CF1}" sibTransId="{A61310A5-B94B-4ECD-8F75-95C31CAB4B6D}"/>
    <dgm:cxn modelId="{B764B1BE-F0A0-46B0-B5C1-835E0EE2007F}" type="presOf" srcId="{A98F7E94-1F6D-416F-82F0-E1848AAEF25A}" destId="{7D88F5E2-A84C-4D03-AEF1-5EC3E6709625}" srcOrd="0" destOrd="18" presId="urn:microsoft.com/office/officeart/2005/8/layout/hList1"/>
    <dgm:cxn modelId="{BD433BF0-DCF5-40D4-A865-4F3189A979D7}" type="presOf" srcId="{EB9E276F-F505-4E0D-9EDE-5DC30FD5A152}" destId="{8492E08C-97B9-4D21-A748-F226CD2E6D85}" srcOrd="0" destOrd="7" presId="urn:microsoft.com/office/officeart/2005/8/layout/hList1"/>
    <dgm:cxn modelId="{95AD6058-DAA6-4BEF-8665-AAC38CC6B85A}" srcId="{A3EA3923-655B-4CD9-885D-0AF78016E118}" destId="{2FF1037A-01F9-4D20-94E8-5D173BBF4D4D}" srcOrd="0" destOrd="0" parTransId="{F34FE920-CDA0-4732-80AB-092DC1C1752A}" sibTransId="{8D4C0363-A862-4377-B62A-3507B77B7174}"/>
    <dgm:cxn modelId="{082B4101-9507-4E8C-AD0F-4AC5525F636E}" type="presOf" srcId="{0EFB2692-A87A-4A6A-9B25-671237C42EFD}" destId="{7D88F5E2-A84C-4D03-AEF1-5EC3E6709625}" srcOrd="0" destOrd="21" presId="urn:microsoft.com/office/officeart/2005/8/layout/hList1"/>
    <dgm:cxn modelId="{1867C409-2567-443C-807D-4E19BF06A6EC}" srcId="{A3EA3923-655B-4CD9-885D-0AF78016E118}" destId="{6E92AEA2-8147-4257-A747-78033E126B38}" srcOrd="2" destOrd="0" parTransId="{23C0CE22-CAB8-49D3-BC38-47E432072832}" sibTransId="{0CCF1A7F-E552-4112-BF62-6EAF8C114099}"/>
    <dgm:cxn modelId="{296E8397-CC5F-4E8B-B754-11DCB222697E}" srcId="{A3EA3923-655B-4CD9-885D-0AF78016E118}" destId="{E5E7EAC2-6A59-474F-83C7-39CA414EF267}" srcOrd="16" destOrd="0" parTransId="{70A86215-A8DC-409C-AAA2-9BB08285CD44}" sibTransId="{FE33BC5D-5C20-4B25-BB91-F4A5E16B97C9}"/>
    <dgm:cxn modelId="{D22FD793-84C7-4BF6-8EFC-08C519CD9752}" type="presOf" srcId="{CBCFFB33-5C5C-49C5-AEA6-F2F8906ED238}" destId="{41C204C5-E164-402A-B7F8-AF08E5A3D9D6}" srcOrd="0" destOrd="6" presId="urn:microsoft.com/office/officeart/2005/8/layout/hList1"/>
    <dgm:cxn modelId="{3F3617B6-4961-4388-8D61-69E8FE22D659}" type="presOf" srcId="{5F0DBDE8-B0E4-4735-BB97-D635F952FF97}" destId="{7D88F5E2-A84C-4D03-AEF1-5EC3E6709625}" srcOrd="0" destOrd="9" presId="urn:microsoft.com/office/officeart/2005/8/layout/hList1"/>
    <dgm:cxn modelId="{1C417D82-83F2-48B1-B268-8833B415AC69}" srcId="{BB69543E-03AB-48AF-AD99-71716DFE8273}" destId="{54D442A3-EFF7-4014-9CBE-772A2397C384}" srcOrd="13" destOrd="0" parTransId="{4425DEE4-C471-41E7-8D5C-49323F232C00}" sibTransId="{955AEB36-C95D-4EE9-8667-2F294C6EA570}"/>
    <dgm:cxn modelId="{3E015550-1631-4A2E-A05F-2215E9126C7B}" type="presOf" srcId="{FCB50BC0-FB93-4A0C-8DDC-A7B51D887B45}" destId="{7D88F5E2-A84C-4D03-AEF1-5EC3E6709625}" srcOrd="0" destOrd="4" presId="urn:microsoft.com/office/officeart/2005/8/layout/hList1"/>
    <dgm:cxn modelId="{1622299F-27B4-4BFE-99CE-1D56799018A4}" srcId="{BB69543E-03AB-48AF-AD99-71716DFE8273}" destId="{A39A4E0B-BEBF-45EB-B30D-0A6594094D4E}" srcOrd="10" destOrd="0" parTransId="{6F388649-3D1D-4E0B-85E5-C2E91BBDB2F7}" sibTransId="{55864A40-A7F2-4AFC-B8A1-8218BDB528C2}"/>
    <dgm:cxn modelId="{FAA0C2CD-1EA4-4D83-95F1-1F094A70295A}" srcId="{C8A21820-67BA-4755-8173-C949D7D31AD0}" destId="{DAF1FA65-79EA-4A40-A156-93F2CD5B7A6E}" srcOrd="32" destOrd="0" parTransId="{BF73331B-9A09-4F1A-9CF8-D4A041E4DCEE}" sibTransId="{65F1EE5F-B00A-4E92-9498-FD01C6A397D2}"/>
    <dgm:cxn modelId="{3E194A80-BD8C-4605-BFAF-AEBC3A552107}" srcId="{BB69543E-03AB-48AF-AD99-71716DFE8273}" destId="{B484784B-F1BE-40DE-B09C-A6ABFCCFEBC0}" srcOrd="11" destOrd="0" parTransId="{764CFA32-994B-40A0-A146-BEEF67EC75CD}" sibTransId="{64FCE3F0-6DF7-44CC-9E4F-6F3A64BBEC2F}"/>
    <dgm:cxn modelId="{D0A57080-8D4A-4932-BAA3-F0FB5BAE1DEE}" type="presOf" srcId="{264B98C5-CC2F-4CA3-8C61-3FDB03DA468C}" destId="{41C204C5-E164-402A-B7F8-AF08E5A3D9D6}" srcOrd="0" destOrd="18" presId="urn:microsoft.com/office/officeart/2005/8/layout/hList1"/>
    <dgm:cxn modelId="{3D64B98D-0F4E-4021-A98B-18999353BD4A}" type="presOf" srcId="{38419AF9-F695-468C-BF3F-A0DFA7CB4547}" destId="{41C204C5-E164-402A-B7F8-AF08E5A3D9D6}" srcOrd="0" destOrd="23" presId="urn:microsoft.com/office/officeart/2005/8/layout/hList1"/>
    <dgm:cxn modelId="{1F0ED057-F786-4783-B799-556A7A85E312}" srcId="{C8A21820-67BA-4755-8173-C949D7D31AD0}" destId="{58E57CDD-0AE3-4995-B393-06C0094EFFC6}" srcOrd="3" destOrd="0" parTransId="{195AB8B9-86E3-4486-99C8-817D6E6E0A8B}" sibTransId="{C7AA07F6-E500-4BC2-9722-D430619207B0}"/>
    <dgm:cxn modelId="{B6A6DEB8-8BBA-4467-9EBC-81B49DF92E32}" type="presOf" srcId="{27478839-744C-461B-9CE5-60C5723DF8B0}" destId="{41C204C5-E164-402A-B7F8-AF08E5A3D9D6}" srcOrd="0" destOrd="31" presId="urn:microsoft.com/office/officeart/2005/8/layout/hList1"/>
    <dgm:cxn modelId="{902FFB2F-BB48-4B13-99AB-E3778F932800}" srcId="{C8A21820-67BA-4755-8173-C949D7D31AD0}" destId="{85F4DF0E-DA8B-4B91-955A-61ABAF64DF50}" srcOrd="12" destOrd="0" parTransId="{C2369C1C-24A0-4A5E-B177-35E369305927}" sibTransId="{D543ADA5-1BC4-4F10-8496-5226E42F6B54}"/>
    <dgm:cxn modelId="{41CED212-E374-4E06-8191-A33E99BE7AF0}" srcId="{C8A21820-67BA-4755-8173-C949D7D31AD0}" destId="{AF938E03-06DE-4471-A677-E356D0626072}" srcOrd="8" destOrd="0" parTransId="{706CA7B6-F76C-4627-8717-B58A777B8635}" sibTransId="{C543505B-080C-420C-8933-D948ED8121D0}"/>
    <dgm:cxn modelId="{C9C3FE9E-9DBB-4508-98A6-FBAEA857C779}" type="presOf" srcId="{12C534E4-7DAB-463B-960B-A0C860D93530}" destId="{41C204C5-E164-402A-B7F8-AF08E5A3D9D6}" srcOrd="0" destOrd="0" presId="urn:microsoft.com/office/officeart/2005/8/layout/hList1"/>
    <dgm:cxn modelId="{179AED34-8DE7-4770-8FB2-B9A96D0E5676}" type="presOf" srcId="{FDA25429-BA31-4CBB-B273-D9076AAAED01}" destId="{8492E08C-97B9-4D21-A748-F226CD2E6D85}" srcOrd="0" destOrd="15" presId="urn:microsoft.com/office/officeart/2005/8/layout/hList1"/>
    <dgm:cxn modelId="{EE099B4D-A325-4907-9A47-EB6E3885523F}" type="presOf" srcId="{CC893A6E-9BF4-4605-92C8-20E829852AFB}" destId="{41C204C5-E164-402A-B7F8-AF08E5A3D9D6}" srcOrd="0" destOrd="21" presId="urn:microsoft.com/office/officeart/2005/8/layout/hList1"/>
    <dgm:cxn modelId="{50A3D1F9-8A06-4406-81D0-F7F9B6B92C11}" type="presOf" srcId="{A4C61285-F32B-42FF-A8ED-5730BAB614A4}" destId="{41C204C5-E164-402A-B7F8-AF08E5A3D9D6}" srcOrd="0" destOrd="30" presId="urn:microsoft.com/office/officeart/2005/8/layout/hList1"/>
    <dgm:cxn modelId="{35C963E1-D6F6-4ABA-99B0-2B7CE46BF65E}" type="presOf" srcId="{DAF1FA65-79EA-4A40-A156-93F2CD5B7A6E}" destId="{41C204C5-E164-402A-B7F8-AF08E5A3D9D6}" srcOrd="0" destOrd="32" presId="urn:microsoft.com/office/officeart/2005/8/layout/hList1"/>
    <dgm:cxn modelId="{B385C08B-21A6-4952-9E79-C89FDC5B83E0}" type="presOf" srcId="{810CEFA1-DE8B-4D94-AC73-362AFA75E823}" destId="{41C204C5-E164-402A-B7F8-AF08E5A3D9D6}" srcOrd="0" destOrd="17" presId="urn:microsoft.com/office/officeart/2005/8/layout/hList1"/>
    <dgm:cxn modelId="{D7A66648-AACE-4E10-99C0-EF5110C82D00}" srcId="{A3EA3923-655B-4CD9-885D-0AF78016E118}" destId="{83E3A4F1-9E5B-458B-A92C-C933651266F5}" srcOrd="8" destOrd="0" parTransId="{837F6AAB-0074-45EF-AA77-088F050DE97C}" sibTransId="{BB074021-01A5-4CA1-BE79-B30F7EE69564}"/>
    <dgm:cxn modelId="{9560556C-79E8-4FB6-A9FD-8F3760B23DF4}" type="presOf" srcId="{47892266-2000-4C78-B11C-9BB1C79D454B}" destId="{8492E08C-97B9-4D21-A748-F226CD2E6D85}" srcOrd="0" destOrd="0" presId="urn:microsoft.com/office/officeart/2005/8/layout/hList1"/>
    <dgm:cxn modelId="{3AED17E1-B921-4B0D-9C41-D6E1626B4DAD}" type="presOf" srcId="{BC9B7F80-E7A1-40B5-9B64-662D4BBFF3A8}" destId="{7D88F5E2-A84C-4D03-AEF1-5EC3E6709625}" srcOrd="0" destOrd="1" presId="urn:microsoft.com/office/officeart/2005/8/layout/hList1"/>
    <dgm:cxn modelId="{236A0B99-FA49-4F05-91CC-E3121F08F85C}" type="presOf" srcId="{C8321BD6-E00C-4F99-A9E4-87202C6165AF}" destId="{41C204C5-E164-402A-B7F8-AF08E5A3D9D6}" srcOrd="0" destOrd="13" presId="urn:microsoft.com/office/officeart/2005/8/layout/hList1"/>
    <dgm:cxn modelId="{A3E28D2A-9E2C-4C27-923E-5D7B994200F7}" srcId="{BB69543E-03AB-48AF-AD99-71716DFE8273}" destId="{10F96379-3861-4B6A-AEB0-E9AA7A50DA5B}" srcOrd="3" destOrd="0" parTransId="{8DECC88E-74D8-415F-A279-98562EFC0D47}" sibTransId="{8834AFFA-B40E-4B4C-8F34-A556485EAA8F}"/>
    <dgm:cxn modelId="{26B97E9F-BFC1-40D0-93B2-7E594CBB2D61}" srcId="{BB69543E-03AB-48AF-AD99-71716DFE8273}" destId="{557FF352-D417-4C4B-8E50-433ABC597354}" srcOrd="12" destOrd="0" parTransId="{0DF543F5-8969-4A03-B649-C87ACAD47167}" sibTransId="{5AAAC90A-2ECC-475E-9C6D-D3C57344758C}"/>
    <dgm:cxn modelId="{DA594DAC-89E9-49E4-BAFA-D83B1AE27A94}" srcId="{BB69543E-03AB-48AF-AD99-71716DFE8273}" destId="{EB9E276F-F505-4E0D-9EDE-5DC30FD5A152}" srcOrd="7" destOrd="0" parTransId="{8EB27F19-5E1B-4C75-B570-384443FABDBD}" sibTransId="{C7BB04FA-553D-4B7D-ACA4-EE65A8D39B36}"/>
    <dgm:cxn modelId="{BFDFFA84-BEAF-4983-B311-55A327369273}" srcId="{A3EA3923-655B-4CD9-885D-0AF78016E118}" destId="{72E5D0AD-FB85-4FDF-BA6A-8AD58CD17BF2}" srcOrd="3" destOrd="0" parTransId="{31E5D7DD-19E6-43CD-A7E4-BECC738012D7}" sibTransId="{C424C3BE-8DF7-482B-A555-730D564DBD97}"/>
    <dgm:cxn modelId="{4A53B250-BFEC-492C-89B2-F07392F89BF9}" type="presOf" srcId="{85F4DF0E-DA8B-4B91-955A-61ABAF64DF50}" destId="{41C204C5-E164-402A-B7F8-AF08E5A3D9D6}" srcOrd="0" destOrd="12" presId="urn:microsoft.com/office/officeart/2005/8/layout/hList1"/>
    <dgm:cxn modelId="{6F4A3E5A-5AD9-4B9A-9DE6-F1569459E2F3}" srcId="{C8A21820-67BA-4755-8173-C949D7D31AD0}" destId="{26C42CC3-4470-4229-95AF-EDEB6490FE07}" srcOrd="27" destOrd="0" parTransId="{18158F70-2486-4162-A53A-9D84E63E03B0}" sibTransId="{748545D6-D82A-4F28-9793-77B0E9431328}"/>
    <dgm:cxn modelId="{85F0D227-96AF-4C58-8713-2C8CCADCE22A}" srcId="{C8A21820-67BA-4755-8173-C949D7D31AD0}" destId="{0CB5F923-529F-4279-8C49-AC63EB1B5EEE}" srcOrd="11" destOrd="0" parTransId="{FD881A05-F8C2-4883-8D8C-6E5491F07A96}" sibTransId="{85C546CC-F401-40F2-BF4C-BA597EF49A80}"/>
    <dgm:cxn modelId="{95D4F8CF-02DE-4615-B345-25530736A625}" type="presOf" srcId="{82590843-9AC8-4B44-8946-CBF6630EFF9C}" destId="{7D88F5E2-A84C-4D03-AEF1-5EC3E6709625}" srcOrd="0" destOrd="23" presId="urn:microsoft.com/office/officeart/2005/8/layout/hList1"/>
    <dgm:cxn modelId="{C83367E8-9589-45C4-A955-353F108E0EB7}" type="presOf" srcId="{B43D236D-7244-499D-9358-B50F3D4F5F05}" destId="{7D88F5E2-A84C-4D03-AEF1-5EC3E6709625}" srcOrd="0" destOrd="5" presId="urn:microsoft.com/office/officeart/2005/8/layout/hList1"/>
    <dgm:cxn modelId="{B641B506-4EB8-4636-BE6A-9C685BEF9B5D}" srcId="{C8A21820-67BA-4755-8173-C949D7D31AD0}" destId="{DEE0FF86-51EE-453C-895F-F26C194360C6}" srcOrd="19" destOrd="0" parTransId="{6866669E-B9FB-4236-BD19-A9CE9215E5BE}" sibTransId="{1C515F7E-9026-4380-B47F-C4E24E1A2045}"/>
    <dgm:cxn modelId="{404EA43E-0C33-429A-A248-C9B654A68E8F}" type="presOf" srcId="{9DEA3E66-9A7D-4843-9791-82DFE85A43E0}" destId="{E69101E3-1BB8-4D90-8E53-D18BA6CF96F3}" srcOrd="0" destOrd="0" presId="urn:microsoft.com/office/officeart/2005/8/layout/hList1"/>
    <dgm:cxn modelId="{B4F6594D-3FA7-42E6-83ED-6BB28F8B5A00}" type="presOf" srcId="{65BC16E5-D2E6-4490-90DA-E04F215CBBBF}" destId="{7D88F5E2-A84C-4D03-AEF1-5EC3E6709625}" srcOrd="0" destOrd="13" presId="urn:microsoft.com/office/officeart/2005/8/layout/hList1"/>
    <dgm:cxn modelId="{A9663EA4-7D07-461F-A3C2-9DA8C6CD7274}" type="presOf" srcId="{557FF352-D417-4C4B-8E50-433ABC597354}" destId="{8492E08C-97B9-4D21-A748-F226CD2E6D85}" srcOrd="0" destOrd="12" presId="urn:microsoft.com/office/officeart/2005/8/layout/hList1"/>
    <dgm:cxn modelId="{C4297109-26F0-4789-8B4C-44B8CD2122AC}" srcId="{BB69543E-03AB-48AF-AD99-71716DFE8273}" destId="{B0C12E45-CD30-40FF-8296-BD910DD29B8E}" srcOrd="8" destOrd="0" parTransId="{1EE699BD-A60A-4A13-BE8B-B1513999B9FC}" sibTransId="{FF9EBCE3-689A-4589-9331-D1B7F427A84A}"/>
    <dgm:cxn modelId="{22C4B521-64ED-4407-8E38-E118A7ACD4B0}" srcId="{A3EA3923-655B-4CD9-885D-0AF78016E118}" destId="{AF0F83F7-396D-437B-A045-73086CECB770}" srcOrd="7" destOrd="0" parTransId="{7383C3B0-8145-446A-ACA1-747FB0BA9801}" sibTransId="{2DF5EB5F-6BF4-4863-806A-CA37C3CA441F}"/>
    <dgm:cxn modelId="{C8382D2E-97BD-4CE3-A164-7C9F19DC87E5}" srcId="{BB69543E-03AB-48AF-AD99-71716DFE8273}" destId="{1064F463-BDEA-4AB6-AADB-499483CFDD24}" srcOrd="4" destOrd="0" parTransId="{7B9D8CE8-B825-442C-A6E9-01DB8D9D1BC2}" sibTransId="{3CD5E0A4-03CC-42C6-AEFC-A9F466EFB82F}"/>
    <dgm:cxn modelId="{6B4D36CF-01DD-452F-BA6F-C5AC401777F1}" srcId="{BB69543E-03AB-48AF-AD99-71716DFE8273}" destId="{88C9853E-ADE4-42DF-9929-85DA07EB3286}" srcOrd="19" destOrd="0" parTransId="{52C6123C-3F96-4661-8080-6CD1120C2148}" sibTransId="{BD51C2E0-72D1-4436-A132-53D2701E6058}"/>
    <dgm:cxn modelId="{1057EF59-A0F5-4FB7-8D30-92AED71CD341}" type="presOf" srcId="{CC0BAF33-0A8F-406D-9F37-544A8C25D1B0}" destId="{41C204C5-E164-402A-B7F8-AF08E5A3D9D6}" srcOrd="0" destOrd="5" presId="urn:microsoft.com/office/officeart/2005/8/layout/hList1"/>
    <dgm:cxn modelId="{2EAD5A5C-E8DF-46A4-AB0B-C7FF41190966}" type="presOf" srcId="{7BE16A9B-B61C-41CD-B799-581A8D1CFA45}" destId="{41C204C5-E164-402A-B7F8-AF08E5A3D9D6}" srcOrd="0" destOrd="16" presId="urn:microsoft.com/office/officeart/2005/8/layout/hList1"/>
    <dgm:cxn modelId="{24F61C5B-CD2E-48CC-BDF5-C2997A462631}" srcId="{A3EA3923-655B-4CD9-885D-0AF78016E118}" destId="{5F0DBDE8-B0E4-4735-BB97-D635F952FF97}" srcOrd="9" destOrd="0" parTransId="{596C68A4-CC87-4C59-B9EC-07C35156EC2A}" sibTransId="{75BA61AA-7B17-4D77-98AE-DB1A97BBE831}"/>
    <dgm:cxn modelId="{34D63A4D-3D19-453D-914E-2794C6120F56}" type="presOf" srcId="{26C42CC3-4470-4229-95AF-EDEB6490FE07}" destId="{41C204C5-E164-402A-B7F8-AF08E5A3D9D6}" srcOrd="0" destOrd="27" presId="urn:microsoft.com/office/officeart/2005/8/layout/hList1"/>
    <dgm:cxn modelId="{E38AF81D-BCA7-4137-803F-FCD75CFA3F5D}" type="presOf" srcId="{E0A19514-27A7-46A9-A98D-4E4A7B6ABFB7}" destId="{8492E08C-97B9-4D21-A748-F226CD2E6D85}" srcOrd="0" destOrd="2" presId="urn:microsoft.com/office/officeart/2005/8/layout/hList1"/>
    <dgm:cxn modelId="{8576FDE3-E1AA-495C-8EF0-67E5ECA2DC42}" srcId="{A3EA3923-655B-4CD9-885D-0AF78016E118}" destId="{534E840E-3A34-4BCC-8DB7-3F2BDA1BE254}" srcOrd="19" destOrd="0" parTransId="{437EB67E-F426-4EA2-9EC3-CEA8F5E81EE5}" sibTransId="{AF5BE244-170E-4C3F-ADF8-F641C470875B}"/>
    <dgm:cxn modelId="{93A04D38-2455-42E6-9A5F-6BDBDDCCBA5B}" srcId="{A3EA3923-655B-4CD9-885D-0AF78016E118}" destId="{5A022425-502D-40C0-A86A-7DE85B8267CD}" srcOrd="14" destOrd="0" parTransId="{7D6FF839-B9A2-48E5-A41F-0C3F978334F5}" sibTransId="{306770D6-A691-4E79-B565-CDA85EDB6373}"/>
    <dgm:cxn modelId="{02DCF820-FA47-4A64-871C-B6283CFEAA84}" srcId="{BB69543E-03AB-48AF-AD99-71716DFE8273}" destId="{FDA25429-BA31-4CBB-B273-D9076AAAED01}" srcOrd="15" destOrd="0" parTransId="{8C476C82-3657-40E2-B09A-E74583CA8A33}" sibTransId="{C072026E-C081-45D7-8BC0-E1137B851793}"/>
    <dgm:cxn modelId="{91B7BFA1-BFC5-400F-AD68-F6D5D33AD695}" srcId="{A3EA3923-655B-4CD9-885D-0AF78016E118}" destId="{BC9B7F80-E7A1-40B5-9B64-662D4BBFF3A8}" srcOrd="1" destOrd="0" parTransId="{98AFE476-506B-45A8-9EB5-EF531FEA28C9}" sibTransId="{E98E6C45-AC6D-497A-AD9B-7422590B4021}"/>
    <dgm:cxn modelId="{E9E0872C-F02E-4416-928B-608CB05F2C56}" srcId="{A3EA3923-655B-4CD9-885D-0AF78016E118}" destId="{82590843-9AC8-4B44-8946-CBF6630EFF9C}" srcOrd="23" destOrd="0" parTransId="{7EBAB4AF-9C85-4C7E-9476-EFF4B8F7BC11}" sibTransId="{1D4A53BE-ECDA-4356-9CB9-10EBB5B59B8B}"/>
    <dgm:cxn modelId="{5BC1DC2E-F134-4B1C-A682-874EF4FD5170}" srcId="{C8A21820-67BA-4755-8173-C949D7D31AD0}" destId="{A4C61285-F32B-42FF-A8ED-5730BAB614A4}" srcOrd="30" destOrd="0" parTransId="{D7AD9023-69C1-484A-A647-B56E1D02A9C4}" sibTransId="{598B3038-3594-4331-A113-3DCB76D65886}"/>
    <dgm:cxn modelId="{D6348CDC-3E6F-4A9D-B048-2E8F276AF59A}" srcId="{BB69543E-03AB-48AF-AD99-71716DFE8273}" destId="{C01C7949-D3DC-4E05-9219-9B13F94B8EDC}" srcOrd="1" destOrd="0" parTransId="{EF90442C-5D3C-491F-A0DB-D058AF3344A9}" sibTransId="{077A3326-3549-41DD-B5A7-7B6165C2FA3B}"/>
    <dgm:cxn modelId="{53D38C4F-7167-4C4E-8134-076F8F5FABD0}" srcId="{A3EA3923-655B-4CD9-885D-0AF78016E118}" destId="{4A966696-A461-4387-AAFE-F1DFC8575F72}" srcOrd="22" destOrd="0" parTransId="{E304CA0E-5D9E-4B26-BF0C-85ECC7119798}" sibTransId="{C7714EDB-7B83-4756-9D9A-DD5E3683214C}"/>
    <dgm:cxn modelId="{AC6D08A8-99F6-413F-9893-F5644AD2D43B}" srcId="{C8A21820-67BA-4755-8173-C949D7D31AD0}" destId="{710C5DEF-1858-4ACB-ACC8-5BFE7C18B89E}" srcOrd="9" destOrd="0" parTransId="{0E6CD0B9-B022-49E2-873B-C1C878461B79}" sibTransId="{84BA8AAB-1C18-4266-BDE4-E699998FD5D5}"/>
    <dgm:cxn modelId="{DCD35421-CC14-4A5E-8C77-F54D7A8A30F3}" type="presOf" srcId="{168987CD-75B9-455D-82A0-412743D299CB}" destId="{8492E08C-97B9-4D21-A748-F226CD2E6D85}" srcOrd="0" destOrd="6" presId="urn:microsoft.com/office/officeart/2005/8/layout/hList1"/>
    <dgm:cxn modelId="{0A974B01-4F71-4CA0-9D47-7F7F6B135F53}" type="presOf" srcId="{B0C12E45-CD30-40FF-8296-BD910DD29B8E}" destId="{8492E08C-97B9-4D21-A748-F226CD2E6D85}" srcOrd="0" destOrd="8" presId="urn:microsoft.com/office/officeart/2005/8/layout/hList1"/>
    <dgm:cxn modelId="{85873281-B1E5-4641-901A-E6C91109913E}" srcId="{C8A21820-67BA-4755-8173-C949D7D31AD0}" destId="{93633140-AD6C-4678-880C-B69375AC638B}" srcOrd="25" destOrd="0" parTransId="{298FA288-6971-4006-951C-F12542B1C651}" sibTransId="{229A8DB9-F1DB-4A7B-8FFA-F1BEDB951026}"/>
    <dgm:cxn modelId="{458B4550-B801-428E-900C-C6BA7BE15F50}" type="presOf" srcId="{AF0F83F7-396D-437B-A045-73086CECB770}" destId="{7D88F5E2-A84C-4D03-AEF1-5EC3E6709625}" srcOrd="0" destOrd="7" presId="urn:microsoft.com/office/officeart/2005/8/layout/hList1"/>
    <dgm:cxn modelId="{102DFBEE-23E9-41BF-8EA2-5D31BFAC5F15}" type="presParOf" srcId="{E69101E3-1BB8-4D90-8E53-D18BA6CF96F3}" destId="{A33CC680-043C-4510-8918-FB81BA1BC643}" srcOrd="0" destOrd="0" presId="urn:microsoft.com/office/officeart/2005/8/layout/hList1"/>
    <dgm:cxn modelId="{25852121-9B99-4F07-930C-867240F09EAC}" type="presParOf" srcId="{A33CC680-043C-4510-8918-FB81BA1BC643}" destId="{E00CCB05-98CF-4E45-BF75-E57F18478B4A}" srcOrd="0" destOrd="0" presId="urn:microsoft.com/office/officeart/2005/8/layout/hList1"/>
    <dgm:cxn modelId="{D8800C22-2BA6-418D-9C59-E046895EE0B0}" type="presParOf" srcId="{A33CC680-043C-4510-8918-FB81BA1BC643}" destId="{8492E08C-97B9-4D21-A748-F226CD2E6D85}" srcOrd="1" destOrd="0" presId="urn:microsoft.com/office/officeart/2005/8/layout/hList1"/>
    <dgm:cxn modelId="{B34A59A4-BE79-4E14-88A1-BA5CA094F37C}" type="presParOf" srcId="{E69101E3-1BB8-4D90-8E53-D18BA6CF96F3}" destId="{905CB9F0-161D-474E-87D5-2766614EA23D}" srcOrd="1" destOrd="0" presId="urn:microsoft.com/office/officeart/2005/8/layout/hList1"/>
    <dgm:cxn modelId="{A05CB336-B125-44DE-9723-90381FE0E182}" type="presParOf" srcId="{E69101E3-1BB8-4D90-8E53-D18BA6CF96F3}" destId="{C7E101B7-8E75-41B2-B812-B5871671497D}" srcOrd="2" destOrd="0" presId="urn:microsoft.com/office/officeart/2005/8/layout/hList1"/>
    <dgm:cxn modelId="{75276FAE-4CB9-4860-B87F-03DB526B39DD}" type="presParOf" srcId="{C7E101B7-8E75-41B2-B812-B5871671497D}" destId="{9C555173-6B4A-4986-9058-DBF81EEC6C0D}" srcOrd="0" destOrd="0" presId="urn:microsoft.com/office/officeart/2005/8/layout/hList1"/>
    <dgm:cxn modelId="{D5C77475-06BF-40FE-B173-2FC79D333DF6}" type="presParOf" srcId="{C7E101B7-8E75-41B2-B812-B5871671497D}" destId="{7D88F5E2-A84C-4D03-AEF1-5EC3E6709625}" srcOrd="1" destOrd="0" presId="urn:microsoft.com/office/officeart/2005/8/layout/hList1"/>
    <dgm:cxn modelId="{2F990316-892F-4AD5-92CF-34DD9DDF929B}" type="presParOf" srcId="{E69101E3-1BB8-4D90-8E53-D18BA6CF96F3}" destId="{4EB154B7-CBDD-4973-A260-06C20544945D}" srcOrd="3" destOrd="0" presId="urn:microsoft.com/office/officeart/2005/8/layout/hList1"/>
    <dgm:cxn modelId="{BB525722-6473-4D8F-8DF8-2134D13A93C5}" type="presParOf" srcId="{E69101E3-1BB8-4D90-8E53-D18BA6CF96F3}" destId="{ABAB3F1F-98D1-423A-8762-E909100F2846}" srcOrd="4" destOrd="0" presId="urn:microsoft.com/office/officeart/2005/8/layout/hList1"/>
    <dgm:cxn modelId="{BEF1A468-D57F-41C0-8853-D098512FDD9A}" type="presParOf" srcId="{ABAB3F1F-98D1-423A-8762-E909100F2846}" destId="{C1C0C4D3-6ED1-4B13-B089-C79B8D0D6D63}" srcOrd="0" destOrd="0" presId="urn:microsoft.com/office/officeart/2005/8/layout/hList1"/>
    <dgm:cxn modelId="{C4409B26-3A33-454D-864B-AE7396FBDDCA}" type="presParOf" srcId="{ABAB3F1F-98D1-423A-8762-E909100F2846}" destId="{41C204C5-E164-402A-B7F8-AF08E5A3D9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68DF1-4D9F-4CEF-B1B6-F885E39F1EE6}" type="doc">
      <dgm:prSet loTypeId="urn:microsoft.com/office/officeart/2005/8/layout/vList3#3" loCatId="list" qsTypeId="urn:microsoft.com/office/officeart/2005/8/quickstyle/simple1" qsCatId="simple" csTypeId="urn:microsoft.com/office/officeart/2005/8/colors/colorful2" csCatId="colorful" phldr="1"/>
      <dgm:spPr/>
    </dgm:pt>
    <dgm:pt modelId="{A66186B2-6DC1-4F5F-B80B-1A0FF80D390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 err="1" smtClean="0">
              <a:solidFill>
                <a:schemeClr val="accent1">
                  <a:lumMod val="50000"/>
                </a:schemeClr>
              </a:solidFill>
            </a:rPr>
            <a:t>НЦПиДх</a:t>
          </a:r>
          <a:r>
            <a:rPr lang="ru-RU" sz="11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100" b="1" dirty="0" err="1" smtClean="0">
              <a:solidFill>
                <a:schemeClr val="accent1">
                  <a:lumMod val="50000"/>
                </a:schemeClr>
              </a:solidFill>
            </a:rPr>
            <a:t>г.Алматы</a:t>
          </a:r>
          <a:endParaRPr lang="ru-RU" sz="11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1100" b="1" dirty="0" smtClean="0">
              <a:solidFill>
                <a:schemeClr val="tx1"/>
              </a:solidFill>
            </a:rPr>
            <a:t>Хирургические для детей -34/53</a:t>
          </a:r>
        </a:p>
        <a:p>
          <a:r>
            <a:rPr lang="ru-RU" sz="1100" b="1" dirty="0" smtClean="0">
              <a:solidFill>
                <a:schemeClr val="tx1"/>
              </a:solidFill>
            </a:rPr>
            <a:t>Гематологические для детей -92/87</a:t>
          </a:r>
        </a:p>
        <a:p>
          <a:r>
            <a:rPr lang="ru-RU" sz="1100" b="1" dirty="0" smtClean="0">
              <a:solidFill>
                <a:schemeClr val="tx1"/>
              </a:solidFill>
            </a:rPr>
            <a:t>Урологические для детей -40/68</a:t>
          </a:r>
        </a:p>
        <a:p>
          <a:r>
            <a:rPr lang="ru-RU" sz="1100" b="1" dirty="0" smtClean="0">
              <a:solidFill>
                <a:schemeClr val="tx1"/>
              </a:solidFill>
            </a:rPr>
            <a:t>Онкологические для детей -173/157</a:t>
          </a:r>
        </a:p>
        <a:p>
          <a:r>
            <a:rPr lang="ru-RU" sz="1100" b="1" dirty="0" smtClean="0">
              <a:solidFill>
                <a:schemeClr val="tx1"/>
              </a:solidFill>
            </a:rPr>
            <a:t>Педиатрические для детей -35/79</a:t>
          </a:r>
        </a:p>
        <a:p>
          <a:r>
            <a:rPr lang="ru-RU" sz="1100" b="1" dirty="0" smtClean="0">
              <a:solidFill>
                <a:schemeClr val="tx1"/>
              </a:solidFill>
            </a:rPr>
            <a:t>Кардиологические для детей -10/28</a:t>
          </a:r>
          <a:endParaRPr lang="ru-RU" sz="1100" b="1" dirty="0">
            <a:solidFill>
              <a:schemeClr val="tx1"/>
            </a:solidFill>
          </a:endParaRPr>
        </a:p>
      </dgm:t>
    </dgm:pt>
    <dgm:pt modelId="{AF666997-A1F2-4C6F-99A0-F8BEE23F30F2}" type="parTrans" cxnId="{3F494705-02A5-4656-81AD-31D21A45821C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E8AFB5DF-C4E7-4C19-9BD3-9F5EC4FFE9F3}" type="sibTrans" cxnId="{3F494705-02A5-4656-81AD-31D21A45821C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80FBA576-9D59-44DE-B555-893C5823B0D4}">
      <dgm:prSet phldrT="[Текст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50" b="1" dirty="0" smtClean="0">
              <a:solidFill>
                <a:schemeClr val="accent1">
                  <a:lumMod val="50000"/>
                </a:schemeClr>
              </a:solidFill>
            </a:rPr>
            <a:t>РДКБ имени С</a:t>
          </a:r>
          <a:r>
            <a:rPr lang="kk-KZ" sz="1050" b="1" dirty="0" smtClean="0">
              <a:solidFill>
                <a:schemeClr val="accent1">
                  <a:lumMod val="50000"/>
                </a:schemeClr>
              </a:solidFill>
            </a:rPr>
            <a:t>.Д.Асфендиарова г.Алматы</a:t>
          </a:r>
        </a:p>
        <a:p>
          <a:r>
            <a:rPr lang="kk-KZ" sz="1000" b="1" dirty="0" smtClean="0">
              <a:solidFill>
                <a:schemeClr val="tx1"/>
              </a:solidFill>
            </a:rPr>
            <a:t>Нефрологическая для детей -10/22</a:t>
          </a:r>
          <a:endParaRPr lang="ru-RU" sz="1000" b="1" dirty="0" smtClean="0">
            <a:solidFill>
              <a:schemeClr val="tx1"/>
            </a:solidFill>
          </a:endParaRPr>
        </a:p>
        <a:p>
          <a:r>
            <a:rPr lang="kk-KZ" sz="1000" b="1" dirty="0" smtClean="0">
              <a:solidFill>
                <a:schemeClr val="tx1"/>
              </a:solidFill>
            </a:rPr>
            <a:t>Урологические для детей -1/4</a:t>
          </a:r>
          <a:endParaRPr lang="ru-RU" sz="1000" b="1" dirty="0" smtClean="0">
            <a:solidFill>
              <a:schemeClr val="tx1"/>
            </a:solidFill>
          </a:endParaRPr>
        </a:p>
        <a:p>
          <a:r>
            <a:rPr lang="kk-KZ" sz="1000" b="1" dirty="0" smtClean="0">
              <a:solidFill>
                <a:schemeClr val="tx1"/>
              </a:solidFill>
            </a:rPr>
            <a:t>Отолорингологичкские для детей -49/60</a:t>
          </a:r>
          <a:endParaRPr lang="ru-RU" sz="1000" b="1" dirty="0" smtClean="0">
            <a:solidFill>
              <a:schemeClr val="tx1"/>
            </a:solidFill>
          </a:endParaRPr>
        </a:p>
        <a:p>
          <a:r>
            <a:rPr lang="kk-KZ" sz="1000" b="1" dirty="0" smtClean="0">
              <a:solidFill>
                <a:schemeClr val="tx1"/>
              </a:solidFill>
            </a:rPr>
            <a:t>Члх -8/14   Аллерголог1/1</a:t>
          </a:r>
          <a:endParaRPr lang="ru-RU" sz="1000" b="1" dirty="0" smtClean="0">
            <a:solidFill>
              <a:schemeClr val="tx1"/>
            </a:solidFill>
          </a:endParaRPr>
        </a:p>
        <a:p>
          <a:r>
            <a:rPr lang="kk-KZ" sz="1000" b="1" dirty="0" smtClean="0">
              <a:solidFill>
                <a:schemeClr val="tx1"/>
              </a:solidFill>
            </a:rPr>
            <a:t>Неврология-19/8   Эндокриология -1/2</a:t>
          </a:r>
          <a:endParaRPr lang="ru-RU" sz="1000" b="1" dirty="0" smtClean="0">
            <a:solidFill>
              <a:schemeClr val="tx1"/>
            </a:solidFill>
          </a:endParaRPr>
        </a:p>
        <a:p>
          <a:r>
            <a:rPr lang="kk-KZ" sz="1000" b="1" dirty="0" smtClean="0">
              <a:solidFill>
                <a:schemeClr val="tx1"/>
              </a:solidFill>
            </a:rPr>
            <a:t>Ортопедия-6/8</a:t>
          </a:r>
          <a:endParaRPr lang="ru-RU" sz="1000" b="1" dirty="0">
            <a:solidFill>
              <a:schemeClr val="tx1"/>
            </a:solidFill>
          </a:endParaRPr>
        </a:p>
      </dgm:t>
    </dgm:pt>
    <dgm:pt modelId="{E9B44480-2811-408D-B0FF-349FAE96A6CF}" type="parTrans" cxnId="{5D51B65D-8252-4F7A-B2B2-C3C01C968B64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F7A06115-108D-462D-9D6B-5043C2FA1787}" type="sibTrans" cxnId="{5D51B65D-8252-4F7A-B2B2-C3C01C968B64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5DF4F018-3404-416B-8DA6-A4EF35CA9466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kk-KZ" sz="1100" b="1" dirty="0" smtClean="0">
              <a:solidFill>
                <a:schemeClr val="accent1">
                  <a:lumMod val="50000"/>
                </a:schemeClr>
              </a:solidFill>
            </a:rPr>
            <a:t>ННЦХ имени А.Н.Сызганова г.Алматы </a:t>
          </a:r>
        </a:p>
        <a:p>
          <a:pPr>
            <a:lnSpc>
              <a:spcPct val="100000"/>
            </a:lnSpc>
          </a:pPr>
          <a:r>
            <a:rPr lang="kk-KZ" sz="1100" b="1" dirty="0" smtClean="0">
              <a:solidFill>
                <a:schemeClr val="tx1"/>
              </a:solidFill>
            </a:rPr>
            <a:t>Хирургические -32/40</a:t>
          </a:r>
          <a:endParaRPr lang="ru-RU" sz="11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kk-KZ" sz="1100" b="1" dirty="0" smtClean="0">
              <a:solidFill>
                <a:schemeClr val="tx1"/>
              </a:solidFill>
            </a:rPr>
            <a:t>Кардиохирургия  для детей -1/0</a:t>
          </a:r>
          <a:endParaRPr lang="ru-RU" sz="11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kk-KZ" sz="1100" b="1" dirty="0" smtClean="0">
              <a:solidFill>
                <a:schemeClr val="tx1"/>
              </a:solidFill>
            </a:rPr>
            <a:t>Сосудистая хирургия -3/3</a:t>
          </a:r>
          <a:endParaRPr lang="ru-RU" sz="11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kk-KZ" sz="1100" b="1" dirty="0" smtClean="0">
              <a:solidFill>
                <a:schemeClr val="tx1"/>
              </a:solidFill>
            </a:rPr>
            <a:t>Трансплантология 1/0</a:t>
          </a:r>
          <a:endParaRPr lang="ru-RU" sz="11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kk-KZ" sz="1100" b="1" dirty="0" smtClean="0">
              <a:solidFill>
                <a:schemeClr val="tx1"/>
              </a:solidFill>
            </a:rPr>
            <a:t>Кардиохирургия -1/0 </a:t>
          </a:r>
          <a:endParaRPr lang="ru-RU" sz="1100" b="1" dirty="0">
            <a:solidFill>
              <a:schemeClr val="tx1"/>
            </a:solidFill>
          </a:endParaRPr>
        </a:p>
      </dgm:t>
    </dgm:pt>
    <dgm:pt modelId="{54234388-C59E-4697-A40B-066EB3ABAA3A}" type="parTrans" cxnId="{0E1D92F4-07DC-4AB9-A782-FCB9EA476FF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48491751-5347-49DC-BB3F-F597BC082421}" type="sibTrans" cxnId="{0E1D92F4-07DC-4AB9-A782-FCB9EA476FF1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</a:endParaRPr>
        </a:p>
      </dgm:t>
    </dgm:pt>
    <dgm:pt modelId="{72B907DC-9B1A-486B-877C-B39B38A13CBC}" type="pres">
      <dgm:prSet presAssocID="{72568DF1-4D9F-4CEF-B1B6-F885E39F1EE6}" presName="linearFlow" presStyleCnt="0">
        <dgm:presLayoutVars>
          <dgm:dir/>
          <dgm:resizeHandles val="exact"/>
        </dgm:presLayoutVars>
      </dgm:prSet>
      <dgm:spPr/>
    </dgm:pt>
    <dgm:pt modelId="{99D163D8-1F0D-4270-B097-82B692FCB3B8}" type="pres">
      <dgm:prSet presAssocID="{A66186B2-6DC1-4F5F-B80B-1A0FF80D3908}" presName="composite" presStyleCnt="0"/>
      <dgm:spPr/>
    </dgm:pt>
    <dgm:pt modelId="{67F4F7BA-DC73-4CF7-92D2-1FA1DB1B7499}" type="pres">
      <dgm:prSet presAssocID="{A66186B2-6DC1-4F5F-B80B-1A0FF80D390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592664-8C58-4755-A4A7-57DB23809D37}" type="pres">
      <dgm:prSet presAssocID="{A66186B2-6DC1-4F5F-B80B-1A0FF80D3908}" presName="txShp" presStyleLbl="node1" presStyleIdx="0" presStyleCnt="3" custScaleX="133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BE82-879B-42BE-8EFE-D76A7230FCE1}" type="pres">
      <dgm:prSet presAssocID="{E8AFB5DF-C4E7-4C19-9BD3-9F5EC4FFE9F3}" presName="spacing" presStyleCnt="0"/>
      <dgm:spPr/>
    </dgm:pt>
    <dgm:pt modelId="{30A9E1BF-F177-4826-83FC-D5B190D6A5F5}" type="pres">
      <dgm:prSet presAssocID="{80FBA576-9D59-44DE-B555-893C5823B0D4}" presName="composite" presStyleCnt="0"/>
      <dgm:spPr/>
    </dgm:pt>
    <dgm:pt modelId="{35758D48-0B83-4E99-841D-243DA1FC5793}" type="pres">
      <dgm:prSet presAssocID="{80FBA576-9D59-44DE-B555-893C5823B0D4}" presName="imgShp" presStyleLbl="fgImgPlace1" presStyleIdx="1" presStyleCnt="3" custScaleX="975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961ECBA-01C4-4726-84BF-30B830FE1142}" type="pres">
      <dgm:prSet presAssocID="{80FBA576-9D59-44DE-B555-893C5823B0D4}" presName="txShp" presStyleLbl="node1" presStyleIdx="1" presStyleCnt="3" custAng="0" custScaleX="129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01C69-C2A2-473B-B5D8-10A697E54E48}" type="pres">
      <dgm:prSet presAssocID="{F7A06115-108D-462D-9D6B-5043C2FA1787}" presName="spacing" presStyleCnt="0"/>
      <dgm:spPr/>
    </dgm:pt>
    <dgm:pt modelId="{41D41F8E-4847-48D4-835E-76534BF3C5DB}" type="pres">
      <dgm:prSet presAssocID="{5DF4F018-3404-416B-8DA6-A4EF35CA9466}" presName="composite" presStyleCnt="0"/>
      <dgm:spPr/>
    </dgm:pt>
    <dgm:pt modelId="{99DD5FC6-26BA-4E68-9C6D-3E0AF898A55F}" type="pres">
      <dgm:prSet presAssocID="{5DF4F018-3404-416B-8DA6-A4EF35CA946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04D7ED0-3B2E-439B-97A9-6931CC6BF41D}" type="pres">
      <dgm:prSet presAssocID="{5DF4F018-3404-416B-8DA6-A4EF35CA9466}" presName="txShp" presStyleLbl="node1" presStyleIdx="2" presStyleCnt="3" custScaleX="129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94705-02A5-4656-81AD-31D21A45821C}" srcId="{72568DF1-4D9F-4CEF-B1B6-F885E39F1EE6}" destId="{A66186B2-6DC1-4F5F-B80B-1A0FF80D3908}" srcOrd="0" destOrd="0" parTransId="{AF666997-A1F2-4C6F-99A0-F8BEE23F30F2}" sibTransId="{E8AFB5DF-C4E7-4C19-9BD3-9F5EC4FFE9F3}"/>
    <dgm:cxn modelId="{9B0C9AC0-1B3A-48FD-A496-5D33B2CC5CBD}" type="presOf" srcId="{80FBA576-9D59-44DE-B555-893C5823B0D4}" destId="{4961ECBA-01C4-4726-84BF-30B830FE1142}" srcOrd="0" destOrd="0" presId="urn:microsoft.com/office/officeart/2005/8/layout/vList3#3"/>
    <dgm:cxn modelId="{32231710-97EA-495E-9712-5562B12EF7B4}" type="presOf" srcId="{5DF4F018-3404-416B-8DA6-A4EF35CA9466}" destId="{A04D7ED0-3B2E-439B-97A9-6931CC6BF41D}" srcOrd="0" destOrd="0" presId="urn:microsoft.com/office/officeart/2005/8/layout/vList3#3"/>
    <dgm:cxn modelId="{0E1D92F4-07DC-4AB9-A782-FCB9EA476FF1}" srcId="{72568DF1-4D9F-4CEF-B1B6-F885E39F1EE6}" destId="{5DF4F018-3404-416B-8DA6-A4EF35CA9466}" srcOrd="2" destOrd="0" parTransId="{54234388-C59E-4697-A40B-066EB3ABAA3A}" sibTransId="{48491751-5347-49DC-BB3F-F597BC082421}"/>
    <dgm:cxn modelId="{5D51B65D-8252-4F7A-B2B2-C3C01C968B64}" srcId="{72568DF1-4D9F-4CEF-B1B6-F885E39F1EE6}" destId="{80FBA576-9D59-44DE-B555-893C5823B0D4}" srcOrd="1" destOrd="0" parTransId="{E9B44480-2811-408D-B0FF-349FAE96A6CF}" sibTransId="{F7A06115-108D-462D-9D6B-5043C2FA1787}"/>
    <dgm:cxn modelId="{B4035059-3B63-4750-995F-0B795D4A72B1}" type="presOf" srcId="{72568DF1-4D9F-4CEF-B1B6-F885E39F1EE6}" destId="{72B907DC-9B1A-486B-877C-B39B38A13CBC}" srcOrd="0" destOrd="0" presId="urn:microsoft.com/office/officeart/2005/8/layout/vList3#3"/>
    <dgm:cxn modelId="{B753D42E-00E0-4503-B0F3-F2B147DD48CB}" type="presOf" srcId="{A66186B2-6DC1-4F5F-B80B-1A0FF80D3908}" destId="{B9592664-8C58-4755-A4A7-57DB23809D37}" srcOrd="0" destOrd="0" presId="urn:microsoft.com/office/officeart/2005/8/layout/vList3#3"/>
    <dgm:cxn modelId="{37311D26-7FFE-4CBF-825F-3F3788A2BDAA}" type="presParOf" srcId="{72B907DC-9B1A-486B-877C-B39B38A13CBC}" destId="{99D163D8-1F0D-4270-B097-82B692FCB3B8}" srcOrd="0" destOrd="0" presId="urn:microsoft.com/office/officeart/2005/8/layout/vList3#3"/>
    <dgm:cxn modelId="{1E1A0778-1D8A-4B52-A5C7-69CFFFCBD0A1}" type="presParOf" srcId="{99D163D8-1F0D-4270-B097-82B692FCB3B8}" destId="{67F4F7BA-DC73-4CF7-92D2-1FA1DB1B7499}" srcOrd="0" destOrd="0" presId="urn:microsoft.com/office/officeart/2005/8/layout/vList3#3"/>
    <dgm:cxn modelId="{381189F7-D2BB-40BE-81CA-D4F4D62A71A9}" type="presParOf" srcId="{99D163D8-1F0D-4270-B097-82B692FCB3B8}" destId="{B9592664-8C58-4755-A4A7-57DB23809D37}" srcOrd="1" destOrd="0" presId="urn:microsoft.com/office/officeart/2005/8/layout/vList3#3"/>
    <dgm:cxn modelId="{0F7434A7-6EED-4B4D-8575-ADED6A256BDE}" type="presParOf" srcId="{72B907DC-9B1A-486B-877C-B39B38A13CBC}" destId="{A56EBE82-879B-42BE-8EFE-D76A7230FCE1}" srcOrd="1" destOrd="0" presId="urn:microsoft.com/office/officeart/2005/8/layout/vList3#3"/>
    <dgm:cxn modelId="{BB82B304-4C68-4917-AF83-90DF5E850559}" type="presParOf" srcId="{72B907DC-9B1A-486B-877C-B39B38A13CBC}" destId="{30A9E1BF-F177-4826-83FC-D5B190D6A5F5}" srcOrd="2" destOrd="0" presId="urn:microsoft.com/office/officeart/2005/8/layout/vList3#3"/>
    <dgm:cxn modelId="{86660207-F6F2-4289-887C-517C8558E4FF}" type="presParOf" srcId="{30A9E1BF-F177-4826-83FC-D5B190D6A5F5}" destId="{35758D48-0B83-4E99-841D-243DA1FC5793}" srcOrd="0" destOrd="0" presId="urn:microsoft.com/office/officeart/2005/8/layout/vList3#3"/>
    <dgm:cxn modelId="{1F8DE568-41E6-45C6-A638-48F20027F9EB}" type="presParOf" srcId="{30A9E1BF-F177-4826-83FC-D5B190D6A5F5}" destId="{4961ECBA-01C4-4726-84BF-30B830FE1142}" srcOrd="1" destOrd="0" presId="urn:microsoft.com/office/officeart/2005/8/layout/vList3#3"/>
    <dgm:cxn modelId="{96430C21-24EB-43A9-B536-E75B594C365A}" type="presParOf" srcId="{72B907DC-9B1A-486B-877C-B39B38A13CBC}" destId="{8CA01C69-C2A2-473B-B5D8-10A697E54E48}" srcOrd="3" destOrd="0" presId="urn:microsoft.com/office/officeart/2005/8/layout/vList3#3"/>
    <dgm:cxn modelId="{D20CB41C-BCE9-4E24-9B39-C9EE51C0386F}" type="presParOf" srcId="{72B907DC-9B1A-486B-877C-B39B38A13CBC}" destId="{41D41F8E-4847-48D4-835E-76534BF3C5DB}" srcOrd="4" destOrd="0" presId="urn:microsoft.com/office/officeart/2005/8/layout/vList3#3"/>
    <dgm:cxn modelId="{44037194-AF10-4212-89E5-DBD64EA4053B}" type="presParOf" srcId="{41D41F8E-4847-48D4-835E-76534BF3C5DB}" destId="{99DD5FC6-26BA-4E68-9C6D-3E0AF898A55F}" srcOrd="0" destOrd="0" presId="urn:microsoft.com/office/officeart/2005/8/layout/vList3#3"/>
    <dgm:cxn modelId="{23E4029A-173E-4C4A-B7E4-54066FA1ABCB}" type="presParOf" srcId="{41D41F8E-4847-48D4-835E-76534BF3C5DB}" destId="{A04D7ED0-3B2E-439B-97A9-6931CC6BF41D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BCCEA-D559-4EB6-8CE3-C251FDEDE9DA}" type="doc">
      <dgm:prSet loTypeId="urn:microsoft.com/office/officeart/2005/8/layout/vList3#4" loCatId="list" qsTypeId="urn:microsoft.com/office/officeart/2005/8/quickstyle/simple3" qsCatId="simple" csTypeId="urn:microsoft.com/office/officeart/2005/8/colors/colorful3" csCatId="colorful" phldr="1"/>
      <dgm:spPr/>
    </dgm:pt>
    <dgm:pt modelId="{8D5BDAEF-A83D-4665-B5A4-D8B40B59D3FA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kk-KZ" sz="1000" b="1" dirty="0" smtClean="0">
              <a:solidFill>
                <a:schemeClr val="accent1">
                  <a:lumMod val="50000"/>
                </a:schemeClr>
              </a:solidFill>
            </a:rPr>
            <a:t>КФ </a:t>
          </a:r>
          <a:r>
            <a:rPr lang="en-US" sz="1000" b="1" dirty="0" smtClean="0">
              <a:solidFill>
                <a:schemeClr val="accent1">
                  <a:lumMod val="50000"/>
                </a:schemeClr>
              </a:solidFill>
            </a:rPr>
            <a:t>UMC </a:t>
          </a:r>
          <a:r>
            <a:rPr lang="kk-KZ" sz="1000" b="1" dirty="0" smtClean="0">
              <a:solidFill>
                <a:schemeClr val="accent1">
                  <a:lumMod val="50000"/>
                </a:schemeClr>
              </a:solidFill>
            </a:rPr>
            <a:t> г.Нур-Султан</a:t>
          </a:r>
        </a:p>
        <a:p>
          <a:r>
            <a:rPr lang="kk-KZ" sz="1000" b="1" dirty="0" smtClean="0"/>
            <a:t>Нефрологические для детей -47/57</a:t>
          </a:r>
          <a:endParaRPr lang="ru-RU" sz="1000" b="1" dirty="0" smtClean="0"/>
        </a:p>
        <a:p>
          <a:r>
            <a:rPr lang="kk-KZ" sz="1000" b="1" dirty="0" smtClean="0"/>
            <a:t>Онкологические для детей -13/21</a:t>
          </a:r>
          <a:endParaRPr lang="ru-RU" sz="1000" b="1" dirty="0" smtClean="0"/>
        </a:p>
        <a:p>
          <a:r>
            <a:rPr lang="kk-KZ" sz="1000" b="1" dirty="0" smtClean="0"/>
            <a:t>Хирургические для детей-49/66</a:t>
          </a:r>
          <a:endParaRPr lang="ru-RU" sz="1000" b="1" dirty="0" smtClean="0"/>
        </a:p>
        <a:p>
          <a:r>
            <a:rPr lang="kk-KZ" sz="1000" b="1" dirty="0" smtClean="0"/>
            <a:t>Неврологические для детей -52/53</a:t>
          </a:r>
          <a:endParaRPr lang="ru-RU" sz="1000" b="1" dirty="0" smtClean="0"/>
        </a:p>
        <a:p>
          <a:r>
            <a:rPr lang="kk-KZ" sz="1000" b="1" dirty="0" smtClean="0"/>
            <a:t>Ортопедические для детей -24/30</a:t>
          </a:r>
          <a:endParaRPr lang="ru-RU" sz="1000" b="1" dirty="0" smtClean="0"/>
        </a:p>
        <a:p>
          <a:r>
            <a:rPr lang="kk-KZ" sz="1000" b="1" dirty="0" smtClean="0"/>
            <a:t>Урологические для детей -4/32</a:t>
          </a:r>
          <a:endParaRPr lang="ru-RU" sz="1000" b="1" dirty="0" smtClean="0"/>
        </a:p>
        <a:p>
          <a:r>
            <a:rPr lang="kk-KZ" sz="1000" b="1" dirty="0" smtClean="0"/>
            <a:t>Ревмоталагические для детей 76/91</a:t>
          </a:r>
          <a:endParaRPr lang="ru-RU" sz="1000" b="1" dirty="0" smtClean="0"/>
        </a:p>
        <a:p>
          <a:r>
            <a:rPr lang="kk-KZ" sz="1000" b="1" dirty="0" smtClean="0"/>
            <a:t>Педиатрические для детей -9/13</a:t>
          </a:r>
          <a:endParaRPr lang="ru-RU" sz="1000" dirty="0"/>
        </a:p>
      </dgm:t>
    </dgm:pt>
    <dgm:pt modelId="{96BC32F8-C753-4D17-A4AA-93DD3439A2B5}" type="parTrans" cxnId="{1A529751-465F-4E42-AA76-6BD96E642F15}">
      <dgm:prSet/>
      <dgm:spPr/>
      <dgm:t>
        <a:bodyPr/>
        <a:lstStyle/>
        <a:p>
          <a:endParaRPr lang="ru-RU"/>
        </a:p>
      </dgm:t>
    </dgm:pt>
    <dgm:pt modelId="{C77503EB-7398-4BC4-B430-2674074FFD85}" type="sibTrans" cxnId="{1A529751-465F-4E42-AA76-6BD96E642F15}">
      <dgm:prSet/>
      <dgm:spPr/>
      <dgm:t>
        <a:bodyPr/>
        <a:lstStyle/>
        <a:p>
          <a:endParaRPr lang="ru-RU"/>
        </a:p>
      </dgm:t>
    </dgm:pt>
    <dgm:pt modelId="{9D3D808B-5D1D-44F5-AE1E-90408E05D63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kk-KZ" sz="1100" b="1" dirty="0" smtClean="0">
              <a:solidFill>
                <a:schemeClr val="accent1">
                  <a:lumMod val="50000"/>
                </a:schemeClr>
              </a:solidFill>
            </a:rPr>
            <a:t>ННКЦ г.Нур-Султан</a:t>
          </a:r>
        </a:p>
        <a:p>
          <a:r>
            <a:rPr lang="kk-KZ" sz="1100" b="1" dirty="0" smtClean="0">
              <a:solidFill>
                <a:schemeClr val="tx1"/>
              </a:solidFill>
            </a:rPr>
            <a:t>Кардиология для детей – 51/49</a:t>
          </a:r>
        </a:p>
        <a:p>
          <a:r>
            <a:rPr lang="kk-KZ" sz="1100" b="1" dirty="0" smtClean="0">
              <a:solidFill>
                <a:schemeClr val="tx1"/>
              </a:solidFill>
            </a:rPr>
            <a:t>Кардиохирургия  для детей – 23/15</a:t>
          </a:r>
        </a:p>
        <a:p>
          <a:endParaRPr lang="kk-KZ" sz="1100" b="1" dirty="0" smtClean="0">
            <a:solidFill>
              <a:schemeClr val="accent1"/>
            </a:solidFill>
          </a:endParaRPr>
        </a:p>
      </dgm:t>
    </dgm:pt>
    <dgm:pt modelId="{63F12C52-58C0-41DC-8B52-933ED1F46D44}" type="parTrans" cxnId="{23CD3E7A-063A-4287-88D8-A34093334210}">
      <dgm:prSet/>
      <dgm:spPr/>
      <dgm:t>
        <a:bodyPr/>
        <a:lstStyle/>
        <a:p>
          <a:endParaRPr lang="ru-RU"/>
        </a:p>
      </dgm:t>
    </dgm:pt>
    <dgm:pt modelId="{08F808D3-DA82-4161-A293-F71D075C55EE}" type="sibTrans" cxnId="{23CD3E7A-063A-4287-88D8-A34093334210}">
      <dgm:prSet/>
      <dgm:spPr/>
      <dgm:t>
        <a:bodyPr/>
        <a:lstStyle/>
        <a:p>
          <a:endParaRPr lang="ru-RU"/>
        </a:p>
      </dgm:t>
    </dgm:pt>
    <dgm:pt modelId="{D2C90C48-C8D2-41FC-B9F8-2EBA0023CA4F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kk-KZ" sz="1100" b="1" dirty="0" smtClean="0">
              <a:solidFill>
                <a:schemeClr val="accent1">
                  <a:lumMod val="50000"/>
                </a:schemeClr>
              </a:solidFill>
            </a:rPr>
            <a:t>НЦН г.Нур-Султан</a:t>
          </a:r>
        </a:p>
        <a:p>
          <a:r>
            <a:rPr lang="kk-KZ" sz="1100" b="1" dirty="0" smtClean="0"/>
            <a:t>     Нейрохирургические для детей -17/25</a:t>
          </a:r>
          <a:r>
            <a:rPr lang="kk-KZ" sz="11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dgm:t>
    </dgm:pt>
    <dgm:pt modelId="{46A70361-7BE3-43CB-8A09-9F286E0308A7}" type="parTrans" cxnId="{64E5328F-A80D-49CC-9983-7FAE3FD88D4C}">
      <dgm:prSet/>
      <dgm:spPr/>
      <dgm:t>
        <a:bodyPr/>
        <a:lstStyle/>
        <a:p>
          <a:endParaRPr lang="ru-RU"/>
        </a:p>
      </dgm:t>
    </dgm:pt>
    <dgm:pt modelId="{2A315A68-3136-4D23-B843-68FD8FB59073}" type="sibTrans" cxnId="{64E5328F-A80D-49CC-9983-7FAE3FD88D4C}">
      <dgm:prSet/>
      <dgm:spPr/>
      <dgm:t>
        <a:bodyPr/>
        <a:lstStyle/>
        <a:p>
          <a:endParaRPr lang="ru-RU"/>
        </a:p>
      </dgm:t>
    </dgm:pt>
    <dgm:pt modelId="{CB0D5C2A-0E73-45C2-B1F6-88256083BBA8}" type="pres">
      <dgm:prSet presAssocID="{ABEBCCEA-D559-4EB6-8CE3-C251FDEDE9DA}" presName="linearFlow" presStyleCnt="0">
        <dgm:presLayoutVars>
          <dgm:dir/>
          <dgm:resizeHandles val="exact"/>
        </dgm:presLayoutVars>
      </dgm:prSet>
      <dgm:spPr/>
    </dgm:pt>
    <dgm:pt modelId="{6C82F7BF-11DB-4002-83EB-E8DBFD8D9389}" type="pres">
      <dgm:prSet presAssocID="{8D5BDAEF-A83D-4665-B5A4-D8B40B59D3FA}" presName="composite" presStyleCnt="0"/>
      <dgm:spPr/>
    </dgm:pt>
    <dgm:pt modelId="{8B4F118B-FD2E-4384-B07D-F6FF8E965CDD}" type="pres">
      <dgm:prSet presAssocID="{8D5BDAEF-A83D-4665-B5A4-D8B40B59D3F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E25B57-B41C-4CB1-B8A2-604192468028}" type="pres">
      <dgm:prSet presAssocID="{8D5BDAEF-A83D-4665-B5A4-D8B40B59D3FA}" presName="txShp" presStyleLbl="node1" presStyleIdx="0" presStyleCnt="3" custScaleX="126334" custScaleY="11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21C70-3A45-4FA7-B47E-3DB4B6FBCFB5}" type="pres">
      <dgm:prSet presAssocID="{C77503EB-7398-4BC4-B430-2674074FFD85}" presName="spacing" presStyleCnt="0"/>
      <dgm:spPr/>
    </dgm:pt>
    <dgm:pt modelId="{D6384A17-0CA3-4D98-B0C9-527B199977C5}" type="pres">
      <dgm:prSet presAssocID="{9D3D808B-5D1D-44F5-AE1E-90408E05D630}" presName="composite" presStyleCnt="0"/>
      <dgm:spPr/>
    </dgm:pt>
    <dgm:pt modelId="{416F57DD-BCC5-48D8-A2D3-94FE8C76E079}" type="pres">
      <dgm:prSet presAssocID="{9D3D808B-5D1D-44F5-AE1E-90408E05D630}" presName="imgShp" presStyleLbl="fgImgPlace1" presStyleIdx="1" presStyleCnt="3" custScaleX="1064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0E6278-0C78-44EB-A839-7625FBA9D1DD}" type="pres">
      <dgm:prSet presAssocID="{9D3D808B-5D1D-44F5-AE1E-90408E05D630}" presName="txShp" presStyleLbl="node1" presStyleIdx="1" presStyleCnt="3" custScaleX="117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177B-9DBE-4396-9ED8-779DF5CD629B}" type="pres">
      <dgm:prSet presAssocID="{08F808D3-DA82-4161-A293-F71D075C55EE}" presName="spacing" presStyleCnt="0"/>
      <dgm:spPr/>
    </dgm:pt>
    <dgm:pt modelId="{7742E48D-5E2F-4317-ADE2-2EECBB25B75E}" type="pres">
      <dgm:prSet presAssocID="{D2C90C48-C8D2-41FC-B9F8-2EBA0023CA4F}" presName="composite" presStyleCnt="0"/>
      <dgm:spPr/>
    </dgm:pt>
    <dgm:pt modelId="{ACF49F37-D148-4EEE-94B7-71D01AC16B57}" type="pres">
      <dgm:prSet presAssocID="{D2C90C48-C8D2-41FC-B9F8-2EBA0023CA4F}" presName="imgShp" presStyleLbl="fgImgPlace1" presStyleIdx="2" presStyleCnt="3" custLinFactNeighborX="393" custLinFactNeighborY="53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759C9D-C60E-4F92-A2B3-C8B7954EDEE1}" type="pres">
      <dgm:prSet presAssocID="{D2C90C48-C8D2-41FC-B9F8-2EBA0023CA4F}" presName="txShp" presStyleLbl="node1" presStyleIdx="2" presStyleCnt="3" custScaleX="123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A9A98-3EB4-4821-9D15-8390D2AEDB45}" type="presOf" srcId="{9D3D808B-5D1D-44F5-AE1E-90408E05D630}" destId="{340E6278-0C78-44EB-A839-7625FBA9D1DD}" srcOrd="0" destOrd="0" presId="urn:microsoft.com/office/officeart/2005/8/layout/vList3#4"/>
    <dgm:cxn modelId="{EF5D7DE3-7418-4EAE-98BC-10B8C7CF78F1}" type="presOf" srcId="{8D5BDAEF-A83D-4665-B5A4-D8B40B59D3FA}" destId="{36E25B57-B41C-4CB1-B8A2-604192468028}" srcOrd="0" destOrd="0" presId="urn:microsoft.com/office/officeart/2005/8/layout/vList3#4"/>
    <dgm:cxn modelId="{50A27863-3B0E-4FBF-8877-0A22B916CB9C}" type="presOf" srcId="{ABEBCCEA-D559-4EB6-8CE3-C251FDEDE9DA}" destId="{CB0D5C2A-0E73-45C2-B1F6-88256083BBA8}" srcOrd="0" destOrd="0" presId="urn:microsoft.com/office/officeart/2005/8/layout/vList3#4"/>
    <dgm:cxn modelId="{23CD3E7A-063A-4287-88D8-A34093334210}" srcId="{ABEBCCEA-D559-4EB6-8CE3-C251FDEDE9DA}" destId="{9D3D808B-5D1D-44F5-AE1E-90408E05D630}" srcOrd="1" destOrd="0" parTransId="{63F12C52-58C0-41DC-8B52-933ED1F46D44}" sibTransId="{08F808D3-DA82-4161-A293-F71D075C55EE}"/>
    <dgm:cxn modelId="{64E5328F-A80D-49CC-9983-7FAE3FD88D4C}" srcId="{ABEBCCEA-D559-4EB6-8CE3-C251FDEDE9DA}" destId="{D2C90C48-C8D2-41FC-B9F8-2EBA0023CA4F}" srcOrd="2" destOrd="0" parTransId="{46A70361-7BE3-43CB-8A09-9F286E0308A7}" sibTransId="{2A315A68-3136-4D23-B843-68FD8FB59073}"/>
    <dgm:cxn modelId="{1A529751-465F-4E42-AA76-6BD96E642F15}" srcId="{ABEBCCEA-D559-4EB6-8CE3-C251FDEDE9DA}" destId="{8D5BDAEF-A83D-4665-B5A4-D8B40B59D3FA}" srcOrd="0" destOrd="0" parTransId="{96BC32F8-C753-4D17-A4AA-93DD3439A2B5}" sibTransId="{C77503EB-7398-4BC4-B430-2674074FFD85}"/>
    <dgm:cxn modelId="{99905781-C28A-4CDA-AB38-8E2A2333EDDB}" type="presOf" srcId="{D2C90C48-C8D2-41FC-B9F8-2EBA0023CA4F}" destId="{8F759C9D-C60E-4F92-A2B3-C8B7954EDEE1}" srcOrd="0" destOrd="0" presId="urn:microsoft.com/office/officeart/2005/8/layout/vList3#4"/>
    <dgm:cxn modelId="{97E770AF-0409-4483-96BB-C0CA6C1608DD}" type="presParOf" srcId="{CB0D5C2A-0E73-45C2-B1F6-88256083BBA8}" destId="{6C82F7BF-11DB-4002-83EB-E8DBFD8D9389}" srcOrd="0" destOrd="0" presId="urn:microsoft.com/office/officeart/2005/8/layout/vList3#4"/>
    <dgm:cxn modelId="{38C7DCCC-1345-4F93-8913-9AE9C742FB77}" type="presParOf" srcId="{6C82F7BF-11DB-4002-83EB-E8DBFD8D9389}" destId="{8B4F118B-FD2E-4384-B07D-F6FF8E965CDD}" srcOrd="0" destOrd="0" presId="urn:microsoft.com/office/officeart/2005/8/layout/vList3#4"/>
    <dgm:cxn modelId="{826C844B-57CB-42B9-9323-E057E07CD07B}" type="presParOf" srcId="{6C82F7BF-11DB-4002-83EB-E8DBFD8D9389}" destId="{36E25B57-B41C-4CB1-B8A2-604192468028}" srcOrd="1" destOrd="0" presId="urn:microsoft.com/office/officeart/2005/8/layout/vList3#4"/>
    <dgm:cxn modelId="{C335F4BB-20B6-41F9-9DED-B34D2C264D54}" type="presParOf" srcId="{CB0D5C2A-0E73-45C2-B1F6-88256083BBA8}" destId="{3E821C70-3A45-4FA7-B47E-3DB4B6FBCFB5}" srcOrd="1" destOrd="0" presId="urn:microsoft.com/office/officeart/2005/8/layout/vList3#4"/>
    <dgm:cxn modelId="{D51332AC-CA5A-4D1F-A347-399DB90C08CF}" type="presParOf" srcId="{CB0D5C2A-0E73-45C2-B1F6-88256083BBA8}" destId="{D6384A17-0CA3-4D98-B0C9-527B199977C5}" srcOrd="2" destOrd="0" presId="urn:microsoft.com/office/officeart/2005/8/layout/vList3#4"/>
    <dgm:cxn modelId="{3D6338F5-E303-460E-A50C-9EA0BD16CF57}" type="presParOf" srcId="{D6384A17-0CA3-4D98-B0C9-527B199977C5}" destId="{416F57DD-BCC5-48D8-A2D3-94FE8C76E079}" srcOrd="0" destOrd="0" presId="urn:microsoft.com/office/officeart/2005/8/layout/vList3#4"/>
    <dgm:cxn modelId="{C9EBC342-623B-4920-B82E-36C420DC88D3}" type="presParOf" srcId="{D6384A17-0CA3-4D98-B0C9-527B199977C5}" destId="{340E6278-0C78-44EB-A839-7625FBA9D1DD}" srcOrd="1" destOrd="0" presId="urn:microsoft.com/office/officeart/2005/8/layout/vList3#4"/>
    <dgm:cxn modelId="{B4F192EF-B22E-400D-AD3A-D178E22D31CD}" type="presParOf" srcId="{CB0D5C2A-0E73-45C2-B1F6-88256083BBA8}" destId="{B8CA177B-9DBE-4396-9ED8-779DF5CD629B}" srcOrd="3" destOrd="0" presId="urn:microsoft.com/office/officeart/2005/8/layout/vList3#4"/>
    <dgm:cxn modelId="{0100F86C-57B3-4859-B807-CA92287273BD}" type="presParOf" srcId="{CB0D5C2A-0E73-45C2-B1F6-88256083BBA8}" destId="{7742E48D-5E2F-4317-ADE2-2EECBB25B75E}" srcOrd="4" destOrd="0" presId="urn:microsoft.com/office/officeart/2005/8/layout/vList3#4"/>
    <dgm:cxn modelId="{3D7CD1B6-6649-4CA2-B437-EF10948BC994}" type="presParOf" srcId="{7742E48D-5E2F-4317-ADE2-2EECBB25B75E}" destId="{ACF49F37-D148-4EEE-94B7-71D01AC16B57}" srcOrd="0" destOrd="0" presId="urn:microsoft.com/office/officeart/2005/8/layout/vList3#4"/>
    <dgm:cxn modelId="{82C62CFF-504D-4336-817C-387CA5DB757F}" type="presParOf" srcId="{7742E48D-5E2F-4317-ADE2-2EECBB25B75E}" destId="{8F759C9D-C60E-4F92-A2B3-C8B7954EDEE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CCB05-98CF-4E45-BF75-E57F18478B4A}">
      <dsp:nvSpPr>
        <dsp:cNvPr id="0" name=""/>
        <dsp:cNvSpPr/>
      </dsp:nvSpPr>
      <dsp:spPr>
        <a:xfrm>
          <a:off x="2700" y="3927"/>
          <a:ext cx="2632792" cy="316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Коечный фонд за 2019г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ru-RU" sz="1200" b="1" kern="1200" dirty="0" smtClean="0">
              <a:solidFill>
                <a:schemeClr val="tx1"/>
              </a:solidFill>
            </a:rPr>
            <a:t>профиль-17</a:t>
          </a:r>
          <a:endParaRPr lang="en-US" sz="1200" b="1" kern="1200" dirty="0" smtClean="0">
            <a:solidFill>
              <a:schemeClr val="tx1"/>
            </a:solidFill>
          </a:endParaRPr>
        </a:p>
      </dsp:txBody>
      <dsp:txXfrm>
        <a:off x="2700" y="3927"/>
        <a:ext cx="2632792" cy="316800"/>
      </dsp:txXfrm>
    </dsp:sp>
    <dsp:sp modelId="{8492E08C-97B9-4D21-A748-F226CD2E6D85}">
      <dsp:nvSpPr>
        <dsp:cNvPr id="0" name=""/>
        <dsp:cNvSpPr/>
      </dsp:nvSpPr>
      <dsp:spPr>
        <a:xfrm>
          <a:off x="2700" y="320727"/>
          <a:ext cx="2632792" cy="5796024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+mn-lt"/>
            </a:rPr>
            <a:t>Соматический профиль из них</a:t>
          </a:r>
          <a:r>
            <a:rPr lang="kk-KZ" sz="1200" b="1" kern="1200" dirty="0" smtClean="0">
              <a:latin typeface="+mn-lt"/>
            </a:rPr>
            <a:t>: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 -28</a:t>
          </a:r>
          <a:endParaRPr lang="ru-RU" sz="1200" b="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Гастроэнтерология- 5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Аллергология   -  10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Нефрология -3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Педиатрия-11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Неврология -48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Пульмонология -56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Патология новорожденных и выхаживание недоношенных -37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Хирургический  профиль </a:t>
          </a:r>
          <a:r>
            <a:rPr lang="kk-KZ" sz="1200" b="1" kern="1200" dirty="0" smtClean="0"/>
            <a:t>из них</a:t>
          </a:r>
          <a:r>
            <a:rPr lang="ru-RU" sz="1200" b="1" kern="1200" dirty="0" smtClean="0"/>
            <a:t>: </a:t>
          </a:r>
          <a:endParaRPr lang="kk-KZ" sz="1200" b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Хирургия – 25</a:t>
          </a:r>
          <a:endParaRPr lang="kk-KZ" sz="12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Травматология – 14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Отоларингология – 8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Хирургический для новорожденных –3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kern="1200" dirty="0" smtClean="0"/>
            <a:t>Для востановительного лечения и медицинской реабилитации в составе отделении  из них:</a:t>
          </a:r>
          <a:endParaRPr lang="kk-KZ" sz="1200" b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-2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Неврологоия -2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Ревматология -10 </a:t>
          </a:r>
          <a:endParaRPr lang="kk-KZ" sz="12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kern="1200" dirty="0" smtClean="0">
              <a:latin typeface="Times New Roman" pitchFamily="18" charset="0"/>
              <a:cs typeface="Times New Roman" pitchFamily="18" charset="0"/>
            </a:rPr>
            <a:t>Паллиативной помощи педиатрический – 15 коек</a:t>
          </a:r>
          <a:endParaRPr lang="kk-KZ" sz="12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kern="1200" dirty="0" smtClean="0">
              <a:latin typeface="Times New Roman" pitchFamily="18" charset="0"/>
              <a:cs typeface="Times New Roman" pitchFamily="18" charset="0"/>
            </a:rPr>
            <a:t>ОРИТ – на 18 коек</a:t>
          </a:r>
          <a:endParaRPr lang="kk-KZ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0" y="320727"/>
        <a:ext cx="2632792" cy="5796024"/>
      </dsp:txXfrm>
    </dsp:sp>
    <dsp:sp modelId="{9C555173-6B4A-4986-9058-DBF81EEC6C0D}">
      <dsp:nvSpPr>
        <dsp:cNvPr id="0" name=""/>
        <dsp:cNvSpPr/>
      </dsp:nvSpPr>
      <dsp:spPr>
        <a:xfrm>
          <a:off x="3004083" y="3927"/>
          <a:ext cx="2632792" cy="316800"/>
        </a:xfrm>
        <a:prstGeom prst="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43000"/>
                <a:satMod val="165000"/>
              </a:schemeClr>
            </a:gs>
            <a:gs pos="55000">
              <a:schemeClr val="accent2">
                <a:hueOff val="-419062"/>
                <a:satOff val="-4829"/>
                <a:lumOff val="1079"/>
                <a:alphaOff val="0"/>
                <a:tint val="83000"/>
                <a:satMod val="15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-419062"/>
              <a:satOff val="-4829"/>
              <a:lumOff val="1079"/>
              <a:alphaOff val="0"/>
              <a:satMod val="11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Коечный фонд за 2020гпрофиль--22 </a:t>
          </a:r>
          <a:endParaRPr lang="ru-RU" sz="1200" kern="1200" dirty="0"/>
        </a:p>
      </dsp:txBody>
      <dsp:txXfrm>
        <a:off x="3004083" y="3927"/>
        <a:ext cx="2632792" cy="316800"/>
      </dsp:txXfrm>
    </dsp:sp>
    <dsp:sp modelId="{7D88F5E2-A84C-4D03-AEF1-5EC3E6709625}">
      <dsp:nvSpPr>
        <dsp:cNvPr id="0" name=""/>
        <dsp:cNvSpPr/>
      </dsp:nvSpPr>
      <dsp:spPr>
        <a:xfrm>
          <a:off x="3004083" y="320727"/>
          <a:ext cx="2632792" cy="5796024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-726289"/>
              <a:satOff val="-67"/>
              <a:lumOff val="1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+mn-lt"/>
            </a:rPr>
            <a:t>Соматический профиль из них</a:t>
          </a:r>
          <a:r>
            <a:rPr lang="kk-KZ" sz="1100" b="1" kern="1200" dirty="0" smtClean="0">
              <a:latin typeface="+mn-lt"/>
            </a:rPr>
            <a:t>: 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 -18</a:t>
          </a:r>
          <a:endParaRPr lang="ru-RU" sz="1100" b="0" kern="1200" dirty="0">
            <a:solidFill>
              <a:schemeClr val="tx1"/>
            </a:solidFill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Гастроэнтерология- 2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Аллергология   -  10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Нефрология -5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Педиатрия-3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Неврология -40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Пульмонология -45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Патология новорожденных и выхаживание недоношенных -32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Хирургический  профиль </a:t>
          </a:r>
          <a:r>
            <a:rPr lang="kk-KZ" sz="1100" b="1" kern="1200" dirty="0" smtClean="0"/>
            <a:t>из них</a:t>
          </a:r>
          <a:r>
            <a:rPr lang="ru-RU" sz="1100" b="1" kern="1200" dirty="0" smtClean="0"/>
            <a:t>: </a:t>
          </a:r>
          <a:endParaRPr lang="kk-KZ" sz="1100" b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– 30</a:t>
          </a:r>
          <a:endParaRPr lang="ru-RU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Нейрохирургический - 13</a:t>
          </a:r>
          <a:endParaRPr lang="ru-RU" sz="1100" b="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Хирургические для детей- 3</a:t>
          </a:r>
          <a:endParaRPr lang="ru-RU" sz="11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Травматологический – 20 Урологический  - 5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Отоларингологический – 5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Ожоговый </a:t>
          </a:r>
          <a:r>
            <a:rPr lang="en-US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kk-KZ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камбустиологический-5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для новорожденных –2 коек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1" kern="1200" dirty="0" smtClean="0"/>
            <a:t>Для востановительного лечения и медицинской реабилитации в составе отделении  из них:</a:t>
          </a:r>
          <a:endParaRPr lang="kk-KZ" sz="11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Кардиология -2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Неврологоия -3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Ревматология -5</a:t>
          </a:r>
          <a:endParaRPr lang="kk-KZ" sz="11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Нейрохирургия -2</a:t>
          </a:r>
          <a:endParaRPr lang="kk-KZ" sz="11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Травматология -2 </a:t>
          </a:r>
          <a:endParaRPr lang="kk-KZ" sz="11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latin typeface="Times New Roman" pitchFamily="18" charset="0"/>
              <a:cs typeface="Times New Roman" pitchFamily="18" charset="0"/>
            </a:rPr>
            <a:t>Паллиативной помощи педиатрический – 15 коек</a:t>
          </a:r>
          <a:endParaRPr lang="kk-KZ" sz="1100" b="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b="0" kern="1200" dirty="0" smtClean="0">
              <a:latin typeface="Times New Roman" pitchFamily="18" charset="0"/>
              <a:cs typeface="Times New Roman" pitchFamily="18" charset="0"/>
            </a:rPr>
            <a:t>ОРИТ – на 18 коек</a:t>
          </a:r>
          <a:endParaRPr lang="kk-KZ" sz="10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4083" y="320727"/>
        <a:ext cx="2632792" cy="5796024"/>
      </dsp:txXfrm>
    </dsp:sp>
    <dsp:sp modelId="{C1C0C4D3-6ED1-4B13-B089-C79B8D0D6D63}">
      <dsp:nvSpPr>
        <dsp:cNvPr id="0" name=""/>
        <dsp:cNvSpPr/>
      </dsp:nvSpPr>
      <dsp:spPr>
        <a:xfrm>
          <a:off x="6005467" y="3927"/>
          <a:ext cx="2632792" cy="316800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43000"/>
                <a:satMod val="165000"/>
              </a:schemeClr>
            </a:gs>
            <a:gs pos="55000">
              <a:schemeClr val="accent2">
                <a:hueOff val="-838123"/>
                <a:satOff val="-9658"/>
                <a:lumOff val="2159"/>
                <a:alphaOff val="0"/>
                <a:tint val="83000"/>
                <a:satMod val="15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-838123"/>
              <a:satOff val="-9658"/>
              <a:lumOff val="2159"/>
              <a:alphaOff val="0"/>
              <a:satMod val="11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Коечный фонд за 2021г профиль-28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005467" y="3927"/>
        <a:ext cx="2632792" cy="316800"/>
      </dsp:txXfrm>
    </dsp:sp>
    <dsp:sp modelId="{41C204C5-E164-402A-B7F8-AF08E5A3D9D6}">
      <dsp:nvSpPr>
        <dsp:cNvPr id="0" name=""/>
        <dsp:cNvSpPr/>
      </dsp:nvSpPr>
      <dsp:spPr>
        <a:xfrm>
          <a:off x="6005467" y="320727"/>
          <a:ext cx="2632792" cy="5796024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+mn-lt"/>
            </a:rPr>
            <a:t>Соматический профиль из них</a:t>
          </a:r>
          <a:r>
            <a:rPr lang="kk-KZ" sz="1000" b="1" kern="1200" dirty="0" smtClean="0">
              <a:latin typeface="+mn-lt"/>
            </a:rPr>
            <a:t>: 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Кардиологический  -  на  10 коек</a:t>
          </a:r>
          <a:endParaRPr lang="ru-RU" sz="1000" b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Гастроэнтерологический - на 3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Аллергологический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на 10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Ревматологический – на 10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Нефрологический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на 7 койки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Педиатрический – на 3 койки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Неврологический – на 50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Эндокринологический - на 2 койки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Пульмонологический – на 57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Патология новорожденных и выхаживание недоношенных –на 33 коек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Онкогематонефрология – на 20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Хирургический  профиль </a:t>
          </a:r>
          <a:r>
            <a:rPr lang="kk-KZ" sz="1000" b="1" kern="1200" dirty="0" smtClean="0"/>
            <a:t>из них</a:t>
          </a:r>
          <a:r>
            <a:rPr lang="ru-RU" sz="1000" b="1" kern="1200" dirty="0" smtClean="0"/>
            <a:t>: </a:t>
          </a:r>
          <a:endParaRPr lang="kk-KZ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– 17 коек</a:t>
          </a:r>
          <a:endParaRPr lang="kk-KZ" sz="10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Нейрохирургический - 15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Торакальной хирургии - 1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Травматологический – 13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Урологический  - 7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Отоларингологический – 5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Ожоговый </a:t>
          </a:r>
          <a:r>
            <a:rPr lang="en-US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камбустиологический) – 10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Хирургический для новорожденных –2 коек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kern="1200" dirty="0" smtClean="0"/>
            <a:t>Для востановительного лечения и медицинской реабилитации в составе отделении  из них:</a:t>
          </a:r>
          <a:endParaRPr lang="kk-KZ" sz="10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Кардиологический -2 койки </a:t>
          </a:r>
          <a:endParaRPr lang="ru-RU" sz="1000" b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Кардиохирургические-3 койки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Травматологические –2 койки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Нейрохирургические – 3 койки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Неврологический-3 койки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Ортопедический-2 койки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Пульмонологический-1 койка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Общая реабилитация-4 койки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latin typeface="Times New Roman" pitchFamily="18" charset="0"/>
              <a:cs typeface="Times New Roman" pitchFamily="18" charset="0"/>
            </a:rPr>
            <a:t>Паллиативной помощи педиатрический – 15 коек</a:t>
          </a:r>
          <a:endParaRPr lang="kk-KZ" sz="10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latin typeface="Times New Roman" pitchFamily="18" charset="0"/>
              <a:cs typeface="Times New Roman" pitchFamily="18" charset="0"/>
            </a:rPr>
            <a:t>ОРИТ – на 18 коек</a:t>
          </a:r>
          <a:endParaRPr lang="kk-KZ" sz="10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Дневной стационар – 20 коек</a:t>
          </a:r>
        </a:p>
      </dsp:txBody>
      <dsp:txXfrm>
        <a:off x="6005467" y="320727"/>
        <a:ext cx="2632792" cy="57960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92664-8C58-4755-A4A7-57DB23809D37}">
      <dsp:nvSpPr>
        <dsp:cNvPr id="0" name=""/>
        <dsp:cNvSpPr/>
      </dsp:nvSpPr>
      <dsp:spPr>
        <a:xfrm rot="10800000">
          <a:off x="357607" y="260809"/>
          <a:ext cx="3843199" cy="1445947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762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accent1">
                  <a:lumMod val="50000"/>
                </a:schemeClr>
              </a:solidFill>
            </a:rPr>
            <a:t>НЦПиДх</a:t>
          </a:r>
          <a:r>
            <a:rPr lang="ru-RU" sz="11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100" b="1" kern="1200" dirty="0" err="1" smtClean="0">
              <a:solidFill>
                <a:schemeClr val="accent1">
                  <a:lumMod val="50000"/>
                </a:schemeClr>
              </a:solidFill>
            </a:rPr>
            <a:t>г.Алматы</a:t>
          </a:r>
          <a:endParaRPr lang="ru-RU" sz="11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Хирургические для детей -34/53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Гематологические для детей -92/87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Урологические для детей -40/68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Онкологические для детей -173/157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Педиатрические для детей -35/79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Кардиологические для детей -10/28</a:t>
          </a:r>
          <a:endParaRPr lang="ru-RU" sz="1100" b="1" kern="1200" dirty="0">
            <a:solidFill>
              <a:schemeClr val="tx1"/>
            </a:solidFill>
          </a:endParaRPr>
        </a:p>
      </dsp:txBody>
      <dsp:txXfrm rot="10800000">
        <a:off x="357607" y="260809"/>
        <a:ext cx="3843199" cy="1445947"/>
      </dsp:txXfrm>
    </dsp:sp>
    <dsp:sp modelId="{67F4F7BA-DC73-4CF7-92D2-1FA1DB1B7499}">
      <dsp:nvSpPr>
        <dsp:cNvPr id="0" name=""/>
        <dsp:cNvSpPr/>
      </dsp:nvSpPr>
      <dsp:spPr>
        <a:xfrm>
          <a:off x="119673" y="260809"/>
          <a:ext cx="1445947" cy="14459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1ECBA-01C4-4726-84BF-30B830FE1142}">
      <dsp:nvSpPr>
        <dsp:cNvPr id="0" name=""/>
        <dsp:cNvSpPr/>
      </dsp:nvSpPr>
      <dsp:spPr>
        <a:xfrm rot="10800000">
          <a:off x="432279" y="2138383"/>
          <a:ext cx="3731894" cy="1445947"/>
        </a:xfrm>
        <a:prstGeom prst="homePlate">
          <a:avLst/>
        </a:prstGeom>
        <a:solidFill>
          <a:schemeClr val="bg2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623" tIns="41910" rIns="78232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accent1">
                  <a:lumMod val="50000"/>
                </a:schemeClr>
              </a:solidFill>
            </a:rPr>
            <a:t>РДКБ имени С</a:t>
          </a:r>
          <a:r>
            <a:rPr lang="kk-KZ" sz="1050" b="1" kern="1200" dirty="0" smtClean="0">
              <a:solidFill>
                <a:schemeClr val="accent1">
                  <a:lumMod val="50000"/>
                </a:schemeClr>
              </a:solidFill>
            </a:rPr>
            <a:t>.Д.Асфендиарова г.Алматы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>
              <a:solidFill>
                <a:schemeClr val="tx1"/>
              </a:solidFill>
            </a:rPr>
            <a:t>Нефрологическая для детей -10/22</a:t>
          </a:r>
          <a:endParaRPr lang="ru-RU" sz="100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>
              <a:solidFill>
                <a:schemeClr val="tx1"/>
              </a:solidFill>
            </a:rPr>
            <a:t>Урологические для детей -1/4</a:t>
          </a:r>
          <a:endParaRPr lang="ru-RU" sz="100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>
              <a:solidFill>
                <a:schemeClr val="tx1"/>
              </a:solidFill>
            </a:rPr>
            <a:t>Отолорингологичкские для детей -49/60</a:t>
          </a:r>
          <a:endParaRPr lang="ru-RU" sz="100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>
              <a:solidFill>
                <a:schemeClr val="tx1"/>
              </a:solidFill>
            </a:rPr>
            <a:t>Члх -8/14   Аллерголог1/1</a:t>
          </a:r>
          <a:endParaRPr lang="ru-RU" sz="100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>
              <a:solidFill>
                <a:schemeClr val="tx1"/>
              </a:solidFill>
            </a:rPr>
            <a:t>Неврология-19/8   Эндокриология -1/2</a:t>
          </a:r>
          <a:endParaRPr lang="ru-RU" sz="100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>
              <a:solidFill>
                <a:schemeClr val="tx1"/>
              </a:solidFill>
            </a:rPr>
            <a:t>Ортопедия-6/8</a:t>
          </a:r>
          <a:endParaRPr lang="ru-RU" sz="1000" b="1" kern="1200" dirty="0">
            <a:solidFill>
              <a:schemeClr val="tx1"/>
            </a:solidFill>
          </a:endParaRPr>
        </a:p>
      </dsp:txBody>
      <dsp:txXfrm rot="10800000">
        <a:off x="432279" y="2138383"/>
        <a:ext cx="3731894" cy="1445947"/>
      </dsp:txXfrm>
    </dsp:sp>
    <dsp:sp modelId="{35758D48-0B83-4E99-841D-243DA1FC5793}">
      <dsp:nvSpPr>
        <dsp:cNvPr id="0" name=""/>
        <dsp:cNvSpPr/>
      </dsp:nvSpPr>
      <dsp:spPr>
        <a:xfrm>
          <a:off x="156305" y="2138383"/>
          <a:ext cx="1410724" cy="14459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D7ED0-3B2E-439B-97A9-6931CC6BF41D}">
      <dsp:nvSpPr>
        <dsp:cNvPr id="0" name=""/>
        <dsp:cNvSpPr/>
      </dsp:nvSpPr>
      <dsp:spPr>
        <a:xfrm rot="10800000">
          <a:off x="441085" y="4015956"/>
          <a:ext cx="3731894" cy="1445947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623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accent1">
                  <a:lumMod val="50000"/>
                </a:schemeClr>
              </a:solidFill>
            </a:rPr>
            <a:t>ННЦХ имени А.Н.Сызганова г.Алматы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Хирургические -32/40</a:t>
          </a:r>
          <a:endParaRPr lang="ru-RU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Кардиохирургия  для детей -1/0</a:t>
          </a:r>
          <a:endParaRPr lang="ru-RU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Сосудистая хирургия -3/3</a:t>
          </a:r>
          <a:endParaRPr lang="ru-RU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Трансплантология 1/0</a:t>
          </a:r>
          <a:endParaRPr lang="ru-RU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Кардиохирургия -1/0 </a:t>
          </a:r>
          <a:endParaRPr lang="ru-RU" sz="1100" b="1" kern="1200" dirty="0">
            <a:solidFill>
              <a:schemeClr val="tx1"/>
            </a:solidFill>
          </a:endParaRPr>
        </a:p>
      </dsp:txBody>
      <dsp:txXfrm rot="10800000">
        <a:off x="441085" y="4015956"/>
        <a:ext cx="3731894" cy="1445947"/>
      </dsp:txXfrm>
    </dsp:sp>
    <dsp:sp modelId="{99DD5FC6-26BA-4E68-9C6D-3E0AF898A55F}">
      <dsp:nvSpPr>
        <dsp:cNvPr id="0" name=""/>
        <dsp:cNvSpPr/>
      </dsp:nvSpPr>
      <dsp:spPr>
        <a:xfrm>
          <a:off x="147499" y="4015956"/>
          <a:ext cx="1445947" cy="14459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25B57-B41C-4CB1-B8A2-604192468028}">
      <dsp:nvSpPr>
        <dsp:cNvPr id="0" name=""/>
        <dsp:cNvSpPr/>
      </dsp:nvSpPr>
      <dsp:spPr>
        <a:xfrm rot="10800000">
          <a:off x="522554" y="586"/>
          <a:ext cx="3750717" cy="164807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solidFill>
            <a:schemeClr val="accent1"/>
          </a:solidFill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6979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>
              <a:solidFill>
                <a:schemeClr val="accent1">
                  <a:lumMod val="50000"/>
                </a:schemeClr>
              </a:solidFill>
            </a:rPr>
            <a:t>КФ </a:t>
          </a:r>
          <a:r>
            <a:rPr lang="en-US" sz="1000" b="1" kern="1200" dirty="0" smtClean="0">
              <a:solidFill>
                <a:schemeClr val="accent1">
                  <a:lumMod val="50000"/>
                </a:schemeClr>
              </a:solidFill>
            </a:rPr>
            <a:t>UMC </a:t>
          </a:r>
          <a:r>
            <a:rPr lang="kk-KZ" sz="1000" b="1" kern="1200" dirty="0" smtClean="0">
              <a:solidFill>
                <a:schemeClr val="accent1">
                  <a:lumMod val="50000"/>
                </a:schemeClr>
              </a:solidFill>
            </a:rPr>
            <a:t> г.Нур-Султан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Нефрологические для детей -47/57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Онкологические для детей -13/21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Хирургические для детей-49/66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Неврологические для детей -52/53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Ортопедические для детей -24/30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Урологические для детей -4/32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Ревмоталагические для детей 76/91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00" b="1" kern="1200" dirty="0" smtClean="0"/>
            <a:t>Педиатрические для детей -9/13</a:t>
          </a:r>
          <a:endParaRPr lang="ru-RU" sz="1000" kern="1200" dirty="0"/>
        </a:p>
      </dsp:txBody>
      <dsp:txXfrm rot="10800000">
        <a:off x="522554" y="586"/>
        <a:ext cx="3750717" cy="1648072"/>
      </dsp:txXfrm>
    </dsp:sp>
    <dsp:sp modelId="{8B4F118B-FD2E-4384-B07D-F6FF8E965CDD}">
      <dsp:nvSpPr>
        <dsp:cNvPr id="0" name=""/>
        <dsp:cNvSpPr/>
      </dsp:nvSpPr>
      <dsp:spPr>
        <a:xfrm>
          <a:off x="191224" y="102379"/>
          <a:ext cx="1444486" cy="14444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0E6278-0C78-44EB-A839-7625FBA9D1DD}">
      <dsp:nvSpPr>
        <dsp:cNvPr id="0" name=""/>
        <dsp:cNvSpPr/>
      </dsp:nvSpPr>
      <dsp:spPr>
        <a:xfrm rot="10800000">
          <a:off x="751273" y="2079849"/>
          <a:ext cx="3476896" cy="1444486"/>
        </a:xfrm>
        <a:prstGeom prst="homePlate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1000"/>
                <a:satMod val="255000"/>
              </a:schemeClr>
            </a:gs>
            <a:gs pos="55000">
              <a:schemeClr val="accent3">
                <a:hueOff val="-568678"/>
                <a:satOff val="-2344"/>
                <a:lumOff val="-491"/>
                <a:alphaOff val="0"/>
                <a:tint val="12000"/>
                <a:satMod val="25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solidFill>
            <a:schemeClr val="accent1"/>
          </a:solidFill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6979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accent1">
                  <a:lumMod val="50000"/>
                </a:schemeClr>
              </a:solidFill>
            </a:rPr>
            <a:t>ННКЦ г.Нур-Султан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Кардиология для детей – 51/49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Кардиохирургия  для детей – 23/15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100" b="1" kern="1200" dirty="0" smtClean="0">
            <a:solidFill>
              <a:schemeClr val="accent1"/>
            </a:solidFill>
          </a:endParaRPr>
        </a:p>
      </dsp:txBody>
      <dsp:txXfrm rot="10800000">
        <a:off x="751273" y="2079849"/>
        <a:ext cx="3476896" cy="1444486"/>
      </dsp:txXfrm>
    </dsp:sp>
    <dsp:sp modelId="{416F57DD-BCC5-48D8-A2D3-94FE8C76E079}">
      <dsp:nvSpPr>
        <dsp:cNvPr id="0" name=""/>
        <dsp:cNvSpPr/>
      </dsp:nvSpPr>
      <dsp:spPr>
        <a:xfrm>
          <a:off x="236325" y="2079849"/>
          <a:ext cx="1537901" cy="14444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759C9D-C60E-4F92-A2B3-C8B7954EDEE1}">
      <dsp:nvSpPr>
        <dsp:cNvPr id="0" name=""/>
        <dsp:cNvSpPr/>
      </dsp:nvSpPr>
      <dsp:spPr>
        <a:xfrm rot="10800000">
          <a:off x="579935" y="3955526"/>
          <a:ext cx="3674208" cy="1444486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6979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accent1">
                  <a:lumMod val="50000"/>
                </a:schemeClr>
              </a:solidFill>
            </a:rPr>
            <a:t>НЦН г.Нур-Султан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/>
            <a:t>     Нейрохирургические для детей -17/25</a:t>
          </a:r>
          <a:r>
            <a:rPr lang="kk-KZ" sz="11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1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579935" y="3955526"/>
        <a:ext cx="3674208" cy="1444486"/>
      </dsp:txXfrm>
    </dsp:sp>
    <dsp:sp modelId="{ACF49F37-D148-4EEE-94B7-71D01AC16B57}">
      <dsp:nvSpPr>
        <dsp:cNvPr id="0" name=""/>
        <dsp:cNvSpPr/>
      </dsp:nvSpPr>
      <dsp:spPr>
        <a:xfrm>
          <a:off x="216028" y="3956113"/>
          <a:ext cx="1444486" cy="14444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72008" y="0"/>
          <a:ext cx="4248472" cy="302433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n>
              <a:solidFill>
                <a:srgbClr val="FFC000"/>
              </a:solidFill>
            </a:ln>
            <a:noFill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72008" y="0"/>
          <a:ext cx="4248472" cy="302433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n>
              <a:solidFill>
                <a:srgbClr val="FFC000"/>
              </a:solidFill>
            </a:ln>
            <a:noFill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72008" y="-72008"/>
          <a:ext cx="4968552" cy="352839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0.97917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4392488" cy="338437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72008" y="0"/>
          <a:ext cx="4248472" cy="302433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n>
              <a:solidFill>
                <a:srgbClr val="FFC000"/>
              </a:solidFill>
            </a:ln>
            <a:noFill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831762C4-AF57-4917-85FA-7682378B4D35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0CB4FCA-DC6E-4538-A72E-E7B5BB4C6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50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4FCA-DC6E-4538-A72E-E7B5BB4C67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82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2F2F2"/>
                </a:solidFill>
              </a:rPr>
              <a:pPr/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9FB482-CF5D-48DE-B265-E9EAA917DC52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37" y="-574"/>
            <a:ext cx="388977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C5AA7176-3A2C-49F1-9C4E-FE527AD17C8A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xmlns="" id="{7E39241B-876E-4AED-942B-6E85AD20689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xmlns="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326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8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7010437" y="3798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076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F57EA4-200E-45BC-84E0-39D8A5DF1CDC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D0687E-8D0F-4163-AD9C-8C66A8143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8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9FB482-CF5D-48DE-B265-E9EAA917DC52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37" y="-574"/>
            <a:ext cx="388977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C5AA7176-3A2C-49F1-9C4E-FE527AD17C8A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xmlns="" id="{7E39241B-876E-4AED-942B-6E85AD20689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xmlns="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326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2F2F2"/>
                </a:solidFill>
              </a:rPr>
              <a:pPr/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9FB482-CF5D-48DE-B265-E9EAA917DC52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37" y="-574"/>
            <a:ext cx="388977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C5AA7176-3A2C-49F1-9C4E-FE527AD17C8A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xmlns="" id="{7E39241B-876E-4AED-942B-6E85AD20689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xmlns="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3266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8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7010437" y="3798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076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2F2F2"/>
                </a:solidFill>
              </a:rPr>
              <a:pPr/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60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897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99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978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417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718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8319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59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762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689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850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9FB482-CF5D-48DE-B265-E9EAA917DC52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37" y="-574"/>
            <a:ext cx="388977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C5AA7176-3A2C-49F1-9C4E-FE527AD17C8A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xmlns="" id="{7E39241B-876E-4AED-942B-6E85AD20689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xmlns="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71023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17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2F2F2"/>
                </a:solidFill>
              </a:rPr>
              <a:pPr/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60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146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411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621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85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627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5867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9172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472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046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444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9FB482-CF5D-48DE-B265-E9EAA917DC52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37" y="-574"/>
            <a:ext cx="388977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C5AA7176-3A2C-49F1-9C4E-FE527AD17C8A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xmlns="" id="{7E39241B-876E-4AED-942B-6E85AD20689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xmlns="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21760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=""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=""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40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2F2F2"/>
                </a:solidFill>
              </a:rPr>
              <a:pPr/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885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4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690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787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9077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464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999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3821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4991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111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7159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9FB482-CF5D-48DE-B265-E9EAA917DC52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37" y="-574"/>
            <a:ext cx="388977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="" xmlns:a16="http://schemas.microsoft.com/office/drawing/2014/main" id="{C5AA7176-3A2C-49F1-9C4E-FE527AD17C8A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="" xmlns:a16="http://schemas.microsoft.com/office/drawing/2014/main" id="{7E39241B-876E-4AED-942B-6E85AD20689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="" xmlns:a16="http://schemas.microsoft.com/office/drawing/2014/main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="" xmlns:a16="http://schemas.microsoft.com/office/drawing/2014/main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7363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xmlns="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668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2F2F2"/>
                </a:solidFill>
              </a:rPr>
              <a:pPr/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6934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557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268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883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8843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7193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5046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06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93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4921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099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9FB482-CF5D-48DE-B265-E9EAA917DC52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37" y="-574"/>
            <a:ext cx="388977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="" xmlns:a16="http://schemas.microsoft.com/office/drawing/2014/main" id="{C5AA7176-3A2C-49F1-9C4E-FE527AD17C8A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="" xmlns:a16="http://schemas.microsoft.com/office/drawing/2014/main" id="{7E39241B-876E-4AED-942B-6E85AD20689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="" xmlns:a16="http://schemas.microsoft.com/office/drawing/2014/main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="" xmlns:a16="http://schemas.microsoft.com/office/drawing/2014/main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94972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2F2F2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2F2F2"/>
                </a:solidFill>
              </a:endParaRPr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xmlns="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81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>
            <a:extLst>
              <a:ext uri="{FF2B5EF4-FFF2-40B4-BE49-F238E27FC236}">
                <a16:creationId xmlns=""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7010437" y="37980"/>
            <a:ext cx="2133563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6">
            <a:extLst>
              <a:ext uri="{FF2B5EF4-FFF2-40B4-BE49-F238E27FC236}">
                <a16:creationId xmlns=""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76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25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78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92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9DD9"/>
                </a:solidFill>
              </a:rPr>
              <a:pPr/>
              <a:t>16.03.2022</a:t>
            </a:fld>
            <a:endParaRPr lang="ru-RU">
              <a:solidFill>
                <a:srgbClr val="009DD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009DD9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32656"/>
            <a:ext cx="4896544" cy="3168352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ГКП на ПХВ «Городская  детская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клиническая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больница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»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УЗ г.Шымкент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</a:b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897" y="450912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г.Шымкент, Каратауский район, мкр Асар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№757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 организации</a:t>
            </a:r>
            <a:r>
              <a:rPr lang="kk-KZ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070340009948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Айнур\Desktop\Сайт\эмблема больн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880320" cy="288032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системы кадровых ресурсов и повышение квалификации  квалификации </a:t>
            </a:r>
          </a:p>
          <a:p>
            <a:pPr>
              <a:buNone/>
            </a:pP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5503311"/>
              </p:ext>
            </p:extLst>
          </p:nvPr>
        </p:nvGraphicFramePr>
        <p:xfrm>
          <a:off x="179512" y="548680"/>
          <a:ext cx="5544616" cy="3470123"/>
        </p:xfrm>
        <a:graphic>
          <a:graphicData uri="http://schemas.openxmlformats.org/drawingml/2006/table">
            <a:tbl>
              <a:tblPr/>
              <a:tblGrid>
                <a:gridCol w="1007091"/>
                <a:gridCol w="768555"/>
                <a:gridCol w="768555"/>
                <a:gridCol w="632310"/>
                <a:gridCol w="691746"/>
                <a:gridCol w="691746"/>
                <a:gridCol w="984613"/>
              </a:tblGrid>
              <a:tr h="1723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Врачи 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медперсонал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2019г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2020г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2021г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2019г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2020г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2021г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/о 6)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/о 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/о 81)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 (д/о 81</a:t>
                      </a:r>
                      <a:r>
                        <a:rPr lang="kk-KZ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 них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42 не имеют стаж до 3х лет)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5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штату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127,25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131,25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284,25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302,25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3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Укомплектованно</a:t>
                      </a:r>
                      <a:r>
                        <a:rPr lang="kk-KZ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ть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61,30%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66,3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90,8%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96%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9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категориями, из них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54(69,2%)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47(59,5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96(34,7%)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(3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3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20(33,3)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19(21,8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 (27,4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72(68,6)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(23,1%)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 (28,5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3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19(31,6)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25(28,7%)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(19,1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15(14,3)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12(4,1%)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(5,1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5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Вторая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8(13,3)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(8%)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(9,5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18(171)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7(2,4%)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(3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8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категории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(41,4%)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(44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207(70,0%)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149/42 (63,4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3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Подтвердили категорию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Переподготовка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3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Повышения квалификации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868144" y="-46857"/>
            <a:ext cx="3096344" cy="499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0708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штатных единиц: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год – 432,25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-2021 год – 768,25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том числе фактическое</a:t>
            </a:r>
            <a:r>
              <a:rPr kumimoji="0" lang="kk-KZ" sz="1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количество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врачей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-2020 год – 78 (д/о +6)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-2021 год – 87 (д/о +5)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Всего совместителей 29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фактическое</a:t>
            </a:r>
            <a:r>
              <a:rPr kumimoji="0" lang="kk-KZ" sz="1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количество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медсестер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-2020 год – 272 (д/о +81)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-2021 год – 294 (д/о +</a:t>
            </a:r>
            <a:r>
              <a:rPr lang="kk-KZ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фактическое </a:t>
            </a:r>
            <a:r>
              <a:rPr lang="kk-KZ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количество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прочего персонала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-2020 год – 71 (д/о +7)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-2021 год – </a:t>
            </a:r>
            <a:r>
              <a:rPr lang="kk-KZ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66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(д/о +7)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фактическое</a:t>
            </a:r>
            <a:r>
              <a:rPr kumimoji="0" lang="kk-KZ" sz="1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количество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младшего персонала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-2020 год – 155 (д/о +30)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 – 164 (д/о +</a:t>
            </a:r>
            <a:r>
              <a:rPr lang="kk-KZ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kk-KZ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790" y="3717032"/>
            <a:ext cx="87877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fontAlgn="t"/>
            <a:r>
              <a:rPr lang="ru-RU" sz="1400" dirty="0" smtClean="0"/>
              <a:t> 	   </a:t>
            </a:r>
          </a:p>
          <a:p>
            <a:pPr marL="228600" indent="-228600" algn="just" fontAlgn="t"/>
            <a:endParaRPr lang="ru-RU" sz="1400" dirty="0"/>
          </a:p>
          <a:p>
            <a:pPr marL="228600" indent="-228600" algn="just" fontAlgn="t"/>
            <a:r>
              <a:rPr lang="ru-RU" sz="14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12 месяцев 2021 года курсы усовершенствования и целевое обучение получили  95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сотрудников (каждый медицинский сотрудник получил и обновил свои знания) в разрезе профилей:</a:t>
            </a:r>
          </a:p>
          <a:p>
            <a:pPr marL="228600" indent="-228600" algn="just" fontAlgn="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Первичн</a:t>
            </a:r>
            <a:r>
              <a:rPr lang="" sz="1200" dirty="0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подготовка; Онкология, гематология (детская);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Нефрология; Функциональная диагностика;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Оказание стационарной помощи детям по Программе ВОЗ - ИВБДВ (Карманный справочник); </a:t>
            </a:r>
          </a:p>
          <a:p>
            <a:pPr marL="228600" indent="-228600" algn="just"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Интенсивная терапия новорожденных в послеоперационном периоде; Неонатальная хирургия; Особенности анестезии у новорожденных; Применение методов ультрафильтрации в ОРИТ;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Нутритивная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поддержка в неонатологии;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Энтеральное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питание;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Сестринкое дело в неонатологии;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Особенности сестринского ухода за пациентами COVID-19; </a:t>
            </a:r>
          </a:p>
          <a:p>
            <a:pPr marL="228600" indent="-228600" algn="just"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Инфекционный контроль; Роль средних медицинских работников в профилактике инфекции, связанных с оказанием медицинской помощи.</a:t>
            </a:r>
          </a:p>
          <a:p>
            <a:pPr marL="228600" indent="-228600" algn="just"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счет больницы проходят обучение  3 реаниматолога, 2 офтальмолога, 1 эндокринолог. </a:t>
            </a:r>
          </a:p>
          <a:p>
            <a:pPr marL="228600" indent="-228600" algn="just" fontAlgn="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2021г повысили свою квалификацию в ближнем зарубежье в г.Санкт-Петербург врачи: реаниматолог, анестезиолог, неонатолог, хирург, педиатр. Снижение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категорийности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отмечается  за счет отмены квалификационных экзаменов на категории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ctr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1800" b="1" dirty="0" smtClean="0"/>
              <a:t>		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 оснащение</a:t>
            </a:r>
          </a:p>
          <a:p>
            <a:pPr algn="just">
              <a:buNone/>
            </a:pPr>
            <a:r>
              <a:rPr lang="kk-KZ" sz="1800" i="1" dirty="0" smtClean="0"/>
              <a:t>     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Материально–техническая база состоит из 1266 единиц медицинского оборудования, в том числе 105 дорогостоящего, стоимостью свыше 4 млн тенге. На сегодняшний день уровень оснащения достаточный, составляет 93,16%  от нормативов, установленных МЗ РК.      В 2021 году за счет местного бюджета были приобретены следющие медицинские оборудования : противоожоговая кровать, система анализа пота в неонатальной диагностике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NANODUCT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, система интраоперационного нейромониторинга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-eclipse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с принадлежностями, блок управления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в комплекте и  микроскоп операционный.  А также в 2022  году планируется поставка ангиографа  и МРТ аппарат. В 2022 году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планируется  закуп медицинской техники из средств местного бюджета: УЗИ экспресс-класса, Аппарата искусственного кровообращения.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i="1" dirty="0" smtClean="0"/>
              <a:t>		</a:t>
            </a:r>
            <a:endParaRPr lang="ru-RU" sz="1800" i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17032"/>
            <a:ext cx="2755650" cy="1950668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717032"/>
            <a:ext cx="2690699" cy="1968804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17032"/>
            <a:ext cx="246317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5027615"/>
              </p:ext>
            </p:extLst>
          </p:nvPr>
        </p:nvGraphicFramePr>
        <p:xfrm>
          <a:off x="285714" y="857231"/>
          <a:ext cx="4214278" cy="4732011"/>
        </p:xfrm>
        <a:graphic>
          <a:graphicData uri="http://schemas.openxmlformats.org/drawingml/2006/table">
            <a:tbl>
              <a:tblPr/>
              <a:tblGrid>
                <a:gridCol w="320076"/>
                <a:gridCol w="1120250"/>
                <a:gridCol w="746833"/>
                <a:gridCol w="833853"/>
                <a:gridCol w="1193266"/>
              </a:tblGrid>
              <a:tr h="374254">
                <a:tc gridSpan="5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6968" marR="6968" marT="9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5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12 месяцев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за 12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месяцев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Отправитель 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Кислородный 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концентратор OZ-5-01TW 0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цельный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Общественный Фонд "</a:t>
                      </a:r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Шұғылы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Аппарат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искусственного 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дыхания </a:t>
                      </a:r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Aeros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4500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АО "</a:t>
                      </a:r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КазТрансОйл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39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Аппарат искусственного дыхания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Hamelton</a:t>
                      </a:r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1шт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АА</a:t>
                      </a:r>
                      <a:r>
                        <a:rPr lang="kk-KZ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Всемирный</a:t>
                      </a:r>
                      <a:r>
                        <a:rPr lang="kk-KZ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банк Казахстана»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Пульсоксиметр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Сам</a:t>
                      </a:r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ғау</a:t>
                      </a:r>
                      <a:r>
                        <a:rPr lang="kk-KZ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фарм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Ларингоскоп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шт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Сам</a:t>
                      </a:r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ғау</a:t>
                      </a:r>
                      <a:r>
                        <a:rPr lang="kk-KZ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фарм</a:t>
                      </a:r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52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Аппарат ИВЛ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5шт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Казмедприбор</a:t>
                      </a:r>
                    </a:p>
                    <a:p>
                      <a:pPr algn="ctr" fontAlgn="ctr"/>
                      <a:r>
                        <a:rPr lang="kk-KZ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УЗ</a:t>
                      </a:r>
                      <a:r>
                        <a:rPr lang="kk-KZ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г.Шымкент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68" marR="6968" marT="9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4273" name="Picture 1" descr="C:\Users\2385383\Desktop\Скан Направлени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1200150" cy="2781300"/>
          </a:xfrm>
          <a:prstGeom prst="rect">
            <a:avLst/>
          </a:prstGeom>
          <a:noFill/>
        </p:spPr>
      </p:pic>
      <p:pic>
        <p:nvPicPr>
          <p:cNvPr id="54274" name="Picture 2" descr="C:\Users\2385383\Desktop\d3080eacf645fd52e80afa95351aed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93081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285728"/>
            <a:ext cx="435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/>
            </a:endParaRPr>
          </a:p>
          <a:p>
            <a:pPr algn="ctr" fontAlgn="b"/>
            <a:r>
              <a:rPr lang="ru-RU" sz="2000" b="1" dirty="0" smtClean="0">
                <a:latin typeface="Times New Roman"/>
              </a:rPr>
              <a:t>Гуманитарная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latin typeface="Times New Roman"/>
              </a:rPr>
              <a:t>помощь</a:t>
            </a:r>
            <a:endParaRPr lang="ru-RU" sz="2000" b="1" dirty="0">
              <a:latin typeface="Times New Roman"/>
            </a:endParaRPr>
          </a:p>
        </p:txBody>
      </p:sp>
      <p:sp>
        <p:nvSpPr>
          <p:cNvPr id="4098" name="AutoShape 2" descr="blob:https://web.whatsapp.com/410c5c07-8be0-4c01-9c60-05a63a6ee2b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WhatsApp Image 2022-01-12 at 16.30.5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12976"/>
            <a:ext cx="237626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69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1600" dirty="0" smtClean="0"/>
              <a:t>     		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Информационно-разъяснительная работа среди населения проводилась через социальные сети и официальный сайт больни</a:t>
            </a:r>
            <a:r>
              <a:rPr lang="kk-KZ" sz="1600" b="1" dirty="0" smtClean="0"/>
              <a:t>цы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95936" y="1052736"/>
          <a:ext cx="4176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0166668"/>
              </p:ext>
            </p:extLst>
          </p:nvPr>
        </p:nvGraphicFramePr>
        <p:xfrm>
          <a:off x="395536" y="1052736"/>
          <a:ext cx="3096345" cy="270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12102"/>
                <a:gridCol w="1032115"/>
              </a:tblGrid>
              <a:tr h="252028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Instagram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Facebook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Подписчики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247641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Отметка нравится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Видео просмотры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6184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10358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93096"/>
            <a:ext cx="2016224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427984" y="4221088"/>
            <a:ext cx="4536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100" dirty="0"/>
          </a:p>
        </p:txBody>
      </p:sp>
      <p:pic>
        <p:nvPicPr>
          <p:cNvPr id="9" name="Рисунок 8" descr="0c28e411-edb3-4ddf-928a-bb13846ef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293096"/>
            <a:ext cx="172819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042bbb36-99ad-473d-abe9-24910f52662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93096"/>
            <a:ext cx="1872208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20\Desktop\фото инс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201622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3898776" cy="432048"/>
          </a:xfrm>
        </p:spPr>
        <p:txBody>
          <a:bodyPr>
            <a:normAutofit fontScale="90000"/>
          </a:bodyPr>
          <a:lstStyle/>
          <a:p>
            <a:r>
              <a:rPr lang="kk-KZ" sz="3200" b="1" i="1" dirty="0" smtClean="0">
                <a:latin typeface="+mn-lt"/>
              </a:rPr>
              <a:t>     </a:t>
            </a:r>
            <a:r>
              <a:rPr lang="kk-KZ" sz="2000" b="1" dirty="0" smtClean="0">
                <a:solidFill>
                  <a:schemeClr val="tx1"/>
                </a:solidFill>
                <a:latin typeface="+mn-lt"/>
              </a:rPr>
              <a:t>О телемедицине                     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H="1">
            <a:off x="395536" y="980729"/>
            <a:ext cx="3600400" cy="20162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18.10.2021 года приказом Управления здравоохранения в целях организации дистанционных медицинских услуг, повышения доступности и качества медицинской помощи, оказываемой детям, открыта телемедицина.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499992" y="1052735"/>
          <a:ext cx="367240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91115"/>
                <a:gridCol w="989622"/>
                <a:gridCol w="595527"/>
              </a:tblGrid>
              <a:tr h="65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КФ "UMC" 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НЦПиДх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77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Пульмонолог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22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Нефролог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25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Кардиолог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425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Неонатолог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416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Педиатр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61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10800000" flipV="1">
            <a:off x="4427984" y="4348009"/>
            <a:ext cx="44644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0000"/>
                </a:solidFill>
              </a:rPr>
              <a:t>Всего за отчетный период проведены  27 телемедицинских консультаций с НЦПДХ и КФ "UMC"со следующими  специалистами: пульмонологом , нефрологом, </a:t>
            </a:r>
            <a:r>
              <a:rPr lang="ru-RU" sz="1700" dirty="0" err="1" smtClean="0">
                <a:solidFill>
                  <a:srgbClr val="000000"/>
                </a:solidFill>
              </a:rPr>
              <a:t>неонатологом</a:t>
            </a:r>
            <a:r>
              <a:rPr lang="ru-RU" sz="1700" dirty="0" smtClean="0">
                <a:solidFill>
                  <a:srgbClr val="000000"/>
                </a:solidFill>
              </a:rPr>
              <a:t>, педиатром и кардиологом.</a:t>
            </a:r>
            <a:endParaRPr lang="ru-RU" sz="1700" dirty="0">
              <a:solidFill>
                <a:srgbClr val="000000"/>
              </a:solidFill>
            </a:endParaRPr>
          </a:p>
        </p:txBody>
      </p:sp>
      <p:pic>
        <p:nvPicPr>
          <p:cNvPr id="7" name="Picture 4" descr="about_u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3024336" cy="1656184"/>
          </a:xfrm>
          <a:prstGeom prst="rect">
            <a:avLst/>
          </a:prstGeom>
          <a:noFill/>
        </p:spPr>
      </p:pic>
      <p:pic>
        <p:nvPicPr>
          <p:cNvPr id="1026" name="Picture 2" descr="C:\Users\20\Desktop\8e759436-de3c-4026-a391-c17b80c44c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02433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23528" y="692696"/>
          <a:ext cx="4320480" cy="572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572000" y="908720"/>
          <a:ext cx="44644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31640" y="47667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smtClean="0"/>
              <a:t>Бюро госпитализации 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932040" cy="61206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		</a:t>
            </a:r>
            <a:r>
              <a:rPr lang="kk-KZ" sz="7200" b="1" i="1" dirty="0" smtClean="0"/>
              <a:t>Мастер-классы</a:t>
            </a:r>
            <a:endParaRPr lang="kk-KZ" sz="4900" b="1" i="1" dirty="0" smtClean="0"/>
          </a:p>
          <a:p>
            <a:pPr algn="just">
              <a:buNone/>
            </a:pPr>
            <a:r>
              <a:rPr lang="kk-KZ" sz="4400" i="1" dirty="0" smtClean="0"/>
              <a:t>                     </a:t>
            </a:r>
            <a:r>
              <a:rPr lang="ru-RU" sz="5600" dirty="0" smtClean="0"/>
              <a:t>В Городской детской клинической больнице в период с 18 -19.02.2021 г. в целях повышения качества медицинских услуг, оказываемых детям, проводился мастер-класс на тему «Неотложные состояния ОРВИ и гриппа при пандемии Covid-19» под руководством доктора медицинских наук, профессора, заведующей кафедрой детских инфекционных болезней, внештатного детского инфекциониста МЗ </a:t>
            </a:r>
            <a:r>
              <a:rPr lang="ru-RU" sz="5600" dirty="0" err="1" smtClean="0"/>
              <a:t>Баешевой</a:t>
            </a:r>
            <a:r>
              <a:rPr lang="ru-RU" sz="5600" dirty="0" smtClean="0"/>
              <a:t> </a:t>
            </a:r>
            <a:r>
              <a:rPr lang="ru-RU" sz="5600" dirty="0" err="1" smtClean="0"/>
              <a:t>Динагуль</a:t>
            </a:r>
            <a:r>
              <a:rPr lang="ru-RU" sz="5600" dirty="0" smtClean="0"/>
              <a:t> </a:t>
            </a:r>
            <a:r>
              <a:rPr lang="ru-RU" sz="5600" dirty="0" err="1" smtClean="0"/>
              <a:t>Аяпбековны</a:t>
            </a:r>
            <a:r>
              <a:rPr lang="ru-RU" sz="5600" dirty="0" smtClean="0"/>
              <a:t>.</a:t>
            </a:r>
            <a:endParaRPr lang="kk-KZ" sz="5600" dirty="0" smtClean="0"/>
          </a:p>
          <a:p>
            <a:pPr algn="just">
              <a:buNone/>
            </a:pPr>
            <a:r>
              <a:rPr lang="ru-RU" sz="5600" dirty="0" smtClean="0"/>
              <a:t> 		В период с 22.02 по 26.02.2021 г. провод</a:t>
            </a:r>
            <a:r>
              <a:rPr lang="kk-KZ" sz="5600" dirty="0" smtClean="0"/>
              <a:t>илось обучение</a:t>
            </a:r>
            <a:r>
              <a:rPr lang="ru-RU" sz="5600" dirty="0" smtClean="0"/>
              <a:t> с целью совершенствования знаний по командному методу для врачей и медицинских сестер приемного отделения с участием эксперта Всемирной организации здравоохранения и ЮНИСЕФ, национального тренера Бабаевой Баян </a:t>
            </a:r>
            <a:r>
              <a:rPr lang="ru-RU" sz="5600" dirty="0" err="1" smtClean="0"/>
              <a:t>Намановны</a:t>
            </a:r>
            <a:r>
              <a:rPr lang="ru-RU" sz="5600" dirty="0" smtClean="0"/>
              <a:t> на темы: "Интегрированное ведение заболеваний детского возраста", "Стационарная помощь детям". </a:t>
            </a:r>
          </a:p>
          <a:p>
            <a:pPr algn="just">
              <a:buNone/>
            </a:pPr>
            <a:r>
              <a:rPr lang="ru-RU" sz="5600" dirty="0" smtClean="0"/>
              <a:t>                 В период с 23.06-25.06.2021г в Шымкенте проводилось  дни Корпоративного фонда "</a:t>
            </a:r>
            <a:r>
              <a:rPr lang="ru-RU" sz="5600" dirty="0" err="1" smtClean="0"/>
              <a:t>University</a:t>
            </a:r>
            <a:r>
              <a:rPr lang="ru-RU" sz="5600" dirty="0" smtClean="0"/>
              <a:t> </a:t>
            </a:r>
            <a:r>
              <a:rPr lang="ru-RU" sz="5600" dirty="0" err="1" smtClean="0"/>
              <a:t>Medical</a:t>
            </a:r>
            <a:r>
              <a:rPr lang="ru-RU" sz="5600" dirty="0" smtClean="0"/>
              <a:t> </a:t>
            </a:r>
            <a:r>
              <a:rPr lang="ru-RU" sz="5600" dirty="0" err="1" smtClean="0"/>
              <a:t>Center</a:t>
            </a:r>
            <a:r>
              <a:rPr lang="ru-RU" sz="5600" dirty="0" smtClean="0"/>
              <a:t>",  </a:t>
            </a:r>
            <a:r>
              <a:rPr lang="ru-RU" sz="5600" dirty="0" err="1" smtClean="0"/>
              <a:t>г.Нур</a:t>
            </a:r>
            <a:r>
              <a:rPr lang="ru-RU" sz="5600" dirty="0" smtClean="0"/>
              <a:t>-Султан в рамках выездных консультаций в регионах. Руководители Департамента здравоохранения г. Шымкент и директор корпоративного фонда "</a:t>
            </a:r>
            <a:r>
              <a:rPr lang="ru-RU" sz="5600" dirty="0" err="1" smtClean="0"/>
              <a:t>University</a:t>
            </a:r>
            <a:r>
              <a:rPr lang="ru-RU" sz="5600" dirty="0" smtClean="0"/>
              <a:t> </a:t>
            </a:r>
            <a:r>
              <a:rPr lang="ru-RU" sz="5600" dirty="0" err="1" smtClean="0"/>
              <a:t>Medical</a:t>
            </a:r>
            <a:r>
              <a:rPr lang="ru-RU" sz="5600" dirty="0" smtClean="0"/>
              <a:t> </a:t>
            </a:r>
            <a:r>
              <a:rPr lang="ru-RU" sz="5600" dirty="0" err="1" smtClean="0"/>
              <a:t>Center</a:t>
            </a:r>
            <a:r>
              <a:rPr lang="ru-RU" sz="5600" dirty="0" smtClean="0"/>
              <a:t>" подписали Меморандум о сотрудничестве.</a:t>
            </a:r>
          </a:p>
          <a:p>
            <a:pPr algn="just">
              <a:buNone/>
            </a:pPr>
            <a:r>
              <a:rPr lang="ru-RU" sz="5600" dirty="0" smtClean="0"/>
              <a:t>                В период с 23.09-25.09.2021 г. проводилось обучение </a:t>
            </a:r>
            <a:r>
              <a:rPr lang="kk-KZ" sz="5600" dirty="0" smtClean="0"/>
              <a:t>  главным внештатным детским анестезиолог-реаниматологом МЗ РК Н.А.Малтабаровой. </a:t>
            </a:r>
          </a:p>
          <a:p>
            <a:pPr algn="just">
              <a:buNone/>
            </a:pPr>
            <a:r>
              <a:rPr lang="ru-RU" sz="5600" dirty="0" smtClean="0"/>
              <a:t>                Впервые в детской клинической больнице Шымкента больному сколиозом была проведена сложная операция. Операция прошла под руководством высококвалифицированного специалиста-травматолога из </a:t>
            </a:r>
            <a:r>
              <a:rPr lang="ru-RU" sz="5600" dirty="0" err="1" smtClean="0"/>
              <a:t>Нур-Султана</a:t>
            </a:r>
            <a:r>
              <a:rPr lang="ru-RU" sz="5600" dirty="0" smtClean="0"/>
              <a:t>.</a:t>
            </a:r>
          </a:p>
          <a:p>
            <a:pPr algn="just">
              <a:buNone/>
            </a:pPr>
            <a:endParaRPr lang="ru-RU" sz="6400" i="1" dirty="0" smtClean="0"/>
          </a:p>
        </p:txBody>
      </p:sp>
      <p:pic>
        <p:nvPicPr>
          <p:cNvPr id="38914" name="Picture 2" descr="Возможно, это изображение (1 человек и стои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2448272" cy="1440160"/>
          </a:xfrm>
          <a:prstGeom prst="rect">
            <a:avLst/>
          </a:prstGeom>
          <a:noFill/>
        </p:spPr>
      </p:pic>
      <p:pic>
        <p:nvPicPr>
          <p:cNvPr id="38916" name="Picture 4" descr="Возможно, это изображение (один или несколько человек и люди стоя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12776"/>
            <a:ext cx="2088232" cy="1368152"/>
          </a:xfrm>
          <a:prstGeom prst="rect">
            <a:avLst/>
          </a:prstGeom>
          <a:noFill/>
        </p:spPr>
      </p:pic>
      <p:pic>
        <p:nvPicPr>
          <p:cNvPr id="7169" name="Picture 1" descr="C:\Users\20\Desktop\мастер кл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509120"/>
            <a:ext cx="2304256" cy="1080120"/>
          </a:xfrm>
          <a:prstGeom prst="rect">
            <a:avLst/>
          </a:prstGeom>
          <a:noFill/>
        </p:spPr>
      </p:pic>
      <p:pic>
        <p:nvPicPr>
          <p:cNvPr id="1026" name="Picture 2" descr="C:\Users\20\Desktop\ерн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73016"/>
            <a:ext cx="2160240" cy="1224136"/>
          </a:xfrm>
          <a:prstGeom prst="rect">
            <a:avLst/>
          </a:prstGeom>
          <a:noFill/>
        </p:spPr>
      </p:pic>
      <p:pic>
        <p:nvPicPr>
          <p:cNvPr id="1027" name="Picture 3" descr="C:\Users\20\Desktop\ернар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564904"/>
            <a:ext cx="2232248" cy="1368152"/>
          </a:xfrm>
          <a:prstGeom prst="rect">
            <a:avLst/>
          </a:prstGeom>
          <a:noFill/>
        </p:spPr>
      </p:pic>
      <p:pic>
        <p:nvPicPr>
          <p:cNvPr id="2" name="Picture 2" descr="C:\Users\20\Desktop\Қалалық балалар ауруханасы (@detbolasar) • Фото и видео в Instagram_files\260011624_188189903507902_7588313972596328745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517232"/>
            <a:ext cx="2160240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211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 ЗОЖ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20\Desktop\WhatsApp Image 2021-06-24 at 16.06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384376" cy="20882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916" name="Picture 4" descr="C:\Users\20\Desktop\WhatsApp Image 2021-06-24 at 16.06.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384375" cy="20882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83567" y="5446030"/>
            <a:ext cx="7848873" cy="1267022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202124"/>
                </a:solidFill>
                <a:cs typeface="Times New Roman" pitchFamily="18" charset="0"/>
              </a:rPr>
              <a:t>      В честь профессионального праздника были   проведены спортивные соревнования среди медицинских работников организации.</a:t>
            </a:r>
            <a:r>
              <a:rPr lang="ru-RU" sz="1400" b="1" dirty="0" smtClean="0">
                <a:solidFill>
                  <a:srgbClr val="000000"/>
                </a:solidFill>
              </a:rPr>
              <a:t> За многолетний  добросовестный труд, за активное участие в общественной жизни коллектива  и  в связи с профессиональным праздником - Днем медицинского работника - почетными грамотами и благодарностью были награждены  18 сотрудников больницы.  Материальная помощь оказана  5 сотрудникам.</a:t>
            </a:r>
            <a:r>
              <a:rPr lang="ru-RU" sz="1400" b="1" dirty="0" smtClean="0">
                <a:solidFill>
                  <a:srgbClr val="202124"/>
                </a:solidFill>
                <a:cs typeface="Times New Roman" pitchFamily="18" charset="0"/>
              </a:rPr>
              <a:t> Выданы путевки в санатории </a:t>
            </a:r>
            <a:r>
              <a:rPr lang="ru-RU" sz="1400" b="1" dirty="0" err="1" smtClean="0">
                <a:solidFill>
                  <a:srgbClr val="202124"/>
                </a:solidFill>
                <a:cs typeface="Times New Roman" pitchFamily="18" charset="0"/>
              </a:rPr>
              <a:t>Бургулюк</a:t>
            </a:r>
            <a:r>
              <a:rPr lang="ru-RU" sz="1400" b="1" dirty="0" smtClean="0">
                <a:solidFill>
                  <a:srgbClr val="202124"/>
                </a:solidFill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46" name="AutoShape 2" descr="blob:https://web.whatsapp.com/c688dc83-8139-48dc-ad0a-f06e6430f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148" name="AutoShape 4" descr="blob:https://web.whatsapp.com/c688dc83-8139-48dc-ad0a-f06e6430f8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149" name="Picture 5" descr="C:\Users\20\Desktop\c688dc83-8139-48dc-ad0a-f06e6430f8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96952"/>
            <a:ext cx="3384376" cy="22322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 descr="C:\Users\20\Desktop\Қалалық балалар ауруханасы (@detbolasar) • Фото и видео в Instagram_files\262543468_462958432111656_316297391108085952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96952"/>
            <a:ext cx="3384376" cy="22322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51855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760640" cy="576064"/>
          </a:xfrm>
          <a:noFill/>
        </p:spPr>
        <p:txBody>
          <a:bodyPr>
            <a:noAutofit/>
          </a:bodyPr>
          <a:lstStyle/>
          <a:p>
            <a:pPr algn="ctr"/>
            <a:r>
              <a:rPr lang="kk-KZ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Хозяйственная часть</a:t>
            </a:r>
            <a:r>
              <a:rPr lang="ru-RU" sz="3200" i="1" dirty="0" smtClean="0">
                <a:solidFill>
                  <a:schemeClr val="tx1"/>
                </a:solidFill>
              </a:rPr>
              <a:t/>
            </a:r>
            <a:br>
              <a:rPr lang="ru-RU" sz="3200" i="1" dirty="0" smtClean="0">
                <a:solidFill>
                  <a:schemeClr val="tx1"/>
                </a:solidFill>
              </a:rPr>
            </a:b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39937" name="Picture 1" descr="C:\Users\20\Desktop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9" y="2996952"/>
            <a:ext cx="2160240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9938" name="Picture 2" descr="C:\Users\20\Desktop\123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382" y="2996952"/>
            <a:ext cx="2363849" cy="2016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764704"/>
            <a:ext cx="4032448" cy="561662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kk-KZ" sz="6000" dirty="0" smtClean="0"/>
              <a:t>На территории больницы расположены два светодиодных банера, с паспортом организации, согласно организационной структуры  (информация  об отделениях  и о вспомогательных подразделениях)</a:t>
            </a:r>
            <a:r>
              <a:rPr lang="ru-RU" sz="6000" dirty="0" smtClean="0"/>
              <a:t>;</a:t>
            </a:r>
            <a:r>
              <a:rPr lang="kk-KZ" sz="6000" dirty="0" smtClean="0"/>
              <a:t>  </a:t>
            </a:r>
            <a:endParaRPr lang="ru-RU" sz="6000" dirty="0" smtClean="0"/>
          </a:p>
          <a:p>
            <a:pPr lvl="0"/>
            <a:r>
              <a:rPr lang="kk-KZ" sz="6000" dirty="0" smtClean="0"/>
              <a:t>Есть кислородная станция : </a:t>
            </a:r>
            <a:r>
              <a:rPr lang="ru-RU" sz="6000" dirty="0" smtClean="0"/>
              <a:t>установлены 147 работающих кислородных точек во всех отделениях больницы. </a:t>
            </a:r>
          </a:p>
          <a:p>
            <a:pPr lvl="0"/>
            <a:r>
              <a:rPr lang="ru-RU" sz="6000" dirty="0" smtClean="0"/>
              <a:t>Установлена </a:t>
            </a:r>
            <a:r>
              <a:rPr lang="ru-RU" sz="6000" dirty="0" err="1" smtClean="0"/>
              <a:t>приточно-отточная</a:t>
            </a:r>
            <a:r>
              <a:rPr lang="ru-RU" sz="6000" dirty="0" smtClean="0"/>
              <a:t> система вентиляции.</a:t>
            </a:r>
          </a:p>
          <a:p>
            <a:pPr lvl="0"/>
            <a:r>
              <a:rPr lang="kk-KZ" sz="6000" dirty="0" smtClean="0"/>
              <a:t>На территории больницы организована прачечная , которая работает в штатном режиме.</a:t>
            </a:r>
            <a:endParaRPr lang="ru-RU" sz="6000" dirty="0" smtClean="0"/>
          </a:p>
          <a:p>
            <a:pPr lvl="0"/>
            <a:r>
              <a:rPr lang="ru-RU" sz="6000" dirty="0" smtClean="0"/>
              <a:t>На территории есть действующая  артезианская скважина - альтернативный источник водоснабжения. </a:t>
            </a:r>
          </a:p>
          <a:p>
            <a:pPr lvl="0"/>
            <a:r>
              <a:rPr lang="kk-KZ" sz="6000" dirty="0" smtClean="0"/>
              <a:t>В целях агитации Здорового образа жизни, на территории ГДКБ была построена спортивная площадка. На ней проводятся различные соревнования среди сотрудников организации. Есть возможность проведения  спортивных мерприятий :  турниров и соревнований по волейболу, баскетболу и футболу. К слову, подобная площадка имеется только на территории ГДКБ.</a:t>
            </a:r>
            <a:endParaRPr lang="ru-RU" sz="6000" dirty="0" smtClean="0"/>
          </a:p>
          <a:p>
            <a:pPr lvl="0"/>
            <a:r>
              <a:rPr lang="ru-RU" sz="6000" dirty="0" smtClean="0"/>
              <a:t>Территория больницы озеленена и проводятся дальнейшие мероприятия по ее благоустройству. </a:t>
            </a:r>
          </a:p>
          <a:p>
            <a:pPr>
              <a:buNone/>
            </a:pPr>
            <a:endParaRPr lang="ru-RU" sz="5600" dirty="0" smtClean="0"/>
          </a:p>
          <a:p>
            <a:pPr lvl="0"/>
            <a:endParaRPr lang="ru-RU" dirty="0" smtClean="0"/>
          </a:p>
        </p:txBody>
      </p:sp>
      <p:pic>
        <p:nvPicPr>
          <p:cNvPr id="1027" name="Picture 3" descr="C:\Users\20\Desktop\322ffa17-6a98-44bc-8279-3273ea7ad1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08720"/>
            <a:ext cx="2160240" cy="1872208"/>
          </a:xfrm>
          <a:prstGeom prst="rect">
            <a:avLst/>
          </a:prstGeom>
          <a:noFill/>
        </p:spPr>
      </p:pic>
      <p:pic>
        <p:nvPicPr>
          <p:cNvPr id="1028" name="Picture 4" descr="C:\Users\20\Desktop\8a00928e-f370-48df-bd5b-d6314fa3e6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08720"/>
            <a:ext cx="230425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26" name="Picture 2" descr="C:\Users\20\Desktop\f09d0b68-aefd-49db-ac45-40fc4ea7bb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157192"/>
            <a:ext cx="244827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568863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дальнейшее развитие неонатальной хирургии и  нейрохирургии, урологии. </a:t>
            </a:r>
          </a:p>
          <a:p>
            <a:pPr algn="just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 коек профилей сосудистой хирургии,  интервенционной кардиологии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кардиохирургии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планируется открыть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сурдологии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вопрос приобретения медицинского оборудования для открытия и работы офтальмологических коек для детей.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ведение мониторинга целевых индикаторов: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младенческой и  детской смертности от управляемых причин,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необоснованной госпитализации, повторной госпитализации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календарного месяца,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послеоперационных осложнений и послеоперационной летальности, летальность при плановой госпитализации,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досуточной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летальности.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контроля качества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услуг: согласно аккредитации - соблюдение международных целей безопасности пациента; обеспечить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профилактических, диагностических и лечебных мероприятий по вопросам предупреждения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ВБИ, снижение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 со стороны населения,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пациента качеством оказываемых медицинских услуг, работа с законными представителями ребенка по солидарной ответственности за его здоровье.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кадровому обеспечению МО,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медицинских сотрудников: повышение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 следующих специалистов (аллерголога, гастроэнтеролога, нефролога,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онкогематолога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трансфузиолога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обучение в Ближнем и Дальнем зарубежье по открытым и вновь планируемым к открытию профилям.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1" y="116632"/>
            <a:ext cx="7992887" cy="576064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</a:t>
            </a:r>
            <a: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k-KZ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6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98C920F-FE29-4D43-90EC-355F49408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944" y="548680"/>
            <a:ext cx="4824536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k-KZ" sz="2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Миссия: </a:t>
            </a:r>
          </a:p>
          <a:p>
            <a:pPr marL="0" indent="0">
              <a:buNone/>
            </a:pPr>
            <a:r>
              <a:rPr lang="kk-KZ" sz="2100" b="1" dirty="0" smtClean="0">
                <a:latin typeface="Times New Roman" pitchFamily="18" charset="0"/>
                <a:cs typeface="Times New Roman" pitchFamily="18" charset="0"/>
              </a:rPr>
              <a:t>На основе профессионализма сотрудников с применением современного медицинского оборудованя и предоставлением качественных медицинских услуг, улучшаем здоровье детей.</a:t>
            </a:r>
          </a:p>
          <a:p>
            <a:pPr marL="0" indent="0" algn="just">
              <a:buNone/>
            </a:pPr>
            <a:r>
              <a:rPr lang="kk-KZ" sz="2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Видение:</a:t>
            </a:r>
          </a:p>
          <a:p>
            <a:pPr marL="0" indent="0">
              <a:buNone/>
            </a:pPr>
            <a:r>
              <a:rPr lang="kk-KZ" sz="2100" b="1" dirty="0" smtClean="0">
                <a:latin typeface="Times New Roman" pitchFamily="18" charset="0"/>
                <a:cs typeface="Times New Roman" pitchFamily="18" charset="0"/>
              </a:rPr>
              <a:t>Современная, мобильная, динамично развивающаяся медицинская организация, гарантирующая пациентам доступность,  высокий уровень качества предоставляемых медицинских услуг, точность и надежность результатов исследований.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sz="1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sz="1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CB20C20-1444-4FB9-8AD0-196B753F5B5E}"/>
              </a:ext>
            </a:extLst>
          </p:cNvPr>
          <p:cNvSpPr/>
          <p:nvPr/>
        </p:nvSpPr>
        <p:spPr>
          <a:xfrm>
            <a:off x="4654245" y="4104000"/>
            <a:ext cx="405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en-US" dirty="0"/>
          </a:p>
        </p:txBody>
      </p:sp>
      <p:pic>
        <p:nvPicPr>
          <p:cNvPr id="6" name="Picture 2" descr="4437e2c1-669e-4814-89ad-52daa9f19874"/>
          <p:cNvPicPr>
            <a:picLocks noChangeAspect="1" noChangeArrowheads="1"/>
          </p:cNvPicPr>
          <p:nvPr/>
        </p:nvPicPr>
        <p:blipFill>
          <a:blip r:embed="rId2" cstate="print">
            <a:lum bright="3000" contrast="43000"/>
          </a:blip>
          <a:srcRect/>
          <a:stretch>
            <a:fillRect/>
          </a:stretch>
        </p:blipFill>
        <p:spPr bwMode="auto">
          <a:xfrm>
            <a:off x="251520" y="1772816"/>
            <a:ext cx="367240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66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00608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0\Desktop\faf72fdb-5f69-40c5-8461-7f8175a2af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2592288" cy="2381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86104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апреле 2021 года Городская детская клиническая больница успешно прошла оценку деятельности со стороны  Общественного объединения «Экспертов и консультантов по внешней комплексной оценке в сфере здравоохранения» по аккредитации медицинских организаций согласно  приказу Министра здравоохранения Республики Казахстан от 21 декабря 2020 года № ҚР ДСМ-299/2020 и получила первую категорию аккредитации сроком на 3 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20\Desktop\556785d2-7463-434c-a61a-d88220b70a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09634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3131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ГКП на ПХВ «Городская детская клиническая больница»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22-02-22 at 16.20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784669" cy="515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800" b="1" dirty="0" smtClean="0"/>
              <a:t>В  структуре больницы развернуты следующие профили коек для детей:</a:t>
            </a:r>
          </a:p>
          <a:p>
            <a:pPr>
              <a:buNone/>
            </a:pPr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45224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400" dirty="0" smtClean="0">
                <a:solidFill>
                  <a:srgbClr val="000000"/>
                </a:solidFill>
              </a:rPr>
              <a:t>          </a:t>
            </a:r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966086389"/>
              </p:ext>
            </p:extLst>
          </p:nvPr>
        </p:nvGraphicFramePr>
        <p:xfrm>
          <a:off x="251520" y="548680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04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Качественные показатели за 12  месяцев  2019г.-2020г. - 2021 г.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5289922"/>
              </p:ext>
            </p:extLst>
          </p:nvPr>
        </p:nvGraphicFramePr>
        <p:xfrm>
          <a:off x="323528" y="908719"/>
          <a:ext cx="5184576" cy="5690902"/>
        </p:xfrm>
        <a:graphic>
          <a:graphicData uri="http://schemas.openxmlformats.org/drawingml/2006/table">
            <a:tbl>
              <a:tblPr/>
              <a:tblGrid>
                <a:gridCol w="432048"/>
                <a:gridCol w="2090178"/>
                <a:gridCol w="840742"/>
                <a:gridCol w="910804"/>
                <a:gridCol w="910804"/>
              </a:tblGrid>
              <a:tr h="749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2019 год</a:t>
                      </a:r>
                      <a:r>
                        <a:rPr lang="kk-KZ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2020 год 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больных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13357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13465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15527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Койко- дней по плану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107525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107383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107273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 выполнение койко-дней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123859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90099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102616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койко-дней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83,9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койки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393,2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6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пребывание больного на койке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0.6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0.</a:t>
                      </a:r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паллиатив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 них  до  1 года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</a:t>
                      </a:r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6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Досуточная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летальность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6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операции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2485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2532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2661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Неонатальная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хирургия,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оперировано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52/52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68/68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73/70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4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 активность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5474260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dirty="0" smtClean="0"/>
              <a:t>	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80112" y="908720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652120" y="3861048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1440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900" b="1" dirty="0" smtClean="0"/>
              <a:t>Деятельность приемного покоя </a:t>
            </a:r>
          </a:p>
          <a:p>
            <a:pPr algn="just">
              <a:buNone/>
            </a:pPr>
            <a:r>
              <a:rPr lang="kk-KZ" sz="1700" b="1" dirty="0" smtClean="0"/>
              <a:t>	</a:t>
            </a:r>
            <a:r>
              <a:rPr lang="kk-KZ" sz="1700" dirty="0" smtClean="0"/>
              <a:t>За 12 месяцев 2021 год зарегистрировано  всего обращений – 93661 (в 2020 г. -66989, 2019г.-63699) на 26672 </a:t>
            </a:r>
            <a:r>
              <a:rPr lang="ru-RU" sz="1700" dirty="0" smtClean="0"/>
              <a:t>(</a:t>
            </a:r>
            <a:r>
              <a:rPr lang="kk-KZ" sz="1700" dirty="0" smtClean="0"/>
              <a:t>28,4</a:t>
            </a:r>
            <a:r>
              <a:rPr lang="ru-RU" sz="1700" dirty="0" smtClean="0"/>
              <a:t>% ) </a:t>
            </a:r>
            <a:r>
              <a:rPr lang="kk-KZ" sz="1700" dirty="0" smtClean="0"/>
              <a:t>больше</a:t>
            </a:r>
            <a:r>
              <a:rPr lang="ru-RU" sz="1700" dirty="0" smtClean="0"/>
              <a:t>. Перенаправлены  в ГИБ – 607 (20,7%) (2020 г - 733), в ОДБ – 214  (72,4%) (2020  г - 369). Отказ от госпитализации - 5254 (67,24 %) (2020 г-1721).</a:t>
            </a:r>
            <a:r>
              <a:rPr lang="kk-KZ" sz="1700" dirty="0" smtClean="0"/>
              <a:t> 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264030583"/>
              </p:ext>
            </p:extLst>
          </p:nvPr>
        </p:nvGraphicFramePr>
        <p:xfrm>
          <a:off x="323528" y="2636912"/>
          <a:ext cx="42484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98884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0000"/>
                </a:solidFill>
              </a:rPr>
              <a:t>Обращения за 2020-2021гг.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572000" y="2636912"/>
          <a:ext cx="42484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9168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0000"/>
                </a:solidFill>
              </a:rPr>
              <a:t>Структура госпитализации в разрезе типов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2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4104456" cy="5040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k-KZ" sz="1800" b="1" dirty="0" smtClean="0"/>
              <a:t>Сведения по обращаемости в травмпукт</a:t>
            </a: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1886969"/>
              </p:ext>
            </p:extLst>
          </p:nvPr>
        </p:nvGraphicFramePr>
        <p:xfrm>
          <a:off x="395536" y="1124745"/>
          <a:ext cx="4032448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388"/>
                <a:gridCol w="1169271"/>
                <a:gridCol w="1252789"/>
              </a:tblGrid>
              <a:tr h="403947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За  2020 год 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2021 год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3947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Обращение</a:t>
                      </a:r>
                      <a:r>
                        <a:rPr lang="kk-KZ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травмпункт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18325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9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Травма верхних конечностей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Травма нижних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конечностей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368">
                <a:tc>
                  <a:txBody>
                    <a:bodyPr/>
                    <a:lstStyle/>
                    <a:p>
                      <a:r>
                        <a:rPr lang="kk-KZ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ЗЧМТ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368">
                <a:tc>
                  <a:txBody>
                    <a:bodyPr/>
                    <a:lstStyle/>
                    <a:p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3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Ожог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3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Вывихи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3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Ушибы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3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Артрит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3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Раны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32040" y="692696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3717032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7" y="5085184"/>
            <a:ext cx="4464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rgbClr val="000000"/>
                </a:solidFill>
              </a:rPr>
              <a:t>Наблюдается рост обращаемости по поводу травм: уличных, школьных, спортивных и ДТП травм. Госпитализация в стационар за 12 месяцев  составила 1441 пациентов   (2020 г – 1274), на амбулаторное лечение направлено 18621 пациентов (2020 г -17051).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645024"/>
            <a:ext cx="403244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1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8033676"/>
              </p:ext>
            </p:extLst>
          </p:nvPr>
        </p:nvGraphicFramePr>
        <p:xfrm>
          <a:off x="179512" y="620688"/>
          <a:ext cx="8723313" cy="601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33"/>
                <a:gridCol w="3053117"/>
                <a:gridCol w="1734535"/>
                <a:gridCol w="2232248"/>
                <a:gridCol w="1234480"/>
              </a:tblGrid>
              <a:tr h="37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индикаторов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по Стратегическому Плану на 2021г.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1295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необоснованной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госпитализации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2,3%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37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послеоперационных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осложнений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1,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17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Послеоперационная летальность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52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Летальность в стационаре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0,6%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 паллиатив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0,</a:t>
                      </a:r>
                      <a:r>
                        <a:rPr lang="en-US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</a:t>
                      </a:r>
                      <a:r>
                        <a:rPr lang="en-US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Летальность при плановой госпитализации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328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 роста пролеченных пациентов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СЗТ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на 15% и более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на 15% и более с предыдущим отчетным годом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37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 показателя младенческой смертности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снижение </a:t>
                      </a:r>
                    </a:p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0,5% (1,5/1,0)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в динамике с предыдущим отчетным годом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570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повторного незапланированного поступления в течение месяца по поводу одного и того же заболевания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0,02%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570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случаев  расхождения основного клинического 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патологоанатомического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диагнозов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328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обоснованных жалоб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жалоба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в динамике с предыдущим отчетным годом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37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Досуточная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летальность при госпитализации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15,7%  - 14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20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Досуточная летальность детей до 1 года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4,4% - 4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570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случаев инфекции, связанной с оказанием медицинской помощи (ИСМП) среди детей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0 %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</a:p>
                  </a:txBody>
                  <a:tcPr marL="68580" marR="68580" marT="0" marB="0"/>
                </a:tc>
              </a:tr>
              <a:tr h="28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Оснащенность медицинской техникой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93,16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92,21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достигнут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Индикаторы выполнения за 12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года ГКП на ПХВ «ГДКБ»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rgbClr val="000000"/>
      </a:dk1>
      <a:lt1>
        <a:srgbClr val="F2F2F2"/>
      </a:lt1>
      <a:dk2>
        <a:srgbClr val="77DAE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105964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Другая 3">
      <a:dk1>
        <a:srgbClr val="000000"/>
      </a:dk1>
      <a:lt1>
        <a:srgbClr val="F2F2F2"/>
      </a:lt1>
      <a:dk2>
        <a:srgbClr val="77DAE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105964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Другая 3">
      <a:dk1>
        <a:srgbClr val="000000"/>
      </a:dk1>
      <a:lt1>
        <a:srgbClr val="F2F2F2"/>
      </a:lt1>
      <a:dk2>
        <a:srgbClr val="77DAE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105964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Городская">
  <a:themeElements>
    <a:clrScheme name="Другая 3">
      <a:dk1>
        <a:srgbClr val="000000"/>
      </a:dk1>
      <a:lt1>
        <a:srgbClr val="F2F2F2"/>
      </a:lt1>
      <a:dk2>
        <a:srgbClr val="77DAE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105964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Городская">
  <a:themeElements>
    <a:clrScheme name="Другая 3">
      <a:dk1>
        <a:srgbClr val="000000"/>
      </a:dk1>
      <a:lt1>
        <a:srgbClr val="F2F2F2"/>
      </a:lt1>
      <a:dk2>
        <a:srgbClr val="77DAE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105964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Городская">
  <a:themeElements>
    <a:clrScheme name="Другая 3">
      <a:dk1>
        <a:srgbClr val="000000"/>
      </a:dk1>
      <a:lt1>
        <a:srgbClr val="F2F2F2"/>
      </a:lt1>
      <a:dk2>
        <a:srgbClr val="77DAE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105964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Городская">
  <a:themeElements>
    <a:clrScheme name="Другая 3">
      <a:dk1>
        <a:srgbClr val="000000"/>
      </a:dk1>
      <a:lt1>
        <a:srgbClr val="F2F2F2"/>
      </a:lt1>
      <a:dk2>
        <a:srgbClr val="77DAE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105964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1987</Words>
  <Application>Microsoft Office PowerPoint</Application>
  <PresentationFormat>Экран (4:3)</PresentationFormat>
  <Paragraphs>592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Городская</vt:lpstr>
      <vt:lpstr>Открытая</vt:lpstr>
      <vt:lpstr>1_Городская</vt:lpstr>
      <vt:lpstr>2_Городская</vt:lpstr>
      <vt:lpstr>3_Городская</vt:lpstr>
      <vt:lpstr>4_Городская</vt:lpstr>
      <vt:lpstr>5_Городская</vt:lpstr>
      <vt:lpstr>ГКП на ПХВ «Городская  детская  клиническая больница»  УЗ г.Шымкент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Индикаторы выполнения за 12 мес 2021 года ГКП на ПХВ «ГДКБ»  </vt:lpstr>
      <vt:lpstr>Слайд 10</vt:lpstr>
      <vt:lpstr>Слайд 11</vt:lpstr>
      <vt:lpstr>Слайд 12</vt:lpstr>
      <vt:lpstr>Слайд 13</vt:lpstr>
      <vt:lpstr>     О телемедицине                     </vt:lpstr>
      <vt:lpstr>Слайд 15</vt:lpstr>
      <vt:lpstr>Слайд 16</vt:lpstr>
      <vt:lpstr>Пропаганда  ЗОЖ</vt:lpstr>
      <vt:lpstr>Хозяйственная часть </vt:lpstr>
      <vt:lpstr> Задачи на 2022 год: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</dc:creator>
  <cp:lastModifiedBy>20</cp:lastModifiedBy>
  <cp:revision>90</cp:revision>
  <dcterms:created xsi:type="dcterms:W3CDTF">2022-02-14T09:34:49Z</dcterms:created>
  <dcterms:modified xsi:type="dcterms:W3CDTF">2022-03-16T11:15:44Z</dcterms:modified>
</cp:coreProperties>
</file>