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rawings/drawing2.xml" ContentType="application/vnd.openxmlformats-officedocument.drawingml.chartshapes+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5.xml" ContentType="application/vnd.openxmlformats-officedocument.drawingml.diagramLayout+xml"/>
  <Override PartName="/ppt/charts/chart7.xml" ContentType="application/vnd.openxmlformats-officedocument.drawingml.chart+xml"/>
  <Override PartName="/ppt/diagrams/layout1.xml" ContentType="application/vnd.openxmlformats-officedocument.drawingml.diagramLayout+xml"/>
  <Default Extension="xlsx" ContentType="application/vnd.openxmlformats-officedocument.spreadsheetml.sheet"/>
  <Override PartName="/ppt/charts/chart3.xml" ContentType="application/vnd.openxmlformats-officedocument.drawingml.char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bin" ContentType="application/vnd.openxmlformats-officedocument.oleObject"/>
  <Override PartName="/ppt/drawings/drawing3.xml" ContentType="application/vnd.openxmlformats-officedocument.drawingml.chartshapes+xml"/>
  <Override PartName="/ppt/diagrams/drawing3.xml" ContentType="application/vnd.ms-office.drawingml.diagramDrawing+xml"/>
  <Default Extension="png" ContentType="image/png"/>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charts/chart8.xml" ContentType="application/vnd.openxmlformats-officedocument.drawingml.chart+xml"/>
  <Override PartName="/ppt/slideLayouts/slideLayout10.xml" ContentType="application/vnd.openxmlformats-officedocument.presentationml.slideLayout+xml"/>
  <Default Extension="vml" ContentType="application/vnd.openxmlformats-officedocument.vmlDrawing"/>
  <Override PartName="/ppt/diagrams/layout2.xml" ContentType="application/vnd.openxmlformats-officedocument.drawingml.diagramLayout+xml"/>
  <Override PartName="/ppt/charts/chart4.xml" ContentType="application/vnd.openxmlformats-officedocument.drawingml.chart+xml"/>
  <Override PartName="/ppt/diagrams/data3.xml" ContentType="application/vnd.openxmlformats-officedocument.drawingml.diagramData+xml"/>
  <Override PartName="/ppt/diagrams/colors5.xml" ContentType="application/vnd.openxmlformats-officedocument.drawingml.diagramColors+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drawings/drawing4.xml" ContentType="application/vnd.openxmlformats-officedocument.drawingml.chartshape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charts/chart5.xml" ContentType="application/vnd.openxmlformats-officedocument.drawingml.chart+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charts/chart1.xml" ContentType="application/vnd.openxmlformats-officedocument.drawingml.chart+xml"/>
  <Override PartName="/ppt/diagrams/drawing5.xml" ContentType="application/vnd.ms-office.drawingml.diagramDrawing+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drawings/drawing1.xml" ContentType="application/vnd.openxmlformats-officedocument.drawingml.chartshape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diagrams/layout4.xml" ContentType="application/vnd.openxmlformats-officedocument.drawingml.diagramLayout+xml"/>
  <Override PartName="/ppt/charts/chart6.xml" ContentType="application/vnd.openxmlformats-officedocument.drawingml.chart+xml"/>
  <Override PartName="/ppt/diagrams/data5.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719" r:id="rId2"/>
    <p:sldMasterId id="2147483733" r:id="rId3"/>
    <p:sldMasterId id="2147483748" r:id="rId4"/>
    <p:sldMasterId id="2147483762" r:id="rId5"/>
    <p:sldMasterId id="2147483790" r:id="rId6"/>
  </p:sldMasterIdLst>
  <p:notesMasterIdLst>
    <p:notesMasterId r:id="rId38"/>
  </p:notesMasterIdLst>
  <p:sldIdLst>
    <p:sldId id="270" r:id="rId7"/>
    <p:sldId id="266" r:id="rId8"/>
    <p:sldId id="288" r:id="rId9"/>
    <p:sldId id="258" r:id="rId10"/>
    <p:sldId id="284" r:id="rId11"/>
    <p:sldId id="272" r:id="rId12"/>
    <p:sldId id="275" r:id="rId13"/>
    <p:sldId id="280" r:id="rId14"/>
    <p:sldId id="281" r:id="rId15"/>
    <p:sldId id="287" r:id="rId16"/>
    <p:sldId id="299" r:id="rId17"/>
    <p:sldId id="300" r:id="rId18"/>
    <p:sldId id="301" r:id="rId19"/>
    <p:sldId id="302" r:id="rId20"/>
    <p:sldId id="290" r:id="rId21"/>
    <p:sldId id="286" r:id="rId22"/>
    <p:sldId id="271" r:id="rId23"/>
    <p:sldId id="295" r:id="rId24"/>
    <p:sldId id="262" r:id="rId25"/>
    <p:sldId id="296" r:id="rId26"/>
    <p:sldId id="261" r:id="rId27"/>
    <p:sldId id="297" r:id="rId28"/>
    <p:sldId id="263" r:id="rId29"/>
    <p:sldId id="276" r:id="rId30"/>
    <p:sldId id="279" r:id="rId31"/>
    <p:sldId id="292" r:id="rId32"/>
    <p:sldId id="291" r:id="rId33"/>
    <p:sldId id="294" r:id="rId34"/>
    <p:sldId id="283" r:id="rId35"/>
    <p:sldId id="265" r:id="rId36"/>
    <p:sldId id="273" r:id="rId37"/>
  </p:sldIdLst>
  <p:sldSz cx="9144000" cy="6858000" type="screen4x3"/>
  <p:notesSz cx="6888163" cy="100203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A50021"/>
    <a:srgbClr val="CC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6037" autoAdjust="0"/>
  </p:normalViewPr>
  <p:slideViewPr>
    <p:cSldViewPr>
      <p:cViewPr>
        <p:scale>
          <a:sx n="100" d="100"/>
          <a:sy n="100" d="100"/>
        </p:scale>
        <p:origin x="-78"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Office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_____Microsoft_Office_Excel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____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Office_Excel4.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____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____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____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Office_Excel8.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a:t>За  </a:t>
            </a:r>
            <a:r>
              <a:rPr lang="ru-RU" dirty="0" smtClean="0"/>
              <a:t>2021 </a:t>
            </a:r>
            <a:r>
              <a:rPr lang="ru-RU" dirty="0"/>
              <a:t>год</a:t>
            </a:r>
          </a:p>
        </c:rich>
      </c:tx>
      <c:layout>
        <c:manualLayout>
          <c:xMode val="edge"/>
          <c:yMode val="edge"/>
          <c:x val="0.34215920453283138"/>
          <c:y val="2.7133737277055401E-2"/>
        </c:manualLayout>
      </c:layout>
    </c:title>
    <c:plotArea>
      <c:layout>
        <c:manualLayout>
          <c:layoutTarget val="inner"/>
          <c:xMode val="edge"/>
          <c:yMode val="edge"/>
          <c:x val="7.1619688154646893E-2"/>
          <c:y val="0.25579672059229874"/>
          <c:w val="0.50616968484983149"/>
          <c:h val="0.58404194405749865"/>
        </c:manualLayout>
      </c:layout>
      <c:pieChart>
        <c:varyColors val="1"/>
        <c:ser>
          <c:idx val="0"/>
          <c:order val="0"/>
          <c:tx>
            <c:strRef>
              <c:f>Лист1!$B$1</c:f>
              <c:strCache>
                <c:ptCount val="1"/>
                <c:pt idx="0">
                  <c:v> за 2021год</c:v>
                </c:pt>
              </c:strCache>
            </c:strRef>
          </c:tx>
          <c:explosion val="22"/>
          <c:dPt>
            <c:idx val="4"/>
            <c:explosion val="26"/>
          </c:dPt>
          <c:dLbls>
            <c:dLbl>
              <c:idx val="0"/>
              <c:layout>
                <c:manualLayout>
                  <c:x val="-0.10128222468034979"/>
                  <c:y val="8.2912936574298712E-2"/>
                </c:manualLayout>
              </c:layout>
              <c:showVal val="1"/>
              <c:extLst>
                <c:ext xmlns:c15="http://schemas.microsoft.com/office/drawing/2012/chart" uri="{CE6537A1-D6FC-4f65-9D91-7224C49458BB}">
                  <c15:layout/>
                </c:ext>
              </c:extLst>
            </c:dLbl>
            <c:dLbl>
              <c:idx val="1"/>
              <c:layout>
                <c:manualLayout>
                  <c:x val="9.67564594272141E-2"/>
                  <c:y val="-0.13145067214753919"/>
                </c:manualLayout>
              </c:layout>
              <c:showVal val="1"/>
            </c:dLbl>
            <c:dLbl>
              <c:idx val="2"/>
              <c:layout>
                <c:manualLayout>
                  <c:x val="4.3827859706409365E-2"/>
                  <c:y val="8.1235125921681722E-2"/>
                </c:manualLayout>
              </c:layout>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layout/>
              </c:ext>
            </c:extLst>
          </c:dLbls>
          <c:cat>
            <c:strRef>
              <c:f>Лист1!$A$2:$A$6</c:f>
              <c:strCache>
                <c:ptCount val="3"/>
                <c:pt idx="0">
                  <c:v>летальность</c:v>
                </c:pt>
                <c:pt idx="1">
                  <c:v>из них до 1 года</c:v>
                </c:pt>
                <c:pt idx="2">
                  <c:v>досуточная летальность</c:v>
                </c:pt>
              </c:strCache>
            </c:strRef>
          </c:cat>
          <c:val>
            <c:numRef>
              <c:f>Лист1!$B$2:$B$6</c:f>
              <c:numCache>
                <c:formatCode>General</c:formatCode>
                <c:ptCount val="5"/>
                <c:pt idx="0">
                  <c:v>0.79</c:v>
                </c:pt>
                <c:pt idx="1">
                  <c:v>1.1900000000000048</c:v>
                </c:pt>
                <c:pt idx="2">
                  <c:v>0.11000000000000019</c:v>
                </c:pt>
              </c:numCache>
            </c:numRef>
          </c:val>
        </c:ser>
        <c:firstSliceAng val="0"/>
      </c:pieChart>
    </c:plotArea>
    <c:legend>
      <c:legendPos val="r"/>
      <c:legendEntry>
        <c:idx val="3"/>
        <c:delete val="1"/>
      </c:legendEntry>
      <c:legendEntry>
        <c:idx val="4"/>
        <c:delete val="1"/>
      </c:legendEntry>
      <c:layout>
        <c:manualLayout>
          <c:xMode val="edge"/>
          <c:yMode val="edge"/>
          <c:x val="0.63767163393505111"/>
          <c:y val="0.43997108428183673"/>
          <c:w val="0.33199209749641739"/>
          <c:h val="0.476679491752382"/>
        </c:manualLayout>
      </c:layout>
    </c:legend>
    <c:plotVisOnly val="1"/>
    <c:dispBlanksAs val="zero"/>
  </c:chart>
  <c:txPr>
    <a:bodyPr/>
    <a:lstStyle/>
    <a:p>
      <a:pPr>
        <a:defRPr sz="1200">
          <a:latin typeface="Times New Roman" pitchFamily="18" charset="0"/>
          <a:cs typeface="Times New Roman" pitchFamily="18" charset="0"/>
        </a:defRPr>
      </a:pPr>
      <a:endParaRPr lang="ru-RU"/>
    </a:p>
  </c:txPr>
  <c:externalData r:id="rId1"/>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dirty="0"/>
              <a:t>За  </a:t>
            </a:r>
            <a:r>
              <a:rPr lang="ru-RU" dirty="0" smtClean="0"/>
              <a:t>2022 </a:t>
            </a:r>
            <a:r>
              <a:rPr lang="ru-RU" dirty="0"/>
              <a:t>год</a:t>
            </a:r>
          </a:p>
        </c:rich>
      </c:tx>
      <c:layout>
        <c:manualLayout>
          <c:xMode val="edge"/>
          <c:yMode val="edge"/>
          <c:x val="0.34215920453282966"/>
          <c:y val="2.7133737277055332E-2"/>
        </c:manualLayout>
      </c:layout>
    </c:title>
    <c:plotArea>
      <c:layout>
        <c:manualLayout>
          <c:layoutTarget val="inner"/>
          <c:xMode val="edge"/>
          <c:yMode val="edge"/>
          <c:x val="7.1619688154645839E-2"/>
          <c:y val="0.25579672059229874"/>
          <c:w val="0.50616968484983149"/>
          <c:h val="0.58404194405749787"/>
        </c:manualLayout>
      </c:layout>
      <c:pieChart>
        <c:varyColors val="1"/>
        <c:ser>
          <c:idx val="0"/>
          <c:order val="0"/>
          <c:tx>
            <c:strRef>
              <c:f>Лист1!$B$1</c:f>
              <c:strCache>
                <c:ptCount val="1"/>
                <c:pt idx="0">
                  <c:v> за 2022 год</c:v>
                </c:pt>
              </c:strCache>
            </c:strRef>
          </c:tx>
          <c:explosion val="22"/>
          <c:dLbls>
            <c:dLbl>
              <c:idx val="0"/>
              <c:layout>
                <c:manualLayout>
                  <c:x val="-0.12045279993044251"/>
                  <c:y val="4.1141262081990655E-2"/>
                </c:manualLayout>
              </c:layout>
              <c:showVal val="1"/>
              <c:extLst>
                <c:ext xmlns:c15="http://schemas.microsoft.com/office/drawing/2012/chart" uri="{CE6537A1-D6FC-4f65-9D91-7224C49458BB}">
                  <c15:layout/>
                </c:ext>
              </c:extLst>
            </c:dLbl>
            <c:dLbl>
              <c:idx val="1"/>
              <c:layout>
                <c:manualLayout>
                  <c:x val="0.14419050057240107"/>
                  <c:y val="-8.2736421099410068E-2"/>
                </c:manualLayout>
              </c:layout>
              <c:tx>
                <c:rich>
                  <a:bodyPr/>
                  <a:lstStyle/>
                  <a:p>
                    <a:r>
                      <a:rPr lang="en-US" dirty="0" smtClean="0"/>
                      <a:t>1,2</a:t>
                    </a:r>
                    <a:r>
                      <a:rPr lang="kk-KZ" dirty="0" smtClean="0"/>
                      <a:t>0</a:t>
                    </a:r>
                    <a:endParaRPr lang="en-US" dirty="0"/>
                  </a:p>
                </c:rich>
              </c:tx>
              <c:showVal val="1"/>
            </c:dLbl>
            <c:dLbl>
              <c:idx val="2"/>
              <c:layout>
                <c:manualLayout>
                  <c:x val="1.3154939306260703E-2"/>
                  <c:y val="9.0517720253305192E-2"/>
                </c:manualLayout>
              </c:layout>
              <c:tx>
                <c:rich>
                  <a:bodyPr/>
                  <a:lstStyle/>
                  <a:p>
                    <a:r>
                      <a:rPr lang="en-US" dirty="0" smtClean="0"/>
                      <a:t>0,1</a:t>
                    </a:r>
                    <a:r>
                      <a:rPr lang="kk-KZ" dirty="0" smtClean="0"/>
                      <a:t>0</a:t>
                    </a:r>
                    <a:endParaRPr lang="en-US" dirty="0"/>
                  </a:p>
                </c:rich>
              </c:tx>
              <c:showVal val="1"/>
              <c:extLst>
                <c:ext xmlns:c15="http://schemas.microsoft.com/office/drawing/2012/chart" uri="{CE6537A1-D6FC-4f65-9D91-7224C49458BB}">
                  <c15:layout/>
                </c:ext>
              </c:extLst>
            </c:dLbl>
            <c:dLbl>
              <c:idx val="3"/>
              <c:delete val="1"/>
              <c:extLst>
                <c:ext xmlns:c15="http://schemas.microsoft.com/office/drawing/2012/chart" uri="{CE6537A1-D6FC-4f65-9D91-7224C49458BB}"/>
              </c:extLst>
            </c:dLbl>
            <c:dLbl>
              <c:idx val="4"/>
              <c:delete val="1"/>
              <c:extLst>
                <c:ext xmlns:c15="http://schemas.microsoft.com/office/drawing/2012/chart" uri="{CE6537A1-D6FC-4f65-9D91-7224C49458BB}"/>
              </c:extLst>
            </c:dLbl>
            <c:spPr>
              <a:noFill/>
              <a:ln>
                <a:noFill/>
              </a:ln>
              <a:effectLst/>
            </c:spPr>
            <c:showVal val="1"/>
            <c:extLst>
              <c:ext xmlns:c15="http://schemas.microsoft.com/office/drawing/2012/chart" uri="{CE6537A1-D6FC-4f65-9D91-7224C49458BB}">
                <c15:layout/>
              </c:ext>
            </c:extLst>
          </c:dLbls>
          <c:cat>
            <c:strRef>
              <c:f>Лист1!$A$2:$A$6</c:f>
              <c:strCache>
                <c:ptCount val="3"/>
                <c:pt idx="0">
                  <c:v>летальность</c:v>
                </c:pt>
                <c:pt idx="1">
                  <c:v>из них до 1 года</c:v>
                </c:pt>
                <c:pt idx="2">
                  <c:v>досуточная летальность</c:v>
                </c:pt>
              </c:strCache>
            </c:strRef>
          </c:cat>
          <c:val>
            <c:numRef>
              <c:f>Лист1!$B$2:$B$6</c:f>
              <c:numCache>
                <c:formatCode>General</c:formatCode>
                <c:ptCount val="5"/>
                <c:pt idx="0">
                  <c:v>0.68</c:v>
                </c:pt>
                <c:pt idx="1">
                  <c:v>1.2</c:v>
                </c:pt>
                <c:pt idx="2">
                  <c:v>0.1</c:v>
                </c:pt>
              </c:numCache>
            </c:numRef>
          </c:val>
        </c:ser>
        <c:firstSliceAng val="0"/>
      </c:pieChart>
    </c:plotArea>
    <c:legend>
      <c:legendPos val="r"/>
      <c:legendEntry>
        <c:idx val="3"/>
        <c:delete val="1"/>
      </c:legendEntry>
      <c:legendEntry>
        <c:idx val="4"/>
        <c:delete val="1"/>
      </c:legendEntry>
      <c:layout>
        <c:manualLayout>
          <c:xMode val="edge"/>
          <c:yMode val="edge"/>
          <c:x val="0.63767163393505155"/>
          <c:y val="0.4399710842818369"/>
          <c:w val="0.32847212431569112"/>
          <c:h val="0.47667949175238211"/>
        </c:manualLayout>
      </c:layout>
    </c:legend>
    <c:plotVisOnly val="1"/>
    <c:dispBlanksAs val="zero"/>
  </c:chart>
  <c:txPr>
    <a:bodyPr/>
    <a:lstStyle/>
    <a:p>
      <a:pPr>
        <a:defRPr sz="1200">
          <a:latin typeface="Times New Roman" pitchFamily="18" charset="0"/>
          <a:cs typeface="Times New Roman" pitchFamily="18" charset="0"/>
        </a:defRPr>
      </a:pPr>
      <a:endParaRPr lang="ru-RU"/>
    </a:p>
  </c:txPr>
  <c:externalData r:id="rId1"/>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ru-RU"/>
  <c:chart>
    <c:autoTitleDeleted val="1"/>
    <c:view3D>
      <c:perspective val="30"/>
    </c:view3D>
    <c:plotArea>
      <c:layout>
        <c:manualLayout>
          <c:layoutTarget val="inner"/>
          <c:xMode val="edge"/>
          <c:yMode val="edge"/>
          <c:x val="0.12607921153770121"/>
          <c:y val="4.6191957507366897E-2"/>
          <c:w val="0.47166157620905297"/>
          <c:h val="0.78417179837160955"/>
        </c:manualLayout>
      </c:layout>
      <c:bar3DChart>
        <c:barDir val="bar"/>
        <c:grouping val="percentStacked"/>
        <c:ser>
          <c:idx val="0"/>
          <c:order val="0"/>
          <c:tx>
            <c:strRef>
              <c:f>Лист1!$B$1</c:f>
              <c:strCache>
                <c:ptCount val="1"/>
                <c:pt idx="0">
                  <c:v>Экстренно свыше 24 часов</c:v>
                </c:pt>
              </c:strCache>
            </c:strRef>
          </c:tx>
          <c:dLbls>
            <c:spPr>
              <a:noFill/>
              <a:ln>
                <a:noFill/>
              </a:ln>
              <a:effectLst/>
            </c:spPr>
            <c:txPr>
              <a:bodyPr/>
              <a:lstStyle/>
              <a:p>
                <a:pPr>
                  <a:defRPr sz="1050" b="1"/>
                </a:pPr>
                <a:endParaRPr lang="ru-RU"/>
              </a:p>
            </c:txPr>
            <c:showVal val="1"/>
            <c:extLst>
              <c:ext xmlns:c15="http://schemas.microsoft.com/office/drawing/2012/chart" uri="{CE6537A1-D6FC-4f65-9D91-7224C49458BB}">
                <c15:layout/>
                <c15:showLeaderLines val="0"/>
              </c:ext>
            </c:extLst>
          </c:dLbls>
          <c:cat>
            <c:strRef>
              <c:f>Лист1!$A$2:$A$4</c:f>
              <c:strCache>
                <c:ptCount val="3"/>
                <c:pt idx="0">
                  <c:v>2020 год</c:v>
                </c:pt>
                <c:pt idx="1">
                  <c:v>2021год</c:v>
                </c:pt>
                <c:pt idx="2">
                  <c:v>2022 год</c:v>
                </c:pt>
              </c:strCache>
            </c:strRef>
          </c:cat>
          <c:val>
            <c:numRef>
              <c:f>Лист1!$B$2:$B$4</c:f>
              <c:numCache>
                <c:formatCode>General</c:formatCode>
                <c:ptCount val="3"/>
                <c:pt idx="0">
                  <c:v>6526</c:v>
                </c:pt>
                <c:pt idx="1">
                  <c:v>9550</c:v>
                </c:pt>
                <c:pt idx="2">
                  <c:v>8282</c:v>
                </c:pt>
              </c:numCache>
            </c:numRef>
          </c:val>
        </c:ser>
        <c:ser>
          <c:idx val="1"/>
          <c:order val="1"/>
          <c:tx>
            <c:strRef>
              <c:f>Лист1!$C$1</c:f>
              <c:strCache>
                <c:ptCount val="1"/>
                <c:pt idx="0">
                  <c:v>Экстренно в течение 7-24 часов</c:v>
                </c:pt>
              </c:strCache>
            </c:strRef>
          </c:tx>
          <c:dLbls>
            <c:spPr>
              <a:noFill/>
              <a:ln>
                <a:noFill/>
              </a:ln>
              <a:effectLst/>
            </c:spPr>
            <c:txPr>
              <a:bodyPr/>
              <a:lstStyle/>
              <a:p>
                <a:pPr>
                  <a:defRPr sz="1050" b="1"/>
                </a:pPr>
                <a:endParaRPr lang="ru-RU"/>
              </a:p>
            </c:txPr>
            <c:showVal val="1"/>
            <c:extLst>
              <c:ext xmlns:c15="http://schemas.microsoft.com/office/drawing/2012/chart" uri="{CE6537A1-D6FC-4f65-9D91-7224C49458BB}">
                <c15:layout/>
                <c15:showLeaderLines val="0"/>
              </c:ext>
            </c:extLst>
          </c:dLbls>
          <c:cat>
            <c:strRef>
              <c:f>Лист1!$A$2:$A$4</c:f>
              <c:strCache>
                <c:ptCount val="3"/>
                <c:pt idx="0">
                  <c:v>2020 год</c:v>
                </c:pt>
                <c:pt idx="1">
                  <c:v>2021год</c:v>
                </c:pt>
                <c:pt idx="2">
                  <c:v>2022 год</c:v>
                </c:pt>
              </c:strCache>
            </c:strRef>
          </c:cat>
          <c:val>
            <c:numRef>
              <c:f>Лист1!$C$2:$C$4</c:f>
              <c:numCache>
                <c:formatCode>General</c:formatCode>
                <c:ptCount val="3"/>
                <c:pt idx="0">
                  <c:v>2692</c:v>
                </c:pt>
                <c:pt idx="1">
                  <c:v>2232</c:v>
                </c:pt>
                <c:pt idx="2">
                  <c:v>2724</c:v>
                </c:pt>
              </c:numCache>
            </c:numRef>
          </c:val>
        </c:ser>
        <c:ser>
          <c:idx val="2"/>
          <c:order val="2"/>
          <c:tx>
            <c:strRef>
              <c:f>Лист1!$D$1</c:f>
              <c:strCache>
                <c:ptCount val="1"/>
                <c:pt idx="0">
                  <c:v>Экстренно в первые 6 часов</c:v>
                </c:pt>
              </c:strCache>
            </c:strRef>
          </c:tx>
          <c:dLbls>
            <c:dLbl>
              <c:idx val="0"/>
              <c:layout>
                <c:manualLayout>
                  <c:x val="5.9786200779952114E-3"/>
                  <c:y val="-5.3355455058370423E-2"/>
                </c:manualLayout>
              </c:layout>
              <c:showVal val="1"/>
              <c:extLst>
                <c:ext xmlns:c15="http://schemas.microsoft.com/office/drawing/2012/chart" uri="{CE6537A1-D6FC-4f65-9D91-7224C49458BB}">
                  <c15:layout/>
                </c:ext>
              </c:extLst>
            </c:dLbl>
            <c:dLbl>
              <c:idx val="1"/>
              <c:layout>
                <c:manualLayout>
                  <c:x val="5.9786200779951134E-3"/>
                  <c:y val="-5.2614252011214439E-2"/>
                </c:manualLayout>
              </c:layout>
              <c:showVal val="1"/>
              <c:extLst>
                <c:ext xmlns:c15="http://schemas.microsoft.com/office/drawing/2012/chart" uri="{CE6537A1-D6FC-4f65-9D91-7224C49458BB}">
                  <c15:layout/>
                </c:ext>
              </c:extLst>
            </c:dLbl>
            <c:dLbl>
              <c:idx val="2"/>
              <c:layout>
                <c:manualLayout>
                  <c:x val="1.1957240155990196E-2"/>
                  <c:y val="-4.1498657011965992E-2"/>
                </c:manualLayout>
              </c:layout>
              <c:showVal val="1"/>
              <c:extLst>
                <c:ext xmlns:c15="http://schemas.microsoft.com/office/drawing/2012/chart" uri="{CE6537A1-D6FC-4f65-9D91-7224C49458BB}">
                  <c15:layout/>
                </c:ext>
              </c:extLst>
            </c:dLbl>
            <c:spPr>
              <a:noFill/>
              <a:ln>
                <a:noFill/>
              </a:ln>
              <a:effectLst/>
            </c:spPr>
            <c:txPr>
              <a:bodyPr/>
              <a:lstStyle/>
              <a:p>
                <a:pPr>
                  <a:defRPr sz="1050" b="1"/>
                </a:pPr>
                <a:endParaRPr lang="ru-RU"/>
              </a:p>
            </c:txPr>
            <c:showVal val="1"/>
            <c:extLst>
              <c:ext xmlns:c15="http://schemas.microsoft.com/office/drawing/2012/chart" uri="{CE6537A1-D6FC-4f65-9D91-7224C49458BB}">
                <c15:showLeaderLines val="0"/>
              </c:ext>
            </c:extLst>
          </c:dLbls>
          <c:cat>
            <c:strRef>
              <c:f>Лист1!$A$2:$A$4</c:f>
              <c:strCache>
                <c:ptCount val="3"/>
                <c:pt idx="0">
                  <c:v>2020 год</c:v>
                </c:pt>
                <c:pt idx="1">
                  <c:v>2021год</c:v>
                </c:pt>
                <c:pt idx="2">
                  <c:v>2022 год</c:v>
                </c:pt>
              </c:strCache>
            </c:strRef>
          </c:cat>
          <c:val>
            <c:numRef>
              <c:f>Лист1!$D$2:$D$4</c:f>
              <c:numCache>
                <c:formatCode>General</c:formatCode>
                <c:ptCount val="3"/>
                <c:pt idx="0">
                  <c:v>934</c:v>
                </c:pt>
                <c:pt idx="1">
                  <c:v>1078</c:v>
                </c:pt>
                <c:pt idx="2">
                  <c:v>1189</c:v>
                </c:pt>
              </c:numCache>
            </c:numRef>
          </c:val>
        </c:ser>
        <c:ser>
          <c:idx val="3"/>
          <c:order val="3"/>
          <c:tx>
            <c:strRef>
              <c:f>Лист1!$E$1</c:f>
              <c:strCache>
                <c:ptCount val="1"/>
                <c:pt idx="0">
                  <c:v>Плановая госпитализация</c:v>
                </c:pt>
              </c:strCache>
            </c:strRef>
          </c:tx>
          <c:dLbls>
            <c:dLbl>
              <c:idx val="1"/>
              <c:layout>
                <c:manualLayout>
                  <c:x val="0"/>
                  <c:y val="2.396030070732888E-2"/>
                </c:manualLayout>
              </c:layout>
              <c:showVal val="1"/>
              <c:extLst>
                <c:ext xmlns:c15="http://schemas.microsoft.com/office/drawing/2012/chart" uri="{CE6537A1-D6FC-4f65-9D91-7224C49458BB}">
                  <c15:layout/>
                </c:ext>
              </c:extLst>
            </c:dLbl>
            <c:dLbl>
              <c:idx val="2"/>
              <c:layout>
                <c:manualLayout>
                  <c:x val="2.0925170272982848E-2"/>
                  <c:y val="1.0374664252991498E-2"/>
                </c:manualLayout>
              </c:layout>
              <c:showVal val="1"/>
            </c:dLbl>
            <c:spPr>
              <a:noFill/>
              <a:ln>
                <a:noFill/>
              </a:ln>
              <a:effectLst/>
            </c:spPr>
            <c:txPr>
              <a:bodyPr/>
              <a:lstStyle/>
              <a:p>
                <a:pPr>
                  <a:defRPr sz="1050" b="1"/>
                </a:pPr>
                <a:endParaRPr lang="ru-RU"/>
              </a:p>
            </c:txPr>
            <c:showVal val="1"/>
            <c:extLst>
              <c:ext xmlns:c15="http://schemas.microsoft.com/office/drawing/2012/chart" uri="{CE6537A1-D6FC-4f65-9D91-7224C49458BB}">
                <c15:layout/>
                <c15:showLeaderLines val="0"/>
              </c:ext>
            </c:extLst>
          </c:dLbls>
          <c:cat>
            <c:strRef>
              <c:f>Лист1!$A$2:$A$4</c:f>
              <c:strCache>
                <c:ptCount val="3"/>
                <c:pt idx="0">
                  <c:v>2020 год</c:v>
                </c:pt>
                <c:pt idx="1">
                  <c:v>2021год</c:v>
                </c:pt>
                <c:pt idx="2">
                  <c:v>2022 год</c:v>
                </c:pt>
              </c:strCache>
            </c:strRef>
          </c:cat>
          <c:val>
            <c:numRef>
              <c:f>Лист1!$E$2:$E$4</c:f>
              <c:numCache>
                <c:formatCode>General</c:formatCode>
                <c:ptCount val="3"/>
                <c:pt idx="0">
                  <c:v>1970</c:v>
                </c:pt>
                <c:pt idx="1">
                  <c:v>1876</c:v>
                </c:pt>
                <c:pt idx="2">
                  <c:v>2519</c:v>
                </c:pt>
              </c:numCache>
            </c:numRef>
          </c:val>
        </c:ser>
        <c:gapWidth val="100"/>
        <c:shape val="cylinder"/>
        <c:axId val="175550464"/>
        <c:axId val="175520000"/>
        <c:axId val="0"/>
      </c:bar3DChart>
      <c:valAx>
        <c:axId val="175520000"/>
        <c:scaling>
          <c:orientation val="minMax"/>
        </c:scaling>
        <c:axPos val="b"/>
        <c:majorGridlines/>
        <c:numFmt formatCode="0%" sourceLinked="1"/>
        <c:tickLblPos val="nextTo"/>
        <c:txPr>
          <a:bodyPr/>
          <a:lstStyle/>
          <a:p>
            <a:pPr>
              <a:defRPr sz="900" b="1"/>
            </a:pPr>
            <a:endParaRPr lang="ru-RU"/>
          </a:p>
        </c:txPr>
        <c:crossAx val="175550464"/>
        <c:crosses val="autoZero"/>
        <c:crossBetween val="between"/>
      </c:valAx>
      <c:catAx>
        <c:axId val="175550464"/>
        <c:scaling>
          <c:orientation val="minMax"/>
        </c:scaling>
        <c:axPos val="l"/>
        <c:numFmt formatCode="General" sourceLinked="1"/>
        <c:tickLblPos val="nextTo"/>
        <c:txPr>
          <a:bodyPr/>
          <a:lstStyle/>
          <a:p>
            <a:pPr>
              <a:defRPr sz="900" b="1"/>
            </a:pPr>
            <a:endParaRPr lang="ru-RU"/>
          </a:p>
        </c:txPr>
        <c:crossAx val="175520000"/>
        <c:crosses val="autoZero"/>
        <c:auto val="1"/>
        <c:lblAlgn val="ctr"/>
        <c:lblOffset val="100"/>
      </c:catAx>
    </c:plotArea>
    <c:legend>
      <c:legendPos val="r"/>
      <c:layout/>
      <c:txPr>
        <a:bodyPr/>
        <a:lstStyle/>
        <a:p>
          <a:pPr>
            <a:defRPr sz="1000" b="1"/>
          </a:pPr>
          <a:endParaRPr lang="ru-RU"/>
        </a:p>
      </c:txPr>
    </c:legend>
    <c:plotVisOnly val="1"/>
    <c:dispBlanksAs val="gap"/>
  </c:chart>
  <c:txPr>
    <a:bodyPr/>
    <a:lstStyle/>
    <a:p>
      <a:pPr>
        <a:defRPr sz="1800"/>
      </a:pPr>
      <a:endParaRPr lang="ru-RU"/>
    </a:p>
  </c:tx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0285729396852263"/>
          <c:y val="7.6841679900490373E-2"/>
          <c:w val="0.69250066909433017"/>
          <c:h val="0.85558521820015665"/>
        </c:manualLayout>
      </c:layout>
      <c:barChart>
        <c:barDir val="col"/>
        <c:grouping val="clustered"/>
        <c:ser>
          <c:idx val="0"/>
          <c:order val="0"/>
          <c:tx>
            <c:strRef>
              <c:f>Лист1!$B$1</c:f>
              <c:strCache>
                <c:ptCount val="1"/>
                <c:pt idx="0">
                  <c:v>Всего обращений</c:v>
                </c:pt>
              </c:strCache>
            </c:strRef>
          </c:tx>
          <c:dLbls>
            <c:txPr>
              <a:bodyPr/>
              <a:lstStyle/>
              <a:p>
                <a:pPr>
                  <a:defRPr sz="1000" b="1"/>
                </a:pPr>
                <a:endParaRPr lang="ru-RU"/>
              </a:p>
            </c:txPr>
            <c:showVal val="1"/>
          </c:dLbls>
          <c:cat>
            <c:strRef>
              <c:f>Лист1!$A$2:$A$3</c:f>
              <c:strCache>
                <c:ptCount val="2"/>
                <c:pt idx="0">
                  <c:v>2021 г</c:v>
                </c:pt>
                <c:pt idx="1">
                  <c:v>2022 г</c:v>
                </c:pt>
              </c:strCache>
            </c:strRef>
          </c:cat>
          <c:val>
            <c:numRef>
              <c:f>Лист1!$B$2:$B$3</c:f>
              <c:numCache>
                <c:formatCode>General</c:formatCode>
                <c:ptCount val="2"/>
                <c:pt idx="0">
                  <c:v>89054</c:v>
                </c:pt>
                <c:pt idx="1">
                  <c:v>100139</c:v>
                </c:pt>
              </c:numCache>
            </c:numRef>
          </c:val>
        </c:ser>
        <c:ser>
          <c:idx val="1"/>
          <c:order val="1"/>
          <c:tx>
            <c:strRef>
              <c:f>Лист1!$C$1</c:f>
              <c:strCache>
                <c:ptCount val="1"/>
                <c:pt idx="0">
                  <c:v>Госпитализировано</c:v>
                </c:pt>
              </c:strCache>
            </c:strRef>
          </c:tx>
          <c:dLbls>
            <c:dLbl>
              <c:idx val="1"/>
              <c:layout>
                <c:manualLayout>
                  <c:x val="1.0299997566929673E-2"/>
                  <c:y val="-1.0374664252991498E-2"/>
                </c:manualLayout>
              </c:layout>
              <c:showVal val="1"/>
            </c:dLbl>
            <c:txPr>
              <a:bodyPr/>
              <a:lstStyle/>
              <a:p>
                <a:pPr>
                  <a:defRPr sz="1000" b="1"/>
                </a:pPr>
                <a:endParaRPr lang="ru-RU"/>
              </a:p>
            </c:txPr>
            <c:showVal val="1"/>
          </c:dLbls>
          <c:cat>
            <c:strRef>
              <c:f>Лист1!$A$2:$A$3</c:f>
              <c:strCache>
                <c:ptCount val="2"/>
                <c:pt idx="0">
                  <c:v>2021 г</c:v>
                </c:pt>
                <c:pt idx="1">
                  <c:v>2022 г</c:v>
                </c:pt>
              </c:strCache>
            </c:strRef>
          </c:cat>
          <c:val>
            <c:numRef>
              <c:f>Лист1!$C$2:$C$3</c:f>
              <c:numCache>
                <c:formatCode>General</c:formatCode>
                <c:ptCount val="2"/>
                <c:pt idx="0">
                  <c:v>14736</c:v>
                </c:pt>
                <c:pt idx="1">
                  <c:v>14714</c:v>
                </c:pt>
              </c:numCache>
            </c:numRef>
          </c:val>
        </c:ser>
        <c:ser>
          <c:idx val="2"/>
          <c:order val="2"/>
          <c:tx>
            <c:strRef>
              <c:f>Лист1!$D$1</c:f>
              <c:strCache>
                <c:ptCount val="1"/>
                <c:pt idx="0">
                  <c:v>Отказано в госпитализации</c:v>
                </c:pt>
              </c:strCache>
            </c:strRef>
          </c:tx>
          <c:dLbls>
            <c:dLbl>
              <c:idx val="0"/>
              <c:layout>
                <c:manualLayout>
                  <c:x val="0"/>
                  <c:y val="1.0374664252991498E-2"/>
                </c:manualLayout>
              </c:layout>
              <c:showVal val="1"/>
            </c:dLbl>
            <c:txPr>
              <a:bodyPr/>
              <a:lstStyle/>
              <a:p>
                <a:pPr>
                  <a:defRPr sz="1000" b="1">
                    <a:solidFill>
                      <a:schemeClr val="tx1"/>
                    </a:solidFill>
                  </a:defRPr>
                </a:pPr>
                <a:endParaRPr lang="ru-RU"/>
              </a:p>
            </c:txPr>
            <c:showVal val="1"/>
          </c:dLbls>
          <c:cat>
            <c:strRef>
              <c:f>Лист1!$A$2:$A$3</c:f>
              <c:strCache>
                <c:ptCount val="2"/>
                <c:pt idx="0">
                  <c:v>2021 г</c:v>
                </c:pt>
                <c:pt idx="1">
                  <c:v>2022 г</c:v>
                </c:pt>
              </c:strCache>
            </c:strRef>
          </c:cat>
          <c:val>
            <c:numRef>
              <c:f>Лист1!$D$2:$D$3</c:f>
              <c:numCache>
                <c:formatCode>General</c:formatCode>
                <c:ptCount val="2"/>
                <c:pt idx="0">
                  <c:v>74139</c:v>
                </c:pt>
                <c:pt idx="1">
                  <c:v>85166</c:v>
                </c:pt>
              </c:numCache>
            </c:numRef>
          </c:val>
        </c:ser>
        <c:ser>
          <c:idx val="3"/>
          <c:order val="3"/>
          <c:tx>
            <c:strRef>
              <c:f>Лист1!$E$1</c:f>
              <c:strCache>
                <c:ptCount val="1"/>
                <c:pt idx="0">
                  <c:v>АДМ квота </c:v>
                </c:pt>
              </c:strCache>
            </c:strRef>
          </c:tx>
          <c:dLbls>
            <c:txPr>
              <a:bodyPr/>
              <a:lstStyle/>
              <a:p>
                <a:pPr>
                  <a:defRPr sz="1000" b="1"/>
                </a:pPr>
                <a:endParaRPr lang="ru-RU"/>
              </a:p>
            </c:txPr>
            <c:showVal val="1"/>
          </c:dLbls>
          <c:cat>
            <c:strRef>
              <c:f>Лист1!$A$2:$A$3</c:f>
              <c:strCache>
                <c:ptCount val="2"/>
                <c:pt idx="0">
                  <c:v>2021 г</c:v>
                </c:pt>
                <c:pt idx="1">
                  <c:v>2022 г</c:v>
                </c:pt>
              </c:strCache>
            </c:strRef>
          </c:cat>
          <c:val>
            <c:numRef>
              <c:f>Лист1!$E$2:$E$3</c:f>
              <c:numCache>
                <c:formatCode>General</c:formatCode>
                <c:ptCount val="2"/>
                <c:pt idx="0">
                  <c:v>125</c:v>
                </c:pt>
                <c:pt idx="1">
                  <c:v>259</c:v>
                </c:pt>
              </c:numCache>
            </c:numRef>
          </c:val>
        </c:ser>
        <c:axId val="175598592"/>
        <c:axId val="175608576"/>
      </c:barChart>
      <c:catAx>
        <c:axId val="175598592"/>
        <c:scaling>
          <c:orientation val="minMax"/>
        </c:scaling>
        <c:axPos val="b"/>
        <c:tickLblPos val="nextTo"/>
        <c:txPr>
          <a:bodyPr/>
          <a:lstStyle/>
          <a:p>
            <a:pPr>
              <a:defRPr sz="1000" b="1"/>
            </a:pPr>
            <a:endParaRPr lang="ru-RU"/>
          </a:p>
        </c:txPr>
        <c:crossAx val="175608576"/>
        <c:crosses val="autoZero"/>
        <c:auto val="1"/>
        <c:lblAlgn val="ctr"/>
        <c:lblOffset val="100"/>
      </c:catAx>
      <c:valAx>
        <c:axId val="175608576"/>
        <c:scaling>
          <c:orientation val="minMax"/>
        </c:scaling>
        <c:axPos val="l"/>
        <c:majorGridlines/>
        <c:numFmt formatCode="General" sourceLinked="1"/>
        <c:tickLblPos val="nextTo"/>
        <c:txPr>
          <a:bodyPr/>
          <a:lstStyle/>
          <a:p>
            <a:pPr>
              <a:defRPr sz="700" b="1"/>
            </a:pPr>
            <a:endParaRPr lang="ru-RU"/>
          </a:p>
        </c:txPr>
        <c:crossAx val="175598592"/>
        <c:crosses val="autoZero"/>
        <c:crossBetween val="between"/>
      </c:valAx>
      <c:spPr>
        <a:ln>
          <a:solidFill>
            <a:schemeClr val="accent1"/>
          </a:solidFill>
        </a:ln>
      </c:spPr>
    </c:plotArea>
    <c:legend>
      <c:legendPos val="r"/>
      <c:layout>
        <c:manualLayout>
          <c:xMode val="edge"/>
          <c:yMode val="edge"/>
          <c:x val="0.72007383794962965"/>
          <c:y val="0.21039756266397747"/>
          <c:w val="0.27462119593549489"/>
          <c:h val="0.59847009520309713"/>
        </c:manualLayout>
      </c:layout>
      <c:txPr>
        <a:bodyPr/>
        <a:lstStyle/>
        <a:p>
          <a:pPr>
            <a:defRPr sz="900" b="1"/>
          </a:pPr>
          <a:endParaRPr lang="ru-RU"/>
        </a:p>
      </c:txPr>
    </c:legend>
    <c:plotVisOnly val="1"/>
  </c:chart>
  <c:spPr>
    <a:ln>
      <a:solidFill>
        <a:schemeClr val="accent1"/>
      </a:solidFill>
    </a:ln>
  </c:spPr>
  <c:txPr>
    <a:bodyPr/>
    <a:lstStyle/>
    <a:p>
      <a:pPr>
        <a:defRPr sz="1800"/>
      </a:pPr>
      <a:endParaRPr lang="ru-RU"/>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sz="1800" dirty="0"/>
              <a:t>Виды травм за </a:t>
            </a:r>
            <a:r>
              <a:rPr lang="ru-RU" sz="1800" dirty="0" smtClean="0"/>
              <a:t>2021год</a:t>
            </a:r>
            <a:endParaRPr lang="ru-RU" sz="1800" dirty="0"/>
          </a:p>
        </c:rich>
      </c:tx>
      <c:layout/>
    </c:title>
    <c:plotArea>
      <c:layout>
        <c:manualLayout>
          <c:layoutTarget val="inner"/>
          <c:xMode val="edge"/>
          <c:yMode val="edge"/>
          <c:x val="7.1619688154645839E-2"/>
          <c:y val="0.23770771501579194"/>
          <c:w val="0.52184684397544168"/>
          <c:h val="0.7579204162500659"/>
        </c:manualLayout>
      </c:layout>
      <c:doughnutChart>
        <c:varyColors val="1"/>
        <c:ser>
          <c:idx val="0"/>
          <c:order val="0"/>
          <c:tx>
            <c:strRef>
              <c:f>Лист1!$B$1</c:f>
              <c:strCache>
                <c:ptCount val="1"/>
                <c:pt idx="0">
                  <c:v>Виды травм за 2021 год</c:v>
                </c:pt>
              </c:strCache>
            </c:strRef>
          </c:tx>
          <c:spPr>
            <a:ln>
              <a:solidFill>
                <a:srgbClr val="FFC000"/>
              </a:solidFill>
            </a:ln>
          </c:spPr>
          <c:dLbls>
            <c:dLbl>
              <c:idx val="0"/>
              <c:layout>
                <c:manualLayout>
                  <c:x val="0.11023080768803466"/>
                  <c:y val="5.1620280673421108E-2"/>
                </c:manualLayout>
              </c:layout>
              <c:showVal val="1"/>
              <c:extLst>
                <c:ext xmlns:c15="http://schemas.microsoft.com/office/drawing/2012/chart" uri="{CE6537A1-D6FC-4f65-9D91-7224C49458BB}">
                  <c15:layout/>
                </c:ext>
              </c:extLst>
            </c:dLbl>
            <c:dLbl>
              <c:idx val="1"/>
              <c:layout>
                <c:manualLayout>
                  <c:x val="-8.1885742853968602E-2"/>
                  <c:y val="-9.0335491178488173E-2"/>
                </c:manualLayout>
              </c:layout>
              <c:showVal val="1"/>
              <c:extLst>
                <c:ext xmlns:c15="http://schemas.microsoft.com/office/drawing/2012/chart" uri="{CE6537A1-D6FC-4f65-9D91-7224C49458BB}">
                  <c15:layout/>
                </c:ext>
              </c:extLst>
            </c:dLbl>
            <c:dLbl>
              <c:idx val="2"/>
              <c:layout>
                <c:manualLayout>
                  <c:x val="-4.6231222324503628E-2"/>
                  <c:y val="-9.6594280852263265E-2"/>
                </c:manualLayout>
              </c:layout>
              <c:showVal val="1"/>
              <c:extLst>
                <c:ext xmlns:c15="http://schemas.microsoft.com/office/drawing/2012/chart" uri="{CE6537A1-D6FC-4f65-9D91-7224C49458BB}">
                  <c15:layout/>
                </c:ext>
              </c:extLst>
            </c:dLbl>
            <c:dLbl>
              <c:idx val="3"/>
              <c:layout>
                <c:manualLayout>
                  <c:x val="-1.2597806592918247E-2"/>
                  <c:y val="-0.12044732157131592"/>
                </c:manualLayout>
              </c:layout>
              <c:showVal val="1"/>
              <c:extLst>
                <c:ext xmlns:c15="http://schemas.microsoft.com/office/drawing/2012/chart" uri="{CE6537A1-D6FC-4f65-9D91-7224C49458BB}">
                  <c15:layout/>
                </c:ext>
              </c:extLst>
            </c:dLbl>
            <c:dLbl>
              <c:idx val="4"/>
              <c:layout>
                <c:manualLayout>
                  <c:x val="-7.6062977129526298E-3"/>
                  <c:y val="-0.14648846605119986"/>
                </c:manualLayout>
              </c:layout>
              <c:showVal val="1"/>
              <c:extLst>
                <c:ext xmlns:c15="http://schemas.microsoft.com/office/drawing/2012/chart" uri="{CE6537A1-D6FC-4f65-9D91-7224C49458BB}">
                  <c15:layout/>
                </c:ext>
              </c:extLst>
            </c:dLbl>
            <c:spPr>
              <a:noFill/>
              <a:ln>
                <a:noFill/>
              </a:ln>
              <a:effectLst/>
            </c:spPr>
            <c:txPr>
              <a:bodyPr/>
              <a:lstStyle/>
              <a:p>
                <a:pPr>
                  <a:defRPr sz="1000" b="1"/>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15289</c:v>
                </c:pt>
                <c:pt idx="1">
                  <c:v>1863</c:v>
                </c:pt>
                <c:pt idx="2">
                  <c:v>1348</c:v>
                </c:pt>
                <c:pt idx="3">
                  <c:v>657</c:v>
                </c:pt>
                <c:pt idx="4">
                  <c:v>905</c:v>
                </c:pt>
              </c:numCache>
            </c:numRef>
          </c:val>
        </c:ser>
        <c:firstSliceAng val="0"/>
        <c:holeSize val="50"/>
      </c:doughnutChart>
    </c:plotArea>
    <c:legend>
      <c:legendPos val="r"/>
      <c:layout>
        <c:manualLayout>
          <c:xMode val="edge"/>
          <c:yMode val="edge"/>
          <c:x val="0.63767163393504689"/>
          <c:y val="0.43997108428183557"/>
          <c:w val="0.33790553326498407"/>
          <c:h val="0.33468935763329088"/>
        </c:manualLayout>
      </c:layout>
      <c:txPr>
        <a:bodyPr/>
        <a:lstStyle/>
        <a:p>
          <a:pPr>
            <a:defRPr sz="1200" b="1"/>
          </a:pPr>
          <a:endParaRPr lang="ru-RU"/>
        </a:p>
      </c:txPr>
    </c:legend>
    <c:plotVisOnly val="1"/>
    <c:dispBlanksAs val="zero"/>
  </c:chart>
  <c:txPr>
    <a:bodyPr/>
    <a:lstStyle/>
    <a:p>
      <a:pPr>
        <a:defRPr sz="1800"/>
      </a:pPr>
      <a:endParaRPr lang="ru-RU"/>
    </a:p>
  </c:txPr>
  <c:externalData r:id="rId1"/>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1"/>
  <c:lang val="ru-RU"/>
  <c:chart>
    <c:title>
      <c:tx>
        <c:rich>
          <a:bodyPr/>
          <a:lstStyle/>
          <a:p>
            <a:pPr>
              <a:defRPr/>
            </a:pPr>
            <a:r>
              <a:rPr lang="ru-RU" sz="1800" dirty="0" smtClean="0"/>
              <a:t>Виды травм за 2022 год</a:t>
            </a:r>
            <a:endParaRPr lang="ru-RU" sz="1800" dirty="0"/>
          </a:p>
        </c:rich>
      </c:tx>
      <c:layout/>
    </c:title>
    <c:plotArea>
      <c:layout>
        <c:manualLayout>
          <c:layoutTarget val="inner"/>
          <c:xMode val="edge"/>
          <c:yMode val="edge"/>
          <c:x val="0.14790981078731136"/>
          <c:y val="0.22959373077788361"/>
          <c:w val="0.50910195801999014"/>
          <c:h val="0.72019301378438794"/>
        </c:manualLayout>
      </c:layout>
      <c:doughnutChart>
        <c:varyColors val="1"/>
        <c:ser>
          <c:idx val="0"/>
          <c:order val="0"/>
          <c:tx>
            <c:strRef>
              <c:f>Лист1!$B$1</c:f>
              <c:strCache>
                <c:ptCount val="1"/>
                <c:pt idx="0">
                  <c:v>Виды травм за 2022 год</c:v>
                </c:pt>
              </c:strCache>
            </c:strRef>
          </c:tx>
          <c:dLbls>
            <c:dLbl>
              <c:idx val="0"/>
              <c:layout>
                <c:manualLayout>
                  <c:x val="9.9677416794960214E-2"/>
                  <c:y val="8.3775413842906363E-2"/>
                </c:manualLayout>
              </c:layout>
              <c:showVal val="1"/>
              <c:extLst>
                <c:ext xmlns:c15="http://schemas.microsoft.com/office/drawing/2012/chart" uri="{CE6537A1-D6FC-4f65-9D91-7224C49458BB}">
                  <c15:layout/>
                </c:ext>
              </c:extLst>
            </c:dLbl>
            <c:dLbl>
              <c:idx val="1"/>
              <c:layout>
                <c:manualLayout>
                  <c:x val="-6.8072358431909105E-2"/>
                  <c:y val="-8.3775413842906363E-2"/>
                </c:manualLayout>
              </c:layout>
              <c:showVal val="1"/>
              <c:extLst>
                <c:ext xmlns:c15="http://schemas.microsoft.com/office/drawing/2012/chart" uri="{CE6537A1-D6FC-4f65-9D91-7224C49458BB}">
                  <c15:layout/>
                </c:ext>
              </c:extLst>
            </c:dLbl>
            <c:dLbl>
              <c:idx val="2"/>
              <c:layout>
                <c:manualLayout>
                  <c:x val="-6.8403857904677304E-2"/>
                  <c:y val="-0.11904927230307746"/>
                </c:manualLayout>
              </c:layout>
              <c:showVal val="1"/>
              <c:extLst>
                <c:ext xmlns:c15="http://schemas.microsoft.com/office/drawing/2012/chart" uri="{CE6537A1-D6FC-4f65-9D91-7224C49458BB}">
                  <c15:layout/>
                </c:ext>
              </c:extLst>
            </c:dLbl>
            <c:dLbl>
              <c:idx val="3"/>
              <c:layout>
                <c:manualLayout>
                  <c:x val="-2.1769902550510412E-2"/>
                  <c:y val="-0.12743757638040221"/>
                </c:manualLayout>
              </c:layout>
              <c:showVal val="1"/>
              <c:extLst>
                <c:ext xmlns:c15="http://schemas.microsoft.com/office/drawing/2012/chart" uri="{CE6537A1-D6FC-4f65-9D91-7224C49458BB}">
                  <c15:layout/>
                </c:ext>
              </c:extLst>
            </c:dLbl>
            <c:dLbl>
              <c:idx val="4"/>
              <c:layout>
                <c:manualLayout>
                  <c:x val="2.9882592410367321E-4"/>
                  <c:y val="-0.13991257915787203"/>
                </c:manualLayout>
              </c:layout>
              <c:showVal val="1"/>
              <c:extLst>
                <c:ext xmlns:c15="http://schemas.microsoft.com/office/drawing/2012/chart" uri="{CE6537A1-D6FC-4f65-9D91-7224C49458BB}">
                  <c15:layout/>
                </c:ext>
              </c:extLst>
            </c:dLbl>
            <c:spPr>
              <a:noFill/>
              <a:ln>
                <a:noFill/>
              </a:ln>
              <a:effectLst/>
            </c:spPr>
            <c:txPr>
              <a:bodyPr/>
              <a:lstStyle/>
              <a:p>
                <a:pPr>
                  <a:defRPr sz="1000" b="1"/>
                </a:pPr>
                <a:endParaRPr lang="ru-RU"/>
              </a:p>
            </c:txPr>
            <c:showVal val="1"/>
            <c:showLeaderLines val="1"/>
            <c:extLst>
              <c:ext xmlns:c15="http://schemas.microsoft.com/office/drawing/2012/chart" uri="{CE6537A1-D6FC-4f65-9D91-7224C49458BB}"/>
            </c:extLst>
          </c:dLbls>
          <c:cat>
            <c:strRef>
              <c:f>Лист1!$A$2:$A$6</c:f>
              <c:strCache>
                <c:ptCount val="5"/>
                <c:pt idx="0">
                  <c:v>Бытовые</c:v>
                </c:pt>
                <c:pt idx="1">
                  <c:v>Уличные</c:v>
                </c:pt>
                <c:pt idx="2">
                  <c:v>Школьные</c:v>
                </c:pt>
                <c:pt idx="3">
                  <c:v>Спортивные</c:v>
                </c:pt>
                <c:pt idx="4">
                  <c:v>ДТП</c:v>
                </c:pt>
              </c:strCache>
            </c:strRef>
          </c:cat>
          <c:val>
            <c:numRef>
              <c:f>Лист1!$B$2:$B$6</c:f>
              <c:numCache>
                <c:formatCode>General</c:formatCode>
                <c:ptCount val="5"/>
                <c:pt idx="0">
                  <c:v>20871</c:v>
                </c:pt>
                <c:pt idx="1">
                  <c:v>5376</c:v>
                </c:pt>
                <c:pt idx="2">
                  <c:v>2280</c:v>
                </c:pt>
                <c:pt idx="3">
                  <c:v>907</c:v>
                </c:pt>
                <c:pt idx="4">
                  <c:v>1118</c:v>
                </c:pt>
              </c:numCache>
            </c:numRef>
          </c:val>
        </c:ser>
        <c:firstSliceAng val="0"/>
        <c:holeSize val="50"/>
      </c:doughnutChart>
    </c:plotArea>
    <c:legend>
      <c:legendPos val="r"/>
      <c:layout>
        <c:manualLayout>
          <c:xMode val="edge"/>
          <c:yMode val="edge"/>
          <c:x val="0.70464643272788974"/>
          <c:y val="0.36706998680363917"/>
          <c:w val="0.27800576802942245"/>
          <c:h val="0.39361988234370415"/>
        </c:manualLayout>
      </c:layout>
      <c:txPr>
        <a:bodyPr/>
        <a:lstStyle/>
        <a:p>
          <a:pPr>
            <a:defRPr sz="1200" b="1"/>
          </a:pPr>
          <a:endParaRPr lang="ru-RU"/>
        </a:p>
      </c:txPr>
    </c:legend>
    <c:plotVisOnly val="1"/>
    <c:dispBlanksAs val="zero"/>
  </c:chart>
  <c:txPr>
    <a:bodyPr/>
    <a:lstStyle/>
    <a:p>
      <a:pPr>
        <a:defRPr sz="1800"/>
      </a:pPr>
      <a:endParaRPr lang="ru-RU"/>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ru-RU"/>
  <c:chart>
    <c:title>
      <c:tx>
        <c:rich>
          <a:bodyPr/>
          <a:lstStyle/>
          <a:p>
            <a:pPr>
              <a:defRPr/>
            </a:pPr>
            <a:r>
              <a:rPr lang="ru-RU"/>
              <a:t>Отчет по неонатальной хирургии</a:t>
            </a:r>
          </a:p>
        </c:rich>
      </c:tx>
      <c:layout/>
    </c:title>
    <c:plotArea>
      <c:layout/>
      <c:barChart>
        <c:barDir val="bar"/>
        <c:grouping val="clustered"/>
        <c:ser>
          <c:idx val="0"/>
          <c:order val="0"/>
          <c:tx>
            <c:strRef>
              <c:f>Лист1!$B$1</c:f>
              <c:strCache>
                <c:ptCount val="1"/>
                <c:pt idx="0">
                  <c:v>2021 г 12 мес</c:v>
                </c:pt>
              </c:strCache>
            </c:strRef>
          </c:tx>
          <c:dLbls>
            <c:spPr>
              <a:noFill/>
              <a:ln>
                <a:noFill/>
              </a:ln>
              <a:effectLst/>
            </c:spPr>
            <c:showVal val="1"/>
            <c:extLst>
              <c:ext xmlns:c15="http://schemas.microsoft.com/office/drawing/2012/chart" uri="{CE6537A1-D6FC-4f65-9D91-7224C49458BB}">
                <c15:layout/>
                <c15:showLeaderLines val="0"/>
              </c:ext>
            </c:extLst>
          </c:dLbls>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Лист1!$B$2:$B$6</c:f>
              <c:numCache>
                <c:formatCode>General</c:formatCode>
                <c:ptCount val="5"/>
                <c:pt idx="0">
                  <c:v>73</c:v>
                </c:pt>
                <c:pt idx="1">
                  <c:v>70</c:v>
                </c:pt>
                <c:pt idx="2" formatCode="0%">
                  <c:v>0.96000000000000063</c:v>
                </c:pt>
                <c:pt idx="3" formatCode="0.00%">
                  <c:v>0.24000000000000021</c:v>
                </c:pt>
                <c:pt idx="4" formatCode="0.00%">
                  <c:v>0.23</c:v>
                </c:pt>
              </c:numCache>
            </c:numRef>
          </c:val>
        </c:ser>
        <c:ser>
          <c:idx val="1"/>
          <c:order val="1"/>
          <c:tx>
            <c:strRef>
              <c:f>Лист1!$C$1</c:f>
              <c:strCache>
                <c:ptCount val="1"/>
                <c:pt idx="0">
                  <c:v>2022 г 12 мес</c:v>
                </c:pt>
              </c:strCache>
            </c:strRef>
          </c:tx>
          <c:dLbls>
            <c:dLbl>
              <c:idx val="4"/>
              <c:layout>
                <c:manualLayout>
                  <c:x val="-6.2439404278918642E-3"/>
                  <c:y val="-6.9164428353277064E-3"/>
                </c:manualLayout>
              </c:layout>
              <c:showVal val="1"/>
            </c:dLbl>
            <c:spPr>
              <a:noFill/>
              <a:ln>
                <a:noFill/>
              </a:ln>
              <a:effectLst/>
            </c:spPr>
            <c:showVal val="1"/>
            <c:extLst>
              <c:ext xmlns:c15="http://schemas.microsoft.com/office/drawing/2012/chart" uri="{CE6537A1-D6FC-4f65-9D91-7224C49458BB}">
                <c15:layout/>
                <c15:showLeaderLines val="0"/>
              </c:ext>
            </c:extLst>
          </c:dLbls>
          <c:cat>
            <c:strRef>
              <c:f>Лист1!$A$2:$A$6</c:f>
              <c:strCache>
                <c:ptCount val="5"/>
                <c:pt idx="0">
                  <c:v>Всего</c:v>
                </c:pt>
                <c:pt idx="1">
                  <c:v>Оперировано</c:v>
                </c:pt>
                <c:pt idx="2">
                  <c:v>Хирургическая активность</c:v>
                </c:pt>
                <c:pt idx="3">
                  <c:v>летальный исход</c:v>
                </c:pt>
                <c:pt idx="4">
                  <c:v>Послеоперационный летальный исход</c:v>
                </c:pt>
              </c:strCache>
            </c:strRef>
          </c:cat>
          <c:val>
            <c:numRef>
              <c:f>Лист1!$C$2:$C$6</c:f>
              <c:numCache>
                <c:formatCode>General</c:formatCode>
                <c:ptCount val="5"/>
                <c:pt idx="0">
                  <c:v>86</c:v>
                </c:pt>
                <c:pt idx="1">
                  <c:v>84</c:v>
                </c:pt>
                <c:pt idx="2" formatCode="0%">
                  <c:v>0.97400000000000064</c:v>
                </c:pt>
                <c:pt idx="3" formatCode="0%">
                  <c:v>0.23</c:v>
                </c:pt>
                <c:pt idx="4" formatCode="0.00%">
                  <c:v>0.22</c:v>
                </c:pt>
              </c:numCache>
            </c:numRef>
          </c:val>
        </c:ser>
        <c:axId val="115291264"/>
        <c:axId val="115292800"/>
      </c:barChart>
      <c:catAx>
        <c:axId val="115291264"/>
        <c:scaling>
          <c:orientation val="minMax"/>
        </c:scaling>
        <c:axPos val="l"/>
        <c:numFmt formatCode="General" sourceLinked="0"/>
        <c:majorTickMark val="none"/>
        <c:tickLblPos val="nextTo"/>
        <c:crossAx val="115292800"/>
        <c:crosses val="autoZero"/>
        <c:auto val="1"/>
        <c:lblAlgn val="ctr"/>
        <c:lblOffset val="100"/>
      </c:catAx>
      <c:valAx>
        <c:axId val="115292800"/>
        <c:scaling>
          <c:orientation val="minMax"/>
        </c:scaling>
        <c:axPos val="b"/>
        <c:majorGridlines/>
        <c:numFmt formatCode="General" sourceLinked="1"/>
        <c:majorTickMark val="none"/>
        <c:tickLblPos val="nextTo"/>
        <c:crossAx val="115291264"/>
        <c:crosses val="autoZero"/>
        <c:crossBetween val="between"/>
      </c:valAx>
      <c:dTable>
        <c:showHorzBorder val="1"/>
        <c:showVertBorder val="1"/>
        <c:showOutline val="1"/>
        <c:showKeys val="1"/>
      </c:dTable>
    </c:plotArea>
    <c:plotVisOnly val="1"/>
    <c:dispBlanksAs val="gap"/>
  </c:chart>
  <c:txPr>
    <a:bodyPr/>
    <a:lstStyle/>
    <a:p>
      <a:pPr>
        <a:defRPr sz="1000">
          <a:latin typeface="Times New Roman" pitchFamily="18" charset="0"/>
          <a:cs typeface="Times New Roman" pitchFamily="18" charset="0"/>
        </a:defRPr>
      </a:pPr>
      <a:endParaRPr lang="ru-RU"/>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ru-RU"/>
  <c:chart>
    <c:plotArea>
      <c:layout>
        <c:manualLayout>
          <c:layoutTarget val="inner"/>
          <c:xMode val="edge"/>
          <c:yMode val="edge"/>
          <c:x val="0.17290003491675529"/>
          <c:y val="2.4444438422831071E-2"/>
          <c:w val="0.69146781310013161"/>
          <c:h val="0.6486592953086554"/>
        </c:manualLayout>
      </c:layout>
      <c:lineChart>
        <c:grouping val="stacked"/>
        <c:ser>
          <c:idx val="0"/>
          <c:order val="0"/>
          <c:tx>
            <c:strRef>
              <c:f>Лист1!$B$1</c:f>
              <c:strCache>
                <c:ptCount val="1"/>
                <c:pt idx="0">
                  <c:v>Instagram </c:v>
                </c:pt>
              </c:strCache>
            </c:strRef>
          </c:tx>
          <c:dLbls>
            <c:dLbl>
              <c:idx val="0"/>
              <c:layout>
                <c:manualLayout>
                  <c:x val="-5.5175622248868898E-2"/>
                  <c:y val="-5.4328651830014327E-2"/>
                </c:manualLayout>
              </c:layout>
              <c:showVal val="1"/>
              <c:extLst>
                <c:ext xmlns:c15="http://schemas.microsoft.com/office/drawing/2012/chart" uri="{CE6537A1-D6FC-4f65-9D91-7224C49458BB}">
                  <c15:layout/>
                </c:ext>
              </c:extLst>
            </c:dLbl>
            <c:dLbl>
              <c:idx val="1"/>
              <c:layout>
                <c:manualLayout>
                  <c:x val="3.4811344441532852E-3"/>
                  <c:y val="-2.9394882050142578E-2"/>
                </c:manualLayout>
              </c:layout>
              <c:showVal val="1"/>
              <c:extLst>
                <c:ext xmlns:c15="http://schemas.microsoft.com/office/drawing/2012/chart" uri="{CE6537A1-D6FC-4f65-9D91-7224C49458BB}">
                  <c15:layout/>
                </c:ext>
              </c:extLst>
            </c:dLbl>
            <c:dLbl>
              <c:idx val="5"/>
              <c:layout>
                <c:manualLayout>
                  <c:x val="-1.7404714594553281E-3"/>
                  <c:y val="-8.1174584937716954E-2"/>
                </c:manualLayout>
              </c:layout>
              <c:showVal val="1"/>
              <c:extLst>
                <c:ext xmlns:c15="http://schemas.microsoft.com/office/drawing/2012/chart" uri="{CE6537A1-D6FC-4f65-9D91-7224C49458BB}">
                  <c15:layout/>
                </c:ext>
              </c:extLst>
            </c:dLbl>
            <c:dLbl>
              <c:idx val="6"/>
              <c:layout>
                <c:manualLayout>
                  <c:x val="1.3866628662389227E-2"/>
                  <c:y val="1.5885768789909916E-4"/>
                </c:manualLayout>
              </c:layout>
              <c:showVal val="1"/>
              <c:extLst>
                <c:ext xmlns:c15="http://schemas.microsoft.com/office/drawing/2012/chart" uri="{CE6537A1-D6FC-4f65-9D91-7224C49458BB}">
                  <c15:layout/>
                </c:ext>
              </c:extLst>
            </c:dLbl>
            <c:spPr>
              <a:noFill/>
              <a:ln>
                <a:noFill/>
              </a:ln>
              <a:effectLst/>
            </c:spPr>
            <c:txPr>
              <a:bodyPr/>
              <a:lstStyle/>
              <a:p>
                <a:pPr>
                  <a:defRPr sz="100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Лист1!$B$2:$B$9</c:f>
              <c:numCache>
                <c:formatCode>General</c:formatCode>
                <c:ptCount val="8"/>
                <c:pt idx="0">
                  <c:v>2073</c:v>
                </c:pt>
                <c:pt idx="1">
                  <c:v>379</c:v>
                </c:pt>
                <c:pt idx="2">
                  <c:v>8598</c:v>
                </c:pt>
                <c:pt idx="3">
                  <c:v>30058</c:v>
                </c:pt>
                <c:pt idx="4">
                  <c:v>5980</c:v>
                </c:pt>
                <c:pt idx="5">
                  <c:v>4795</c:v>
                </c:pt>
                <c:pt idx="6">
                  <c:v>10210</c:v>
                </c:pt>
              </c:numCache>
            </c:numRef>
          </c:val>
        </c:ser>
        <c:ser>
          <c:idx val="1"/>
          <c:order val="1"/>
          <c:tx>
            <c:strRef>
              <c:f>Лист1!$C$1</c:f>
              <c:strCache>
                <c:ptCount val="1"/>
                <c:pt idx="0">
                  <c:v>Facebook</c:v>
                </c:pt>
              </c:strCache>
            </c:strRef>
          </c:tx>
          <c:dLbls>
            <c:dLbl>
              <c:idx val="0"/>
              <c:layout>
                <c:manualLayout>
                  <c:x val="-3.0408498672561497E-3"/>
                  <c:y val="1.7206760224473781E-2"/>
                </c:manualLayout>
              </c:layout>
              <c:showVal val="1"/>
              <c:extLst>
                <c:ext xmlns:c15="http://schemas.microsoft.com/office/drawing/2012/chart" uri="{CE6537A1-D6FC-4f65-9D91-7224C49458BB}">
                  <c15:layout/>
                </c:ext>
              </c:extLst>
            </c:dLbl>
            <c:dLbl>
              <c:idx val="4"/>
              <c:layout>
                <c:manualLayout>
                  <c:x val="-2.0239099116491611E-2"/>
                  <c:y val="-2.1508450280592128E-2"/>
                </c:manualLayout>
              </c:layout>
              <c:showVal val="1"/>
              <c:extLst>
                <c:ext xmlns:c15="http://schemas.microsoft.com/office/drawing/2012/chart" uri="{CE6537A1-D6FC-4f65-9D91-7224C49458BB}">
                  <c15:layout/>
                </c:ext>
              </c:extLst>
            </c:dLbl>
            <c:dLbl>
              <c:idx val="5"/>
              <c:layout>
                <c:manualLayout>
                  <c:x val="-2.8912998737845156E-3"/>
                  <c:y val="3.8715210505066232E-2"/>
                </c:manualLayout>
              </c:layout>
              <c:showVal val="1"/>
              <c:extLst>
                <c:ext xmlns:c15="http://schemas.microsoft.com/office/drawing/2012/chart" uri="{CE6537A1-D6FC-4f65-9D91-7224C49458BB}">
                  <c15:layout/>
                </c:ext>
              </c:extLst>
            </c:dLbl>
            <c:spPr>
              <a:noFill/>
              <a:ln>
                <a:noFill/>
              </a:ln>
              <a:effectLst/>
            </c:spPr>
            <c:txPr>
              <a:bodyPr/>
              <a:lstStyle/>
              <a:p>
                <a:pPr>
                  <a:defRPr sz="1050"/>
                </a:pPr>
                <a:endParaRPr lang="ru-RU"/>
              </a:p>
            </c:txPr>
            <c:showVal val="1"/>
            <c:extLst>
              <c:ext xmlns:c15="http://schemas.microsoft.com/office/drawing/2012/chart" uri="{CE6537A1-D6FC-4f65-9D91-7224C49458BB}">
                <c15:layout/>
                <c15:showLeaderLines val="0"/>
              </c:ext>
            </c:extLst>
          </c:dLbls>
          <c:cat>
            <c:strRef>
              <c:f>Лист1!$A$2:$A$9</c:f>
              <c:strCache>
                <c:ptCount val="7"/>
                <c:pt idx="0">
                  <c:v>Подписчики</c:v>
                </c:pt>
                <c:pt idx="1">
                  <c:v>Публикации</c:v>
                </c:pt>
                <c:pt idx="2">
                  <c:v>Показ</c:v>
                </c:pt>
                <c:pt idx="3">
                  <c:v>Охват</c:v>
                </c:pt>
                <c:pt idx="4">
                  <c:v>Отметка нравиться</c:v>
                </c:pt>
                <c:pt idx="5">
                  <c:v>Комментарии</c:v>
                </c:pt>
                <c:pt idx="6">
                  <c:v>Видео просмотры</c:v>
                </c:pt>
              </c:strCache>
            </c:strRef>
          </c:cat>
          <c:val>
            <c:numRef>
              <c:f>Лист1!$C$2:$C$9</c:f>
              <c:numCache>
                <c:formatCode>General</c:formatCode>
                <c:ptCount val="8"/>
                <c:pt idx="0">
                  <c:v>4651</c:v>
                </c:pt>
                <c:pt idx="1">
                  <c:v>406</c:v>
                </c:pt>
                <c:pt idx="2">
                  <c:v>71596</c:v>
                </c:pt>
                <c:pt idx="3">
                  <c:v>33451</c:v>
                </c:pt>
                <c:pt idx="4">
                  <c:v>6148</c:v>
                </c:pt>
                <c:pt idx="5">
                  <c:v>5200</c:v>
                </c:pt>
                <c:pt idx="6">
                  <c:v>13650</c:v>
                </c:pt>
              </c:numCache>
            </c:numRef>
          </c:val>
        </c:ser>
        <c:marker val="1"/>
        <c:axId val="119902208"/>
        <c:axId val="119903744"/>
      </c:lineChart>
      <c:catAx>
        <c:axId val="119902208"/>
        <c:scaling>
          <c:orientation val="minMax"/>
        </c:scaling>
        <c:axPos val="b"/>
        <c:numFmt formatCode="General" sourceLinked="0"/>
        <c:tickLblPos val="nextTo"/>
        <c:txPr>
          <a:bodyPr/>
          <a:lstStyle/>
          <a:p>
            <a:pPr>
              <a:defRPr sz="1000" b="1">
                <a:latin typeface="Times New Roman" pitchFamily="18" charset="0"/>
                <a:cs typeface="Times New Roman" pitchFamily="18" charset="0"/>
              </a:defRPr>
            </a:pPr>
            <a:endParaRPr lang="ru-RU"/>
          </a:p>
        </c:txPr>
        <c:crossAx val="119903744"/>
        <c:crosses val="autoZero"/>
        <c:auto val="1"/>
        <c:lblAlgn val="ctr"/>
        <c:lblOffset val="100"/>
      </c:catAx>
      <c:valAx>
        <c:axId val="119903744"/>
        <c:scaling>
          <c:orientation val="minMax"/>
        </c:scaling>
        <c:axPos val="l"/>
        <c:majorGridlines/>
        <c:numFmt formatCode="General" sourceLinked="1"/>
        <c:tickLblPos val="nextTo"/>
        <c:txPr>
          <a:bodyPr/>
          <a:lstStyle/>
          <a:p>
            <a:pPr>
              <a:defRPr sz="900" b="1">
                <a:latin typeface="Times New Roman" pitchFamily="18" charset="0"/>
                <a:cs typeface="Times New Roman" pitchFamily="18" charset="0"/>
              </a:defRPr>
            </a:pPr>
            <a:endParaRPr lang="ru-RU"/>
          </a:p>
        </c:txPr>
        <c:crossAx val="119902208"/>
        <c:crosses val="autoZero"/>
        <c:crossBetween val="between"/>
      </c:valAx>
    </c:plotArea>
    <c:legend>
      <c:legendPos val="r"/>
      <c:layout>
        <c:manualLayout>
          <c:xMode val="edge"/>
          <c:yMode val="edge"/>
          <c:x val="0.87878469852556462"/>
          <c:y val="0.14839746803200823"/>
          <c:w val="0.12121534518763499"/>
          <c:h val="0.53543915174736201"/>
        </c:manualLayout>
      </c:layout>
      <c:txPr>
        <a:bodyPr/>
        <a:lstStyle/>
        <a:p>
          <a:pPr>
            <a:defRPr sz="700">
              <a:latin typeface="Times New Roman" pitchFamily="18" charset="0"/>
              <a:cs typeface="Times New Roman" pitchFamily="18" charset="0"/>
            </a:defRPr>
          </a:pPr>
          <a:endParaRPr lang="ru-RU"/>
        </a:p>
      </c:txPr>
    </c:legend>
    <c:plotVisOnly val="1"/>
    <c:dispBlanksAs val="zero"/>
  </c:chart>
  <c:txPr>
    <a:bodyPr/>
    <a:lstStyle/>
    <a:p>
      <a:pPr>
        <a:defRPr sz="1800"/>
      </a:pPr>
      <a:endParaRPr lang="ru-RU"/>
    </a:p>
  </c:txPr>
  <c:externalData r:id="rId1"/>
</c:chartSpace>
</file>

<file path=ppt/diagrams/_rels/data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_rels/data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png"/></Relationships>
</file>

<file path=ppt/diagrams/_rels/drawing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image" Target="../media/image41.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image" Target="../media/image44.jpeg"/><Relationship Id="rId4" Type="http://schemas.openxmlformats.org/officeDocument/2006/relationships/image" Target="../media/image4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A92914-54B5-4450-8AF8-30A11E46F57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ru-RU"/>
        </a:p>
      </dgm:t>
    </dgm:pt>
    <dgm:pt modelId="{0EEAB70D-944D-44A7-8C06-823243E2AC7D}">
      <dgm:prSet phldrT="[Текст]" custT="1"/>
      <dgm:spPr/>
      <dgm:t>
        <a:bodyPr/>
        <a:lstStyle/>
        <a:p>
          <a:r>
            <a:rPr lang="kk-KZ" sz="1050" dirty="0" smtClean="0"/>
            <a:t>Коечный фонд - 2020</a:t>
          </a:r>
          <a:endParaRPr lang="ru-RU" sz="1050" dirty="0"/>
        </a:p>
      </dgm:t>
    </dgm:pt>
    <dgm:pt modelId="{B9CAB5D2-B6FC-48B5-A35E-A52D5A6AD6F6}" type="parTrans" cxnId="{A078E0B7-540B-4744-AB3F-7E1D3E9EF757}">
      <dgm:prSet/>
      <dgm:spPr/>
      <dgm:t>
        <a:bodyPr/>
        <a:lstStyle/>
        <a:p>
          <a:endParaRPr lang="ru-RU"/>
        </a:p>
      </dgm:t>
    </dgm:pt>
    <dgm:pt modelId="{BD2D5778-4B47-4547-B478-E9AA4D0175F8}" type="sibTrans" cxnId="{A078E0B7-540B-4744-AB3F-7E1D3E9EF757}">
      <dgm:prSet/>
      <dgm:spPr/>
      <dgm:t>
        <a:bodyPr/>
        <a:lstStyle/>
        <a:p>
          <a:endParaRPr lang="ru-RU"/>
        </a:p>
      </dgm:t>
    </dgm:pt>
    <dgm:pt modelId="{82C69645-48D4-4770-8499-EA5167233C44}">
      <dgm:prSet phldrT="[Текст]" custT="1"/>
      <dgm:spPr/>
      <dgm:t>
        <a:bodyPr/>
        <a:lstStyle/>
        <a:p>
          <a:r>
            <a:rPr lang="kk-KZ" sz="1000" b="1" dirty="0" smtClean="0"/>
            <a:t>Соматический профиль:</a:t>
          </a:r>
          <a:endParaRPr lang="ru-RU" sz="1000" b="1" dirty="0"/>
        </a:p>
      </dgm:t>
    </dgm:pt>
    <dgm:pt modelId="{EA6BA543-66C8-4D97-824A-4086FE5DCD57}" type="parTrans" cxnId="{4AA30C6A-7BE0-496B-B664-50398286A3D4}">
      <dgm:prSet/>
      <dgm:spPr/>
      <dgm:t>
        <a:bodyPr/>
        <a:lstStyle/>
        <a:p>
          <a:endParaRPr lang="ru-RU"/>
        </a:p>
      </dgm:t>
    </dgm:pt>
    <dgm:pt modelId="{2295D42A-A297-4F85-840D-55A8A61EE5B6}" type="sibTrans" cxnId="{4AA30C6A-7BE0-496B-B664-50398286A3D4}">
      <dgm:prSet/>
      <dgm:spPr/>
      <dgm:t>
        <a:bodyPr/>
        <a:lstStyle/>
        <a:p>
          <a:endParaRPr lang="ru-RU"/>
        </a:p>
      </dgm:t>
    </dgm:pt>
    <dgm:pt modelId="{1DB9A0D1-224B-479F-9398-37B7AF6D9EA5}">
      <dgm:prSet phldrT="[Текст]" custT="1"/>
      <dgm:spPr/>
      <dgm:t>
        <a:bodyPr/>
        <a:lstStyle/>
        <a:p>
          <a:r>
            <a:rPr lang="kk-KZ" sz="1050" dirty="0" smtClean="0"/>
            <a:t>Коечный фонд 2021год</a:t>
          </a:r>
          <a:endParaRPr lang="ru-RU" sz="1050" dirty="0"/>
        </a:p>
      </dgm:t>
    </dgm:pt>
    <dgm:pt modelId="{711A7C86-C7B5-436A-814C-946260164D09}" type="parTrans" cxnId="{89A6DE46-CF16-460E-B832-6010447FFC56}">
      <dgm:prSet/>
      <dgm:spPr/>
      <dgm:t>
        <a:bodyPr/>
        <a:lstStyle/>
        <a:p>
          <a:endParaRPr lang="ru-RU"/>
        </a:p>
      </dgm:t>
    </dgm:pt>
    <dgm:pt modelId="{0BDCE017-DD08-47CB-9E3B-C831D7160E0B}" type="sibTrans" cxnId="{89A6DE46-CF16-460E-B832-6010447FFC56}">
      <dgm:prSet/>
      <dgm:spPr/>
      <dgm:t>
        <a:bodyPr/>
        <a:lstStyle/>
        <a:p>
          <a:endParaRPr lang="ru-RU"/>
        </a:p>
      </dgm:t>
    </dgm:pt>
    <dgm:pt modelId="{6D81C182-8D91-460C-B7D0-4DE2015466F7}">
      <dgm:prSet phldrT="[Текст]" custT="1"/>
      <dgm:spPr/>
      <dgm:t>
        <a:bodyPr/>
        <a:lstStyle/>
        <a:p>
          <a:r>
            <a:rPr lang="ru-RU" sz="900" b="1" dirty="0" smtClean="0">
              <a:latin typeface="+mn-lt"/>
            </a:rPr>
            <a:t>Соматический профиль из них</a:t>
          </a:r>
          <a:r>
            <a:rPr lang="kk-KZ" sz="900" b="1" dirty="0" smtClean="0">
              <a:latin typeface="+mn-lt"/>
            </a:rPr>
            <a:t>: </a:t>
          </a:r>
          <a:endParaRPr lang="ru-RU" sz="900" dirty="0"/>
        </a:p>
      </dgm:t>
    </dgm:pt>
    <dgm:pt modelId="{A57122D7-5333-478E-871A-91267C8D45AC}" type="parTrans" cxnId="{AD56E05C-46EC-456F-A828-5634616A0D87}">
      <dgm:prSet/>
      <dgm:spPr/>
      <dgm:t>
        <a:bodyPr/>
        <a:lstStyle/>
        <a:p>
          <a:endParaRPr lang="ru-RU"/>
        </a:p>
      </dgm:t>
    </dgm:pt>
    <dgm:pt modelId="{74F85533-A38B-412D-97BE-06A5A9E9CDB8}" type="sibTrans" cxnId="{AD56E05C-46EC-456F-A828-5634616A0D87}">
      <dgm:prSet/>
      <dgm:spPr/>
      <dgm:t>
        <a:bodyPr/>
        <a:lstStyle/>
        <a:p>
          <a:endParaRPr lang="ru-RU"/>
        </a:p>
      </dgm:t>
    </dgm:pt>
    <dgm:pt modelId="{8B1C5AC5-16A9-451B-85FD-036B57E9A470}">
      <dgm:prSet phldrT="[Текст]" custT="1"/>
      <dgm:spPr/>
      <dgm:t>
        <a:bodyPr/>
        <a:lstStyle/>
        <a:p>
          <a:r>
            <a:rPr lang="kk-KZ" sz="1050" dirty="0" smtClean="0"/>
            <a:t>Коечный фонд 2022год</a:t>
          </a:r>
          <a:endParaRPr lang="ru-RU" sz="1050" dirty="0"/>
        </a:p>
      </dgm:t>
    </dgm:pt>
    <dgm:pt modelId="{E24AD415-3EEC-42E6-BE7C-FDA6DD2A8708}" type="parTrans" cxnId="{BA5932EC-1ABE-4498-A2C5-167869482CD3}">
      <dgm:prSet/>
      <dgm:spPr/>
      <dgm:t>
        <a:bodyPr/>
        <a:lstStyle/>
        <a:p>
          <a:endParaRPr lang="ru-RU"/>
        </a:p>
      </dgm:t>
    </dgm:pt>
    <dgm:pt modelId="{B814B88F-E2EB-45BF-BF90-74C0CB6CBD08}" type="sibTrans" cxnId="{BA5932EC-1ABE-4498-A2C5-167869482CD3}">
      <dgm:prSet/>
      <dgm:spPr/>
      <dgm:t>
        <a:bodyPr/>
        <a:lstStyle/>
        <a:p>
          <a:endParaRPr lang="ru-RU"/>
        </a:p>
      </dgm:t>
    </dgm:pt>
    <dgm:pt modelId="{49AF0E30-6D3D-47C2-8A6D-C0F10E519071}">
      <dgm:prSet phldrT="[Текст]" custT="1"/>
      <dgm:spPr/>
      <dgm:t>
        <a:bodyPr/>
        <a:lstStyle/>
        <a:p>
          <a:r>
            <a:rPr lang="ru-RU" sz="900" b="1" dirty="0" smtClean="0">
              <a:latin typeface="+mn-lt"/>
            </a:rPr>
            <a:t>Соматический профиль из них</a:t>
          </a:r>
          <a:r>
            <a:rPr lang="kk-KZ" sz="900" b="1" dirty="0" smtClean="0">
              <a:latin typeface="+mn-lt"/>
            </a:rPr>
            <a:t>: </a:t>
          </a:r>
          <a:endParaRPr lang="ru-RU" sz="900" dirty="0"/>
        </a:p>
      </dgm:t>
    </dgm:pt>
    <dgm:pt modelId="{1F744DD3-DB82-481E-934F-7261C781BF38}" type="parTrans" cxnId="{2D912F42-047A-4AFF-9633-681FD781E1E0}">
      <dgm:prSet/>
      <dgm:spPr/>
      <dgm:t>
        <a:bodyPr/>
        <a:lstStyle/>
        <a:p>
          <a:endParaRPr lang="ru-RU"/>
        </a:p>
      </dgm:t>
    </dgm:pt>
    <dgm:pt modelId="{9A51C09A-E132-461C-9EE9-923AE216A963}" type="sibTrans" cxnId="{2D912F42-047A-4AFF-9633-681FD781E1E0}">
      <dgm:prSet/>
      <dgm:spPr/>
      <dgm:t>
        <a:bodyPr/>
        <a:lstStyle/>
        <a:p>
          <a:endParaRPr lang="ru-RU"/>
        </a:p>
      </dgm:t>
    </dgm:pt>
    <dgm:pt modelId="{450DCF78-1753-478A-9E72-BBD5C7B724BE}">
      <dgm:prSet custT="1"/>
      <dgm:spPr/>
      <dgm:t>
        <a:bodyPr/>
        <a:lstStyle/>
        <a:p>
          <a:r>
            <a:rPr lang="ru-RU" sz="1000" b="0" dirty="0" smtClean="0">
              <a:solidFill>
                <a:schemeClr val="tx1"/>
              </a:solidFill>
              <a:latin typeface="+mn-lt"/>
              <a:cs typeface="Times New Roman" pitchFamily="18" charset="0"/>
            </a:rPr>
            <a:t>Кардиология  -18</a:t>
          </a:r>
          <a:endParaRPr lang="ru-RU" sz="1000" b="0" dirty="0">
            <a:solidFill>
              <a:schemeClr val="tx1"/>
            </a:solidFill>
            <a:latin typeface="+mn-lt"/>
          </a:endParaRPr>
        </a:p>
      </dgm:t>
    </dgm:pt>
    <dgm:pt modelId="{19867212-9B02-4910-B515-DD3B7F65B09F}" type="parTrans" cxnId="{C2179264-11A2-4D77-B88C-50D0E8006831}">
      <dgm:prSet/>
      <dgm:spPr/>
      <dgm:t>
        <a:bodyPr/>
        <a:lstStyle/>
        <a:p>
          <a:endParaRPr lang="ru-RU"/>
        </a:p>
      </dgm:t>
    </dgm:pt>
    <dgm:pt modelId="{AD798D43-CE64-4C5C-B247-E91C6D29D74E}" type="sibTrans" cxnId="{C2179264-11A2-4D77-B88C-50D0E8006831}">
      <dgm:prSet/>
      <dgm:spPr/>
      <dgm:t>
        <a:bodyPr/>
        <a:lstStyle/>
        <a:p>
          <a:endParaRPr lang="ru-RU"/>
        </a:p>
      </dgm:t>
    </dgm:pt>
    <dgm:pt modelId="{67DAE5B6-4529-4BC1-B211-3B2F99AA8F8D}">
      <dgm:prSet custT="1"/>
      <dgm:spPr/>
      <dgm:t>
        <a:bodyPr/>
        <a:lstStyle/>
        <a:p>
          <a:r>
            <a:rPr lang="ru-RU" sz="1000" b="0" dirty="0" smtClean="0">
              <a:solidFill>
                <a:schemeClr val="tx1"/>
              </a:solidFill>
              <a:latin typeface="+mn-lt"/>
              <a:cs typeface="Times New Roman" pitchFamily="18" charset="0"/>
            </a:rPr>
            <a:t>Гастроэнтерология- 2</a:t>
          </a:r>
        </a:p>
      </dgm:t>
    </dgm:pt>
    <dgm:pt modelId="{82B2DF7D-598E-4FAB-926C-A287DD599D8D}" type="parTrans" cxnId="{B8C6CB23-5DAB-419C-A69F-131CC0899307}">
      <dgm:prSet/>
      <dgm:spPr/>
      <dgm:t>
        <a:bodyPr/>
        <a:lstStyle/>
        <a:p>
          <a:endParaRPr lang="ru-RU"/>
        </a:p>
      </dgm:t>
    </dgm:pt>
    <dgm:pt modelId="{DC145D35-E12B-41F6-ADB3-3CF895C12260}" type="sibTrans" cxnId="{B8C6CB23-5DAB-419C-A69F-131CC0899307}">
      <dgm:prSet/>
      <dgm:spPr/>
      <dgm:t>
        <a:bodyPr/>
        <a:lstStyle/>
        <a:p>
          <a:endParaRPr lang="ru-RU"/>
        </a:p>
      </dgm:t>
    </dgm:pt>
    <dgm:pt modelId="{006BE4B6-C52A-4481-AA43-48582DD5F174}">
      <dgm:prSet custT="1"/>
      <dgm:spPr/>
      <dgm:t>
        <a:bodyPr/>
        <a:lstStyle/>
        <a:p>
          <a:r>
            <a:rPr lang="ru-RU" sz="1000" b="0" dirty="0" smtClean="0">
              <a:solidFill>
                <a:schemeClr val="tx1"/>
              </a:solidFill>
              <a:latin typeface="+mn-lt"/>
              <a:cs typeface="Times New Roman" pitchFamily="18" charset="0"/>
            </a:rPr>
            <a:t>Аллергология   -  10 </a:t>
          </a:r>
        </a:p>
      </dgm:t>
    </dgm:pt>
    <dgm:pt modelId="{1488F7BA-C9FC-4C39-9B7D-CF311079FF5F}" type="parTrans" cxnId="{8BCBA81E-0672-4814-9C41-882E741D3813}">
      <dgm:prSet/>
      <dgm:spPr/>
      <dgm:t>
        <a:bodyPr/>
        <a:lstStyle/>
        <a:p>
          <a:endParaRPr lang="ru-RU"/>
        </a:p>
      </dgm:t>
    </dgm:pt>
    <dgm:pt modelId="{E1F9AF81-0F21-43CC-8044-A79FB508EC95}" type="sibTrans" cxnId="{8BCBA81E-0672-4814-9C41-882E741D3813}">
      <dgm:prSet/>
      <dgm:spPr/>
      <dgm:t>
        <a:bodyPr/>
        <a:lstStyle/>
        <a:p>
          <a:endParaRPr lang="ru-RU"/>
        </a:p>
      </dgm:t>
    </dgm:pt>
    <dgm:pt modelId="{7F6E642B-7810-46F6-9A26-41D37DE2B80A}">
      <dgm:prSet custT="1"/>
      <dgm:spPr/>
      <dgm:t>
        <a:bodyPr/>
        <a:lstStyle/>
        <a:p>
          <a:r>
            <a:rPr lang="ru-RU" sz="1000" b="0" smtClean="0">
              <a:solidFill>
                <a:schemeClr val="tx1"/>
              </a:solidFill>
              <a:latin typeface="+mn-lt"/>
              <a:cs typeface="Times New Roman" pitchFamily="18" charset="0"/>
            </a:rPr>
            <a:t>Нефрология -5</a:t>
          </a:r>
          <a:endParaRPr lang="ru-RU" sz="1000" b="0" dirty="0" smtClean="0">
            <a:solidFill>
              <a:schemeClr val="tx1"/>
            </a:solidFill>
            <a:latin typeface="+mn-lt"/>
            <a:cs typeface="Times New Roman" pitchFamily="18" charset="0"/>
          </a:endParaRPr>
        </a:p>
      </dgm:t>
    </dgm:pt>
    <dgm:pt modelId="{FAEFA2BF-B324-48C1-BE8B-AA2A80477F7F}" type="parTrans" cxnId="{FAE5F4D3-B57A-4936-900F-13578A828DF7}">
      <dgm:prSet/>
      <dgm:spPr/>
      <dgm:t>
        <a:bodyPr/>
        <a:lstStyle/>
        <a:p>
          <a:endParaRPr lang="ru-RU"/>
        </a:p>
      </dgm:t>
    </dgm:pt>
    <dgm:pt modelId="{E1DC801D-4B09-45B2-A01A-4AE4313C03CE}" type="sibTrans" cxnId="{FAE5F4D3-B57A-4936-900F-13578A828DF7}">
      <dgm:prSet/>
      <dgm:spPr/>
      <dgm:t>
        <a:bodyPr/>
        <a:lstStyle/>
        <a:p>
          <a:endParaRPr lang="ru-RU"/>
        </a:p>
      </dgm:t>
    </dgm:pt>
    <dgm:pt modelId="{8526D5E5-4A5D-4402-BC2D-4899B0A39D8B}">
      <dgm:prSet custT="1"/>
      <dgm:spPr/>
      <dgm:t>
        <a:bodyPr/>
        <a:lstStyle/>
        <a:p>
          <a:r>
            <a:rPr lang="ru-RU" sz="1000" b="0" dirty="0" smtClean="0">
              <a:solidFill>
                <a:schemeClr val="tx1"/>
              </a:solidFill>
              <a:latin typeface="+mn-lt"/>
              <a:cs typeface="Times New Roman" pitchFamily="18" charset="0"/>
            </a:rPr>
            <a:t>Педиатрия-3</a:t>
          </a:r>
        </a:p>
      </dgm:t>
    </dgm:pt>
    <dgm:pt modelId="{8A84ABAD-9F05-43D3-B48C-1D38281DB0B6}" type="parTrans" cxnId="{E76206EE-94B7-4967-AB7F-47BA57F82361}">
      <dgm:prSet/>
      <dgm:spPr/>
      <dgm:t>
        <a:bodyPr/>
        <a:lstStyle/>
        <a:p>
          <a:endParaRPr lang="ru-RU"/>
        </a:p>
      </dgm:t>
    </dgm:pt>
    <dgm:pt modelId="{ECA7442B-65D5-44D9-B9C7-CAF6AC2DE472}" type="sibTrans" cxnId="{E76206EE-94B7-4967-AB7F-47BA57F82361}">
      <dgm:prSet/>
      <dgm:spPr/>
      <dgm:t>
        <a:bodyPr/>
        <a:lstStyle/>
        <a:p>
          <a:endParaRPr lang="ru-RU"/>
        </a:p>
      </dgm:t>
    </dgm:pt>
    <dgm:pt modelId="{53718FFF-798B-47F1-A0A0-0DEA2C08BCE6}">
      <dgm:prSet custT="1"/>
      <dgm:spPr/>
      <dgm:t>
        <a:bodyPr/>
        <a:lstStyle/>
        <a:p>
          <a:r>
            <a:rPr lang="ru-RU" sz="1000" b="0" dirty="0" smtClean="0">
              <a:solidFill>
                <a:schemeClr val="tx1"/>
              </a:solidFill>
              <a:latin typeface="+mn-lt"/>
              <a:cs typeface="Times New Roman" pitchFamily="18" charset="0"/>
            </a:rPr>
            <a:t>Неврология -40</a:t>
          </a:r>
        </a:p>
      </dgm:t>
    </dgm:pt>
    <dgm:pt modelId="{EE2502C2-FBDA-4B5F-B516-440D826F7560}" type="parTrans" cxnId="{03D8C533-F84A-40DD-A39B-541ABBE9401F}">
      <dgm:prSet/>
      <dgm:spPr/>
      <dgm:t>
        <a:bodyPr/>
        <a:lstStyle/>
        <a:p>
          <a:endParaRPr lang="ru-RU"/>
        </a:p>
      </dgm:t>
    </dgm:pt>
    <dgm:pt modelId="{38A6498D-730B-4F66-992C-C32FAC4418E9}" type="sibTrans" cxnId="{03D8C533-F84A-40DD-A39B-541ABBE9401F}">
      <dgm:prSet/>
      <dgm:spPr/>
      <dgm:t>
        <a:bodyPr/>
        <a:lstStyle/>
        <a:p>
          <a:endParaRPr lang="ru-RU"/>
        </a:p>
      </dgm:t>
    </dgm:pt>
    <dgm:pt modelId="{7A847289-CB30-4400-AE23-30E8F804EF73}">
      <dgm:prSet custT="1"/>
      <dgm:spPr/>
      <dgm:t>
        <a:bodyPr/>
        <a:lstStyle/>
        <a:p>
          <a:r>
            <a:rPr lang="kk-KZ" sz="1000" b="0" smtClean="0">
              <a:solidFill>
                <a:schemeClr val="tx1"/>
              </a:solidFill>
              <a:latin typeface="+mn-lt"/>
              <a:cs typeface="Times New Roman" pitchFamily="18" charset="0"/>
            </a:rPr>
            <a:t>Пульмонология -45</a:t>
          </a:r>
          <a:endParaRPr lang="kk-KZ" sz="1000" b="0" dirty="0" smtClean="0">
            <a:solidFill>
              <a:schemeClr val="tx1"/>
            </a:solidFill>
            <a:latin typeface="+mn-lt"/>
            <a:cs typeface="Times New Roman" pitchFamily="18" charset="0"/>
          </a:endParaRPr>
        </a:p>
      </dgm:t>
    </dgm:pt>
    <dgm:pt modelId="{81FE4954-20A6-4FC0-A906-36446C120389}" type="parTrans" cxnId="{0F5BBAD8-2795-41A8-81E0-B8971987278F}">
      <dgm:prSet/>
      <dgm:spPr/>
      <dgm:t>
        <a:bodyPr/>
        <a:lstStyle/>
        <a:p>
          <a:endParaRPr lang="ru-RU"/>
        </a:p>
      </dgm:t>
    </dgm:pt>
    <dgm:pt modelId="{390E0E36-0649-4453-A181-1E8681462A67}" type="sibTrans" cxnId="{0F5BBAD8-2795-41A8-81E0-B8971987278F}">
      <dgm:prSet/>
      <dgm:spPr/>
      <dgm:t>
        <a:bodyPr/>
        <a:lstStyle/>
        <a:p>
          <a:endParaRPr lang="ru-RU"/>
        </a:p>
      </dgm:t>
    </dgm:pt>
    <dgm:pt modelId="{4F2D156E-7F3A-4E7D-85D4-9218C76C76B8}">
      <dgm:prSet custT="1"/>
      <dgm:spPr/>
      <dgm:t>
        <a:bodyPr/>
        <a:lstStyle/>
        <a:p>
          <a:r>
            <a:rPr lang="kk-KZ" sz="1000" b="0" dirty="0" smtClean="0">
              <a:solidFill>
                <a:schemeClr val="tx1"/>
              </a:solidFill>
              <a:latin typeface="+mn-lt"/>
              <a:cs typeface="Times New Roman" pitchFamily="18" charset="0"/>
            </a:rPr>
            <a:t>Патология новорожденных и выхаживание недоношенных -32</a:t>
          </a:r>
        </a:p>
      </dgm:t>
    </dgm:pt>
    <dgm:pt modelId="{DC71666C-6E1A-43E5-AD2F-C8F67E98124C}" type="parTrans" cxnId="{2203739C-F8DF-49F0-ABCC-FE2AD6F42BBC}">
      <dgm:prSet/>
      <dgm:spPr/>
      <dgm:t>
        <a:bodyPr/>
        <a:lstStyle/>
        <a:p>
          <a:endParaRPr lang="ru-RU"/>
        </a:p>
      </dgm:t>
    </dgm:pt>
    <dgm:pt modelId="{B81EC92C-9D2C-4E03-935F-01D9BFC96576}" type="sibTrans" cxnId="{2203739C-F8DF-49F0-ABCC-FE2AD6F42BBC}">
      <dgm:prSet/>
      <dgm:spPr/>
      <dgm:t>
        <a:bodyPr/>
        <a:lstStyle/>
        <a:p>
          <a:endParaRPr lang="ru-RU"/>
        </a:p>
      </dgm:t>
    </dgm:pt>
    <dgm:pt modelId="{22698522-AD8F-4475-A8B5-59D2F340EAE9}">
      <dgm:prSet custT="1"/>
      <dgm:spPr/>
      <dgm:t>
        <a:bodyPr/>
        <a:lstStyle/>
        <a:p>
          <a:r>
            <a:rPr lang="ru-RU" sz="1000" b="1" smtClean="0"/>
            <a:t>Хирургический  профиль </a:t>
          </a:r>
          <a:r>
            <a:rPr lang="kk-KZ" sz="1000" b="1" smtClean="0"/>
            <a:t>из них</a:t>
          </a:r>
          <a:r>
            <a:rPr lang="ru-RU" sz="1000" b="1" smtClean="0"/>
            <a:t>: </a:t>
          </a:r>
          <a:endParaRPr lang="kk-KZ" sz="1000" b="1" dirty="0" smtClean="0">
            <a:solidFill>
              <a:schemeClr val="tx1"/>
            </a:solidFill>
            <a:latin typeface="+mn-lt"/>
            <a:cs typeface="Times New Roman" pitchFamily="18" charset="0"/>
          </a:endParaRPr>
        </a:p>
      </dgm:t>
    </dgm:pt>
    <dgm:pt modelId="{05FA37D2-DB0E-4037-8B11-B33CF89B1C5A}" type="parTrans" cxnId="{5563E380-D209-429E-AA5A-182CA997151E}">
      <dgm:prSet/>
      <dgm:spPr/>
      <dgm:t>
        <a:bodyPr/>
        <a:lstStyle/>
        <a:p>
          <a:endParaRPr lang="ru-RU"/>
        </a:p>
      </dgm:t>
    </dgm:pt>
    <dgm:pt modelId="{33A4674D-B1FA-461E-90FC-FFE1A2BEA4DF}" type="sibTrans" cxnId="{5563E380-D209-429E-AA5A-182CA997151E}">
      <dgm:prSet/>
      <dgm:spPr/>
      <dgm:t>
        <a:bodyPr/>
        <a:lstStyle/>
        <a:p>
          <a:endParaRPr lang="ru-RU"/>
        </a:p>
      </dgm:t>
    </dgm:pt>
    <dgm:pt modelId="{0A79A485-B5AE-4ECF-8A56-DB5E27AD021B}">
      <dgm:prSet custT="1"/>
      <dgm:spPr/>
      <dgm:t>
        <a:bodyPr/>
        <a:lstStyle/>
        <a:p>
          <a:r>
            <a:rPr lang="ru-RU" sz="1000" b="0" smtClean="0">
              <a:solidFill>
                <a:schemeClr val="tx1"/>
              </a:solidFill>
              <a:latin typeface="Times New Roman" pitchFamily="18" charset="0"/>
              <a:cs typeface="Times New Roman" pitchFamily="18" charset="0"/>
            </a:rPr>
            <a:t>Хирургический – 30</a:t>
          </a:r>
          <a:endParaRPr lang="ru-RU" sz="1000" b="0" dirty="0">
            <a:solidFill>
              <a:schemeClr val="tx1"/>
            </a:solidFill>
          </a:endParaRPr>
        </a:p>
      </dgm:t>
    </dgm:pt>
    <dgm:pt modelId="{8E26E3D4-2BD2-444B-B6C3-397C75BB5ACE}" type="parTrans" cxnId="{F2C5603A-905E-4CAE-B6AE-A95DD2B5190F}">
      <dgm:prSet/>
      <dgm:spPr/>
      <dgm:t>
        <a:bodyPr/>
        <a:lstStyle/>
        <a:p>
          <a:endParaRPr lang="ru-RU"/>
        </a:p>
      </dgm:t>
    </dgm:pt>
    <dgm:pt modelId="{132A7763-6D67-4645-AB90-9DBE18BD36CC}" type="sibTrans" cxnId="{F2C5603A-905E-4CAE-B6AE-A95DD2B5190F}">
      <dgm:prSet/>
      <dgm:spPr/>
      <dgm:t>
        <a:bodyPr/>
        <a:lstStyle/>
        <a:p>
          <a:endParaRPr lang="ru-RU"/>
        </a:p>
      </dgm:t>
    </dgm:pt>
    <dgm:pt modelId="{B85BA27E-D50B-4014-9671-CFDC427EF843}">
      <dgm:prSet custT="1"/>
      <dgm:spPr/>
      <dgm:t>
        <a:bodyPr/>
        <a:lstStyle/>
        <a:p>
          <a:r>
            <a:rPr lang="ru-RU" sz="1000" b="0" dirty="0" smtClean="0">
              <a:solidFill>
                <a:schemeClr val="tx1"/>
              </a:solidFill>
              <a:latin typeface="Times New Roman" pitchFamily="18" charset="0"/>
              <a:cs typeface="Times New Roman" pitchFamily="18" charset="0"/>
            </a:rPr>
            <a:t>Нейрохирургический - 13</a:t>
          </a:r>
          <a:endParaRPr lang="ru-RU" sz="1000" b="0" dirty="0">
            <a:solidFill>
              <a:schemeClr val="tx1"/>
            </a:solidFill>
          </a:endParaRPr>
        </a:p>
      </dgm:t>
    </dgm:pt>
    <dgm:pt modelId="{9C974BC8-9D91-40A8-9FC2-A2A7875BF229}" type="parTrans" cxnId="{7827C1CD-B933-4683-A9FD-38B51EEC22E8}">
      <dgm:prSet/>
      <dgm:spPr/>
      <dgm:t>
        <a:bodyPr/>
        <a:lstStyle/>
        <a:p>
          <a:endParaRPr lang="ru-RU"/>
        </a:p>
      </dgm:t>
    </dgm:pt>
    <dgm:pt modelId="{87494E02-1A25-4751-9650-25DE3F8D4541}" type="sibTrans" cxnId="{7827C1CD-B933-4683-A9FD-38B51EEC22E8}">
      <dgm:prSet/>
      <dgm:spPr/>
      <dgm:t>
        <a:bodyPr/>
        <a:lstStyle/>
        <a:p>
          <a:endParaRPr lang="ru-RU"/>
        </a:p>
      </dgm:t>
    </dgm:pt>
    <dgm:pt modelId="{A8FA1C01-B33A-4B2C-BF0B-15E7885C2EFE}">
      <dgm:prSet custT="1"/>
      <dgm:spPr/>
      <dgm:t>
        <a:bodyPr/>
        <a:lstStyle/>
        <a:p>
          <a:r>
            <a:rPr lang="kk-KZ" sz="1000" b="0" dirty="0" smtClean="0">
              <a:solidFill>
                <a:schemeClr val="tx1"/>
              </a:solidFill>
              <a:latin typeface="Times New Roman" pitchFamily="18" charset="0"/>
              <a:cs typeface="Times New Roman" pitchFamily="18" charset="0"/>
            </a:rPr>
            <a:t>Хирургические для детей- 3</a:t>
          </a:r>
          <a:endParaRPr lang="ru-RU" sz="1000" b="0" dirty="0" smtClean="0">
            <a:solidFill>
              <a:schemeClr val="tx1"/>
            </a:solidFill>
            <a:latin typeface="Times New Roman" pitchFamily="18" charset="0"/>
            <a:cs typeface="Times New Roman" pitchFamily="18" charset="0"/>
          </a:endParaRPr>
        </a:p>
      </dgm:t>
    </dgm:pt>
    <dgm:pt modelId="{E26000D8-1EEF-4136-BDB7-6E88A822F76F}" type="parTrans" cxnId="{857AFDBB-3E81-4B54-8F10-EC05E4DB280F}">
      <dgm:prSet/>
      <dgm:spPr/>
      <dgm:t>
        <a:bodyPr/>
        <a:lstStyle/>
        <a:p>
          <a:endParaRPr lang="ru-RU"/>
        </a:p>
      </dgm:t>
    </dgm:pt>
    <dgm:pt modelId="{2FC8C33C-CF4D-44E2-B9D4-93A5C0CCF14A}" type="sibTrans" cxnId="{857AFDBB-3E81-4B54-8F10-EC05E4DB280F}">
      <dgm:prSet/>
      <dgm:spPr/>
      <dgm:t>
        <a:bodyPr/>
        <a:lstStyle/>
        <a:p>
          <a:endParaRPr lang="ru-RU"/>
        </a:p>
      </dgm:t>
    </dgm:pt>
    <dgm:pt modelId="{28876C1C-5AA5-4B30-BC20-05CEDF51F9F4}">
      <dgm:prSet custT="1"/>
      <dgm:spPr/>
      <dgm:t>
        <a:bodyPr/>
        <a:lstStyle/>
        <a:p>
          <a:r>
            <a:rPr lang="ru-RU" sz="1000" b="0" dirty="0" smtClean="0">
              <a:solidFill>
                <a:schemeClr val="tx1"/>
              </a:solidFill>
              <a:latin typeface="Times New Roman" pitchFamily="18" charset="0"/>
              <a:cs typeface="Times New Roman" pitchFamily="18" charset="0"/>
            </a:rPr>
            <a:t>Травматологический – 20</a:t>
          </a:r>
        </a:p>
      </dgm:t>
    </dgm:pt>
    <dgm:pt modelId="{C9FDF8D0-0D79-41FE-8293-F31579ADA204}" type="parTrans" cxnId="{ADB6615A-2739-4D06-A70D-545977A0AB79}">
      <dgm:prSet/>
      <dgm:spPr/>
      <dgm:t>
        <a:bodyPr/>
        <a:lstStyle/>
        <a:p>
          <a:endParaRPr lang="ru-RU"/>
        </a:p>
      </dgm:t>
    </dgm:pt>
    <dgm:pt modelId="{4D518CCF-F8E4-4FC1-8E46-60D64CC60863}" type="sibTrans" cxnId="{ADB6615A-2739-4D06-A70D-545977A0AB79}">
      <dgm:prSet/>
      <dgm:spPr/>
      <dgm:t>
        <a:bodyPr/>
        <a:lstStyle/>
        <a:p>
          <a:endParaRPr lang="ru-RU"/>
        </a:p>
      </dgm:t>
    </dgm:pt>
    <dgm:pt modelId="{85B36C21-5D0F-4D9B-BF13-1C0A8209192B}">
      <dgm:prSet custT="1"/>
      <dgm:spPr/>
      <dgm:t>
        <a:bodyPr/>
        <a:lstStyle/>
        <a:p>
          <a:r>
            <a:rPr lang="ru-RU" sz="1000" b="0" smtClean="0">
              <a:solidFill>
                <a:schemeClr val="tx1"/>
              </a:solidFill>
              <a:latin typeface="Times New Roman" pitchFamily="18" charset="0"/>
              <a:cs typeface="Times New Roman" pitchFamily="18" charset="0"/>
            </a:rPr>
            <a:t>Урологический  - 5</a:t>
          </a:r>
          <a:endParaRPr lang="ru-RU" sz="1000" b="0" dirty="0" smtClean="0">
            <a:solidFill>
              <a:schemeClr val="tx1"/>
            </a:solidFill>
            <a:latin typeface="Times New Roman" pitchFamily="18" charset="0"/>
            <a:cs typeface="Times New Roman" pitchFamily="18" charset="0"/>
          </a:endParaRPr>
        </a:p>
      </dgm:t>
    </dgm:pt>
    <dgm:pt modelId="{D770B9A8-5FB4-476E-BD57-8FDCF5ECF319}" type="parTrans" cxnId="{989F3E0A-39EF-4F88-9558-C65BBE185CAE}">
      <dgm:prSet/>
      <dgm:spPr/>
      <dgm:t>
        <a:bodyPr/>
        <a:lstStyle/>
        <a:p>
          <a:endParaRPr lang="ru-RU"/>
        </a:p>
      </dgm:t>
    </dgm:pt>
    <dgm:pt modelId="{27B71E56-D443-4DB5-8ED4-98B5E9CA6C03}" type="sibTrans" cxnId="{989F3E0A-39EF-4F88-9558-C65BBE185CAE}">
      <dgm:prSet/>
      <dgm:spPr/>
      <dgm:t>
        <a:bodyPr/>
        <a:lstStyle/>
        <a:p>
          <a:endParaRPr lang="ru-RU"/>
        </a:p>
      </dgm:t>
    </dgm:pt>
    <dgm:pt modelId="{3B37D667-92D6-400E-9C31-46CDC9B472E3}">
      <dgm:prSet custT="1"/>
      <dgm:spPr/>
      <dgm:t>
        <a:bodyPr/>
        <a:lstStyle/>
        <a:p>
          <a:r>
            <a:rPr lang="ru-RU" sz="1000" b="0" smtClean="0">
              <a:solidFill>
                <a:schemeClr val="tx1"/>
              </a:solidFill>
              <a:latin typeface="Times New Roman" pitchFamily="18" charset="0"/>
              <a:cs typeface="Times New Roman" pitchFamily="18" charset="0"/>
            </a:rPr>
            <a:t>Отоларингологический – 5 </a:t>
          </a:r>
          <a:endParaRPr lang="ru-RU" sz="1000" b="0" dirty="0" smtClean="0">
            <a:solidFill>
              <a:schemeClr val="tx1"/>
            </a:solidFill>
            <a:latin typeface="Times New Roman" pitchFamily="18" charset="0"/>
            <a:cs typeface="Times New Roman" pitchFamily="18" charset="0"/>
          </a:endParaRPr>
        </a:p>
      </dgm:t>
    </dgm:pt>
    <dgm:pt modelId="{A0E3A065-09D5-453C-AAF0-AE0A19BE827B}" type="parTrans" cxnId="{F52322B6-FE22-4AB9-910E-50B5CFEB5E26}">
      <dgm:prSet/>
      <dgm:spPr/>
      <dgm:t>
        <a:bodyPr/>
        <a:lstStyle/>
        <a:p>
          <a:endParaRPr lang="ru-RU"/>
        </a:p>
      </dgm:t>
    </dgm:pt>
    <dgm:pt modelId="{67F60C1E-F6EC-457A-A948-1962D22A3BAC}" type="sibTrans" cxnId="{F52322B6-FE22-4AB9-910E-50B5CFEB5E26}">
      <dgm:prSet/>
      <dgm:spPr/>
      <dgm:t>
        <a:bodyPr/>
        <a:lstStyle/>
        <a:p>
          <a:endParaRPr lang="ru-RU"/>
        </a:p>
      </dgm:t>
    </dgm:pt>
    <dgm:pt modelId="{B65F6CD0-6BEF-4564-AB63-206AF42F32E6}">
      <dgm:prSet custT="1"/>
      <dgm:spPr/>
      <dgm:t>
        <a:bodyPr/>
        <a:lstStyle/>
        <a:p>
          <a:r>
            <a:rPr lang="kk-KZ" sz="1000" b="0" smtClean="0">
              <a:solidFill>
                <a:schemeClr val="tx1"/>
              </a:solidFill>
              <a:latin typeface="Times New Roman" pitchFamily="18" charset="0"/>
              <a:cs typeface="Times New Roman" pitchFamily="18" charset="0"/>
            </a:rPr>
            <a:t>Ожоговый </a:t>
          </a:r>
          <a:r>
            <a:rPr lang="en-US" sz="1000" b="0" smtClean="0">
              <a:solidFill>
                <a:schemeClr val="tx1"/>
              </a:solidFill>
              <a:latin typeface="Times New Roman" pitchFamily="18" charset="0"/>
              <a:cs typeface="Times New Roman" pitchFamily="18" charset="0"/>
            </a:rPr>
            <a:t>(</a:t>
          </a:r>
          <a:r>
            <a:rPr lang="kk-KZ" sz="1000" b="0" smtClean="0">
              <a:solidFill>
                <a:schemeClr val="tx1"/>
              </a:solidFill>
              <a:latin typeface="Times New Roman" pitchFamily="18" charset="0"/>
              <a:cs typeface="Times New Roman" pitchFamily="18" charset="0"/>
            </a:rPr>
            <a:t>камбустиологический-5</a:t>
          </a:r>
          <a:endParaRPr lang="kk-KZ" sz="1000" b="0" dirty="0" smtClean="0">
            <a:solidFill>
              <a:schemeClr val="tx1"/>
            </a:solidFill>
            <a:latin typeface="Times New Roman" pitchFamily="18" charset="0"/>
            <a:cs typeface="Times New Roman" pitchFamily="18" charset="0"/>
          </a:endParaRPr>
        </a:p>
      </dgm:t>
    </dgm:pt>
    <dgm:pt modelId="{5F7597E3-72B2-4590-BBFA-28F195883455}" type="parTrans" cxnId="{1FB7F4C5-CB91-444C-A31E-714E8C787276}">
      <dgm:prSet/>
      <dgm:spPr/>
      <dgm:t>
        <a:bodyPr/>
        <a:lstStyle/>
        <a:p>
          <a:endParaRPr lang="ru-RU"/>
        </a:p>
      </dgm:t>
    </dgm:pt>
    <dgm:pt modelId="{78C201D7-3959-4CA9-B249-68064419000D}" type="sibTrans" cxnId="{1FB7F4C5-CB91-444C-A31E-714E8C787276}">
      <dgm:prSet/>
      <dgm:spPr/>
      <dgm:t>
        <a:bodyPr/>
        <a:lstStyle/>
        <a:p>
          <a:endParaRPr lang="ru-RU"/>
        </a:p>
      </dgm:t>
    </dgm:pt>
    <dgm:pt modelId="{CDE72F2F-1550-4DC7-9562-DEFAED20ED3E}">
      <dgm:prSet custT="1"/>
      <dgm:spPr/>
      <dgm:t>
        <a:bodyPr/>
        <a:lstStyle/>
        <a:p>
          <a:r>
            <a:rPr lang="kk-KZ" sz="1000" b="0" dirty="0" smtClean="0">
              <a:solidFill>
                <a:schemeClr val="tx1"/>
              </a:solidFill>
              <a:latin typeface="Times New Roman" pitchFamily="18" charset="0"/>
              <a:cs typeface="Times New Roman" pitchFamily="18" charset="0"/>
            </a:rPr>
            <a:t>Хирургический для новорожденных –2 коек</a:t>
          </a:r>
        </a:p>
      </dgm:t>
    </dgm:pt>
    <dgm:pt modelId="{6FBEA55E-9F79-4B6C-B53B-D0C510DE342F}" type="parTrans" cxnId="{AD20136C-EE62-4227-AC41-C5971179BC80}">
      <dgm:prSet/>
      <dgm:spPr/>
      <dgm:t>
        <a:bodyPr/>
        <a:lstStyle/>
        <a:p>
          <a:endParaRPr lang="ru-RU"/>
        </a:p>
      </dgm:t>
    </dgm:pt>
    <dgm:pt modelId="{DBFA95A0-FD3B-4C29-8727-79B2628BCCFF}" type="sibTrans" cxnId="{AD20136C-EE62-4227-AC41-C5971179BC80}">
      <dgm:prSet/>
      <dgm:spPr/>
      <dgm:t>
        <a:bodyPr/>
        <a:lstStyle/>
        <a:p>
          <a:endParaRPr lang="ru-RU"/>
        </a:p>
      </dgm:t>
    </dgm:pt>
    <dgm:pt modelId="{DA49F566-EA95-4337-8EF9-BF09982D70BA}">
      <dgm:prSet custT="1"/>
      <dgm:spPr/>
      <dgm:t>
        <a:bodyPr/>
        <a:lstStyle/>
        <a:p>
          <a:r>
            <a:rPr lang="kk-KZ" sz="1000" b="1" dirty="0" smtClean="0"/>
            <a:t>Для востановительного лечения и медицинской реабилитации в составе отделении  из них:</a:t>
          </a:r>
          <a:endParaRPr lang="kk-KZ" sz="1000" b="1" dirty="0" smtClean="0">
            <a:solidFill>
              <a:schemeClr val="tx1"/>
            </a:solidFill>
            <a:latin typeface="Times New Roman" pitchFamily="18" charset="0"/>
            <a:cs typeface="Times New Roman" pitchFamily="18" charset="0"/>
          </a:endParaRPr>
        </a:p>
      </dgm:t>
    </dgm:pt>
    <dgm:pt modelId="{EB759A3E-FBB9-44BB-91BE-5A3413DD3FB6}" type="parTrans" cxnId="{5ADE29C9-E2B3-455A-91CB-22BF600DB044}">
      <dgm:prSet/>
      <dgm:spPr/>
      <dgm:t>
        <a:bodyPr/>
        <a:lstStyle/>
        <a:p>
          <a:endParaRPr lang="ru-RU"/>
        </a:p>
      </dgm:t>
    </dgm:pt>
    <dgm:pt modelId="{E6BC4FA7-855D-450F-B2A5-C4A22240EA57}" type="sibTrans" cxnId="{5ADE29C9-E2B3-455A-91CB-22BF600DB044}">
      <dgm:prSet/>
      <dgm:spPr/>
      <dgm:t>
        <a:bodyPr/>
        <a:lstStyle/>
        <a:p>
          <a:endParaRPr lang="ru-RU"/>
        </a:p>
      </dgm:t>
    </dgm:pt>
    <dgm:pt modelId="{554A1887-28CB-426E-B497-4315C6A677C0}">
      <dgm:prSet custT="1"/>
      <dgm:spPr/>
      <dgm:t>
        <a:bodyPr/>
        <a:lstStyle/>
        <a:p>
          <a:r>
            <a:rPr lang="kk-KZ" sz="1000" b="0" smtClean="0">
              <a:solidFill>
                <a:schemeClr val="tx1"/>
              </a:solidFill>
              <a:latin typeface="+mn-lt"/>
              <a:cs typeface="Times New Roman" pitchFamily="18" charset="0"/>
            </a:rPr>
            <a:t>Кардиология -2</a:t>
          </a:r>
          <a:endParaRPr lang="kk-KZ" sz="1000" b="0" dirty="0" smtClean="0">
            <a:solidFill>
              <a:schemeClr val="tx1"/>
            </a:solidFill>
            <a:latin typeface="+mn-lt"/>
            <a:cs typeface="Times New Roman" pitchFamily="18" charset="0"/>
          </a:endParaRPr>
        </a:p>
      </dgm:t>
    </dgm:pt>
    <dgm:pt modelId="{73F22609-0294-440C-A3DB-BB52AE7CF4AA}" type="parTrans" cxnId="{98C1BE8E-9ABD-453E-A080-2AAD378B68B7}">
      <dgm:prSet/>
      <dgm:spPr/>
      <dgm:t>
        <a:bodyPr/>
        <a:lstStyle/>
        <a:p>
          <a:endParaRPr lang="ru-RU"/>
        </a:p>
      </dgm:t>
    </dgm:pt>
    <dgm:pt modelId="{7140A500-4D88-45EA-85D3-3EEC13212165}" type="sibTrans" cxnId="{98C1BE8E-9ABD-453E-A080-2AAD378B68B7}">
      <dgm:prSet/>
      <dgm:spPr/>
      <dgm:t>
        <a:bodyPr/>
        <a:lstStyle/>
        <a:p>
          <a:endParaRPr lang="ru-RU"/>
        </a:p>
      </dgm:t>
    </dgm:pt>
    <dgm:pt modelId="{38ACDB1D-2685-47E9-88BA-B1A397108668}">
      <dgm:prSet custT="1"/>
      <dgm:spPr/>
      <dgm:t>
        <a:bodyPr/>
        <a:lstStyle/>
        <a:p>
          <a:r>
            <a:rPr lang="kk-KZ" sz="1000" b="0" smtClean="0">
              <a:solidFill>
                <a:schemeClr val="tx1"/>
              </a:solidFill>
              <a:latin typeface="+mn-lt"/>
              <a:cs typeface="Times New Roman" pitchFamily="18" charset="0"/>
            </a:rPr>
            <a:t>Неврологоия -3</a:t>
          </a:r>
          <a:endParaRPr lang="kk-KZ" sz="1000" b="0" dirty="0" smtClean="0">
            <a:solidFill>
              <a:schemeClr val="tx1"/>
            </a:solidFill>
            <a:latin typeface="+mn-lt"/>
            <a:cs typeface="Times New Roman" pitchFamily="18" charset="0"/>
          </a:endParaRPr>
        </a:p>
      </dgm:t>
    </dgm:pt>
    <dgm:pt modelId="{C34EB91C-7A09-4DC5-9D3D-B051E618C7FE}" type="parTrans" cxnId="{F513EA7D-600C-42E6-8054-686F9EAEBC1F}">
      <dgm:prSet/>
      <dgm:spPr/>
      <dgm:t>
        <a:bodyPr/>
        <a:lstStyle/>
        <a:p>
          <a:endParaRPr lang="ru-RU"/>
        </a:p>
      </dgm:t>
    </dgm:pt>
    <dgm:pt modelId="{2ECF4DE7-5A03-4ACA-AA13-C1526D4DF1D4}" type="sibTrans" cxnId="{F513EA7D-600C-42E6-8054-686F9EAEBC1F}">
      <dgm:prSet/>
      <dgm:spPr/>
      <dgm:t>
        <a:bodyPr/>
        <a:lstStyle/>
        <a:p>
          <a:endParaRPr lang="ru-RU"/>
        </a:p>
      </dgm:t>
    </dgm:pt>
    <dgm:pt modelId="{F7FAC240-CA64-44A2-8B34-62C006EE1D1D}">
      <dgm:prSet custT="1"/>
      <dgm:spPr/>
      <dgm:t>
        <a:bodyPr/>
        <a:lstStyle/>
        <a:p>
          <a:r>
            <a:rPr lang="ru-RU" sz="1000" b="0" smtClean="0">
              <a:solidFill>
                <a:schemeClr val="tx1"/>
              </a:solidFill>
              <a:latin typeface="+mn-lt"/>
              <a:cs typeface="Times New Roman" pitchFamily="18" charset="0"/>
            </a:rPr>
            <a:t>Ревматология -5</a:t>
          </a:r>
          <a:endParaRPr lang="kk-KZ" sz="1000" b="0" dirty="0" smtClean="0">
            <a:solidFill>
              <a:schemeClr val="tx1"/>
            </a:solidFill>
            <a:latin typeface="+mn-lt"/>
            <a:cs typeface="Times New Roman" pitchFamily="18" charset="0"/>
          </a:endParaRPr>
        </a:p>
      </dgm:t>
    </dgm:pt>
    <dgm:pt modelId="{39C2C957-2796-47F9-89F6-03B791F8EC4D}" type="parTrans" cxnId="{F0E79FF2-171B-4527-9882-6A0EE6CEE480}">
      <dgm:prSet/>
      <dgm:spPr/>
      <dgm:t>
        <a:bodyPr/>
        <a:lstStyle/>
        <a:p>
          <a:endParaRPr lang="ru-RU"/>
        </a:p>
      </dgm:t>
    </dgm:pt>
    <dgm:pt modelId="{457B66AA-FAB8-4442-B497-94E3928229BC}" type="sibTrans" cxnId="{F0E79FF2-171B-4527-9882-6A0EE6CEE480}">
      <dgm:prSet/>
      <dgm:spPr/>
      <dgm:t>
        <a:bodyPr/>
        <a:lstStyle/>
        <a:p>
          <a:endParaRPr lang="ru-RU"/>
        </a:p>
      </dgm:t>
    </dgm:pt>
    <dgm:pt modelId="{3D3399FE-847D-4EE9-AED8-089257C525F4}">
      <dgm:prSet custT="1"/>
      <dgm:spPr/>
      <dgm:t>
        <a:bodyPr/>
        <a:lstStyle/>
        <a:p>
          <a:r>
            <a:rPr lang="ru-RU" sz="1000" b="0" dirty="0" smtClean="0">
              <a:solidFill>
                <a:schemeClr val="tx1"/>
              </a:solidFill>
              <a:latin typeface="+mn-lt"/>
              <a:cs typeface="Times New Roman" pitchFamily="18" charset="0"/>
            </a:rPr>
            <a:t>Нейрохирургия -2</a:t>
          </a:r>
          <a:endParaRPr lang="kk-KZ" sz="1000" b="0" dirty="0" smtClean="0">
            <a:solidFill>
              <a:schemeClr val="tx1"/>
            </a:solidFill>
            <a:latin typeface="+mn-lt"/>
            <a:cs typeface="Times New Roman" pitchFamily="18" charset="0"/>
          </a:endParaRPr>
        </a:p>
      </dgm:t>
    </dgm:pt>
    <dgm:pt modelId="{C9BAF1E1-C926-4085-AD1D-4AE25FAE0072}" type="parTrans" cxnId="{C07695E9-05A5-429B-80B0-53426E89B88A}">
      <dgm:prSet/>
      <dgm:spPr/>
      <dgm:t>
        <a:bodyPr/>
        <a:lstStyle/>
        <a:p>
          <a:endParaRPr lang="ru-RU"/>
        </a:p>
      </dgm:t>
    </dgm:pt>
    <dgm:pt modelId="{28431E20-2CCC-4E34-BB72-E2EE4BA5B52F}" type="sibTrans" cxnId="{C07695E9-05A5-429B-80B0-53426E89B88A}">
      <dgm:prSet/>
      <dgm:spPr/>
      <dgm:t>
        <a:bodyPr/>
        <a:lstStyle/>
        <a:p>
          <a:endParaRPr lang="ru-RU"/>
        </a:p>
      </dgm:t>
    </dgm:pt>
    <dgm:pt modelId="{E9129D8A-3046-451C-9762-E81F4A9EF568}">
      <dgm:prSet custT="1"/>
      <dgm:spPr/>
      <dgm:t>
        <a:bodyPr/>
        <a:lstStyle/>
        <a:p>
          <a:r>
            <a:rPr lang="ru-RU" sz="1000" b="0" dirty="0" smtClean="0">
              <a:solidFill>
                <a:schemeClr val="tx1"/>
              </a:solidFill>
              <a:latin typeface="+mn-lt"/>
              <a:cs typeface="Times New Roman" pitchFamily="18" charset="0"/>
            </a:rPr>
            <a:t>Травматология -2 </a:t>
          </a:r>
          <a:endParaRPr lang="kk-KZ" sz="1000" b="0" dirty="0" smtClean="0">
            <a:solidFill>
              <a:schemeClr val="tx1"/>
            </a:solidFill>
            <a:latin typeface="+mn-lt"/>
            <a:cs typeface="Times New Roman" pitchFamily="18" charset="0"/>
          </a:endParaRPr>
        </a:p>
      </dgm:t>
    </dgm:pt>
    <dgm:pt modelId="{440C330F-3FD5-4B28-BBAB-55199C6463DB}" type="parTrans" cxnId="{C559715A-DCF7-45A6-820D-A734CEB79489}">
      <dgm:prSet/>
      <dgm:spPr/>
      <dgm:t>
        <a:bodyPr/>
        <a:lstStyle/>
        <a:p>
          <a:endParaRPr lang="ru-RU"/>
        </a:p>
      </dgm:t>
    </dgm:pt>
    <dgm:pt modelId="{6F5AA2C5-1681-4B64-BBAE-9EEA75F5D28D}" type="sibTrans" cxnId="{C559715A-DCF7-45A6-820D-A734CEB79489}">
      <dgm:prSet/>
      <dgm:spPr/>
      <dgm:t>
        <a:bodyPr/>
        <a:lstStyle/>
        <a:p>
          <a:endParaRPr lang="ru-RU"/>
        </a:p>
      </dgm:t>
    </dgm:pt>
    <dgm:pt modelId="{048F0082-C635-420C-97DF-589B34154CDA}">
      <dgm:prSet custT="1"/>
      <dgm:spPr/>
      <dgm:t>
        <a:bodyPr/>
        <a:lstStyle/>
        <a:p>
          <a:r>
            <a:rPr lang="kk-KZ" sz="1000" b="0" dirty="0" smtClean="0">
              <a:latin typeface="Times New Roman" pitchFamily="18" charset="0"/>
              <a:cs typeface="Times New Roman" pitchFamily="18" charset="0"/>
            </a:rPr>
            <a:t>Паллиативной помощи педиатрический – 15 коек</a:t>
          </a:r>
          <a:endParaRPr lang="kk-KZ" sz="1000" b="0" dirty="0" smtClean="0">
            <a:solidFill>
              <a:schemeClr val="tx1"/>
            </a:solidFill>
            <a:latin typeface="+mn-lt"/>
            <a:cs typeface="Times New Roman" pitchFamily="18" charset="0"/>
          </a:endParaRPr>
        </a:p>
      </dgm:t>
    </dgm:pt>
    <dgm:pt modelId="{620D0B2D-267C-4767-9BD0-C8B825C3A147}" type="parTrans" cxnId="{303C8D07-201E-4839-9C8B-9BDE333A2A2F}">
      <dgm:prSet/>
      <dgm:spPr/>
      <dgm:t>
        <a:bodyPr/>
        <a:lstStyle/>
        <a:p>
          <a:endParaRPr lang="ru-RU"/>
        </a:p>
      </dgm:t>
    </dgm:pt>
    <dgm:pt modelId="{8C9A5B65-B28F-4676-ACD6-638F89D5479D}" type="sibTrans" cxnId="{303C8D07-201E-4839-9C8B-9BDE333A2A2F}">
      <dgm:prSet/>
      <dgm:spPr/>
      <dgm:t>
        <a:bodyPr/>
        <a:lstStyle/>
        <a:p>
          <a:endParaRPr lang="ru-RU"/>
        </a:p>
      </dgm:t>
    </dgm:pt>
    <dgm:pt modelId="{05D5CD1B-6B80-4B2C-AD1A-97632A1F3601}">
      <dgm:prSet custT="1"/>
      <dgm:spPr/>
      <dgm:t>
        <a:bodyPr/>
        <a:lstStyle/>
        <a:p>
          <a:r>
            <a:rPr lang="kk-KZ" sz="1000" b="0" dirty="0" smtClean="0">
              <a:latin typeface="Times New Roman" pitchFamily="18" charset="0"/>
              <a:cs typeface="Times New Roman" pitchFamily="18" charset="0"/>
            </a:rPr>
            <a:t>ОРИТ – на 18 коек</a:t>
          </a:r>
          <a:endParaRPr lang="kk-KZ" sz="1000" b="0" dirty="0" smtClean="0">
            <a:solidFill>
              <a:schemeClr val="tx1"/>
            </a:solidFill>
            <a:latin typeface="Times New Roman" pitchFamily="18" charset="0"/>
            <a:cs typeface="Times New Roman" pitchFamily="18" charset="0"/>
          </a:endParaRPr>
        </a:p>
      </dgm:t>
    </dgm:pt>
    <dgm:pt modelId="{B5C6196D-B37D-4494-8F87-5692E95DB6FF}" type="parTrans" cxnId="{18DF3B36-9FB0-4C72-BB44-18A17FE62D61}">
      <dgm:prSet/>
      <dgm:spPr/>
      <dgm:t>
        <a:bodyPr/>
        <a:lstStyle/>
        <a:p>
          <a:endParaRPr lang="ru-RU"/>
        </a:p>
      </dgm:t>
    </dgm:pt>
    <dgm:pt modelId="{12D36794-6EED-45C1-B974-5DEEE0C1EBCB}" type="sibTrans" cxnId="{18DF3B36-9FB0-4C72-BB44-18A17FE62D61}">
      <dgm:prSet/>
      <dgm:spPr/>
      <dgm:t>
        <a:bodyPr/>
        <a:lstStyle/>
        <a:p>
          <a:endParaRPr lang="ru-RU"/>
        </a:p>
      </dgm:t>
    </dgm:pt>
    <dgm:pt modelId="{318D2AF7-D476-4444-8C6E-E69F6FA2D1DA}">
      <dgm:prSet custT="1"/>
      <dgm:spPr/>
      <dgm:t>
        <a:bodyPr/>
        <a:lstStyle/>
        <a:p>
          <a:r>
            <a:rPr lang="ru-RU" sz="900" b="0" dirty="0" smtClean="0">
              <a:solidFill>
                <a:schemeClr val="tx1"/>
              </a:solidFill>
              <a:latin typeface="Times New Roman" pitchFamily="18" charset="0"/>
              <a:cs typeface="Times New Roman" pitchFamily="18" charset="0"/>
            </a:rPr>
            <a:t>Кардиологический  -  на  10 коек</a:t>
          </a:r>
          <a:endParaRPr lang="ru-RU" sz="900" b="0" dirty="0">
            <a:solidFill>
              <a:schemeClr val="tx1"/>
            </a:solidFill>
          </a:endParaRPr>
        </a:p>
      </dgm:t>
    </dgm:pt>
    <dgm:pt modelId="{EDA59751-3CAC-4E7C-805F-635CE0EF6275}" type="parTrans" cxnId="{B292F80C-CC0B-4B0C-8EC8-4376BDA68742}">
      <dgm:prSet/>
      <dgm:spPr/>
      <dgm:t>
        <a:bodyPr/>
        <a:lstStyle/>
        <a:p>
          <a:endParaRPr lang="ru-RU"/>
        </a:p>
      </dgm:t>
    </dgm:pt>
    <dgm:pt modelId="{0A66D864-1D54-47F9-AD7D-E5321D27618E}" type="sibTrans" cxnId="{B292F80C-CC0B-4B0C-8EC8-4376BDA68742}">
      <dgm:prSet/>
      <dgm:spPr/>
      <dgm:t>
        <a:bodyPr/>
        <a:lstStyle/>
        <a:p>
          <a:endParaRPr lang="ru-RU"/>
        </a:p>
      </dgm:t>
    </dgm:pt>
    <dgm:pt modelId="{2702193D-6043-4CDF-8962-22BA6638D842}">
      <dgm:prSet custT="1"/>
      <dgm:spPr/>
      <dgm:t>
        <a:bodyPr/>
        <a:lstStyle/>
        <a:p>
          <a:r>
            <a:rPr lang="ru-RU" sz="900" b="0" smtClean="0">
              <a:solidFill>
                <a:schemeClr val="tx1"/>
              </a:solidFill>
              <a:latin typeface="Times New Roman" pitchFamily="18" charset="0"/>
              <a:cs typeface="Times New Roman" pitchFamily="18" charset="0"/>
            </a:rPr>
            <a:t>Гастроэнтерологический - на 3 коек</a:t>
          </a:r>
          <a:endParaRPr lang="ru-RU" sz="900" b="0" dirty="0" smtClean="0">
            <a:solidFill>
              <a:schemeClr val="tx1"/>
            </a:solidFill>
            <a:latin typeface="Times New Roman" pitchFamily="18" charset="0"/>
            <a:cs typeface="Times New Roman" pitchFamily="18" charset="0"/>
          </a:endParaRPr>
        </a:p>
      </dgm:t>
    </dgm:pt>
    <dgm:pt modelId="{64E6EA5C-A7FF-42A2-A473-C2486941F6BD}" type="parTrans" cxnId="{29A7B29D-839E-4888-A2E4-1D2296C3D223}">
      <dgm:prSet/>
      <dgm:spPr/>
      <dgm:t>
        <a:bodyPr/>
        <a:lstStyle/>
        <a:p>
          <a:endParaRPr lang="ru-RU"/>
        </a:p>
      </dgm:t>
    </dgm:pt>
    <dgm:pt modelId="{878FB849-868A-45D5-BDEF-E351718F6F5B}" type="sibTrans" cxnId="{29A7B29D-839E-4888-A2E4-1D2296C3D223}">
      <dgm:prSet/>
      <dgm:spPr/>
      <dgm:t>
        <a:bodyPr/>
        <a:lstStyle/>
        <a:p>
          <a:endParaRPr lang="ru-RU"/>
        </a:p>
      </dgm:t>
    </dgm:pt>
    <dgm:pt modelId="{CF16B65B-BC59-433F-9042-C3B0A86C0EE8}">
      <dgm:prSet custT="1"/>
      <dgm:spPr/>
      <dgm:t>
        <a:bodyPr/>
        <a:lstStyle/>
        <a:p>
          <a:r>
            <a:rPr lang="ru-RU" sz="900" b="0" dirty="0" err="1" smtClean="0">
              <a:solidFill>
                <a:schemeClr val="tx1"/>
              </a:solidFill>
              <a:latin typeface="Times New Roman" pitchFamily="18" charset="0"/>
              <a:cs typeface="Times New Roman" pitchFamily="18" charset="0"/>
            </a:rPr>
            <a:t>Аллергологический</a:t>
          </a:r>
          <a:r>
            <a:rPr lang="ru-RU" sz="900" b="0" dirty="0" smtClean="0">
              <a:solidFill>
                <a:schemeClr val="tx1"/>
              </a:solidFill>
              <a:latin typeface="Times New Roman" pitchFamily="18" charset="0"/>
              <a:cs typeface="Times New Roman" pitchFamily="18" charset="0"/>
            </a:rPr>
            <a:t>  - на 10 коек</a:t>
          </a:r>
        </a:p>
      </dgm:t>
    </dgm:pt>
    <dgm:pt modelId="{D5136CFA-910B-409C-B9F6-99028E3E5D90}" type="parTrans" cxnId="{5CB6EEF6-7F45-4F16-976E-A6D9C9E78E5E}">
      <dgm:prSet/>
      <dgm:spPr/>
      <dgm:t>
        <a:bodyPr/>
        <a:lstStyle/>
        <a:p>
          <a:endParaRPr lang="ru-RU"/>
        </a:p>
      </dgm:t>
    </dgm:pt>
    <dgm:pt modelId="{F0793EE1-184E-4700-816F-33D8DE76A77C}" type="sibTrans" cxnId="{5CB6EEF6-7F45-4F16-976E-A6D9C9E78E5E}">
      <dgm:prSet/>
      <dgm:spPr/>
      <dgm:t>
        <a:bodyPr/>
        <a:lstStyle/>
        <a:p>
          <a:endParaRPr lang="ru-RU"/>
        </a:p>
      </dgm:t>
    </dgm:pt>
    <dgm:pt modelId="{95C955EC-AAB7-4F66-8727-B671A5F4D03C}">
      <dgm:prSet custT="1"/>
      <dgm:spPr/>
      <dgm:t>
        <a:bodyPr/>
        <a:lstStyle/>
        <a:p>
          <a:r>
            <a:rPr lang="ru-RU" sz="900" b="0" smtClean="0">
              <a:solidFill>
                <a:schemeClr val="tx1"/>
              </a:solidFill>
              <a:latin typeface="Times New Roman" pitchFamily="18" charset="0"/>
              <a:cs typeface="Times New Roman" pitchFamily="18" charset="0"/>
            </a:rPr>
            <a:t>Ревматологический – на 10 коек</a:t>
          </a:r>
          <a:endParaRPr lang="ru-RU" sz="900" b="0" dirty="0" smtClean="0">
            <a:solidFill>
              <a:schemeClr val="tx1"/>
            </a:solidFill>
            <a:latin typeface="Times New Roman" pitchFamily="18" charset="0"/>
            <a:cs typeface="Times New Roman" pitchFamily="18" charset="0"/>
          </a:endParaRPr>
        </a:p>
      </dgm:t>
    </dgm:pt>
    <dgm:pt modelId="{7F5187A4-B174-4976-B1A7-E97186BA6E33}" type="parTrans" cxnId="{3CEE3CC2-93A9-4E3A-BCAE-DA7A0E62F76B}">
      <dgm:prSet/>
      <dgm:spPr/>
      <dgm:t>
        <a:bodyPr/>
        <a:lstStyle/>
        <a:p>
          <a:endParaRPr lang="ru-RU"/>
        </a:p>
      </dgm:t>
    </dgm:pt>
    <dgm:pt modelId="{A0A84447-10F2-4537-88CC-879E6C19E914}" type="sibTrans" cxnId="{3CEE3CC2-93A9-4E3A-BCAE-DA7A0E62F76B}">
      <dgm:prSet/>
      <dgm:spPr/>
      <dgm:t>
        <a:bodyPr/>
        <a:lstStyle/>
        <a:p>
          <a:endParaRPr lang="ru-RU"/>
        </a:p>
      </dgm:t>
    </dgm:pt>
    <dgm:pt modelId="{86D9E8C0-3F35-4A28-A27A-0A4CB333EB71}">
      <dgm:prSet custT="1"/>
      <dgm:spPr/>
      <dgm:t>
        <a:bodyPr/>
        <a:lstStyle/>
        <a:p>
          <a:r>
            <a:rPr lang="ru-RU" sz="900" b="0" smtClean="0">
              <a:solidFill>
                <a:schemeClr val="tx1"/>
              </a:solidFill>
              <a:latin typeface="Times New Roman" pitchFamily="18" charset="0"/>
              <a:cs typeface="Times New Roman" pitchFamily="18" charset="0"/>
            </a:rPr>
            <a:t>Нефрологический – на 7 койки</a:t>
          </a:r>
          <a:endParaRPr lang="ru-RU" sz="900" b="0" dirty="0" smtClean="0">
            <a:solidFill>
              <a:schemeClr val="tx1"/>
            </a:solidFill>
            <a:latin typeface="Times New Roman" pitchFamily="18" charset="0"/>
            <a:cs typeface="Times New Roman" pitchFamily="18" charset="0"/>
          </a:endParaRPr>
        </a:p>
      </dgm:t>
    </dgm:pt>
    <dgm:pt modelId="{8AE2F9E0-17F8-44DE-98E5-F4B043CC4967}" type="parTrans" cxnId="{E762B4D2-FF9B-4A55-84DE-471B36CB2509}">
      <dgm:prSet/>
      <dgm:spPr/>
      <dgm:t>
        <a:bodyPr/>
        <a:lstStyle/>
        <a:p>
          <a:endParaRPr lang="ru-RU"/>
        </a:p>
      </dgm:t>
    </dgm:pt>
    <dgm:pt modelId="{5848C364-3FB5-4A04-AE34-B51A2A2599C9}" type="sibTrans" cxnId="{E762B4D2-FF9B-4A55-84DE-471B36CB2509}">
      <dgm:prSet/>
      <dgm:spPr/>
      <dgm:t>
        <a:bodyPr/>
        <a:lstStyle/>
        <a:p>
          <a:endParaRPr lang="ru-RU"/>
        </a:p>
      </dgm:t>
    </dgm:pt>
    <dgm:pt modelId="{74B06310-8C8B-436C-A6AB-6109CA31A1BF}">
      <dgm:prSet custT="1"/>
      <dgm:spPr/>
      <dgm:t>
        <a:bodyPr/>
        <a:lstStyle/>
        <a:p>
          <a:r>
            <a:rPr lang="ru-RU" sz="900" b="0" dirty="0" smtClean="0">
              <a:solidFill>
                <a:schemeClr val="tx1"/>
              </a:solidFill>
              <a:latin typeface="Times New Roman" pitchFamily="18" charset="0"/>
              <a:cs typeface="Times New Roman" pitchFamily="18" charset="0"/>
            </a:rPr>
            <a:t>Педиатрический – на 3 койки</a:t>
          </a:r>
        </a:p>
      </dgm:t>
    </dgm:pt>
    <dgm:pt modelId="{721758F4-F3E5-4163-882B-F778AB8AC8B9}" type="parTrans" cxnId="{5FD7C2C3-578F-48D6-8010-1E2CC30C19F1}">
      <dgm:prSet/>
      <dgm:spPr/>
      <dgm:t>
        <a:bodyPr/>
        <a:lstStyle/>
        <a:p>
          <a:endParaRPr lang="ru-RU"/>
        </a:p>
      </dgm:t>
    </dgm:pt>
    <dgm:pt modelId="{3EB61D25-26AD-4E65-8D51-1E92021DC631}" type="sibTrans" cxnId="{5FD7C2C3-578F-48D6-8010-1E2CC30C19F1}">
      <dgm:prSet/>
      <dgm:spPr/>
      <dgm:t>
        <a:bodyPr/>
        <a:lstStyle/>
        <a:p>
          <a:endParaRPr lang="ru-RU"/>
        </a:p>
      </dgm:t>
    </dgm:pt>
    <dgm:pt modelId="{4389F968-3995-47D5-8A98-07FCA21649CE}">
      <dgm:prSet custT="1"/>
      <dgm:spPr/>
      <dgm:t>
        <a:bodyPr/>
        <a:lstStyle/>
        <a:p>
          <a:r>
            <a:rPr lang="ru-RU" sz="900" b="0" smtClean="0">
              <a:solidFill>
                <a:schemeClr val="tx1"/>
              </a:solidFill>
              <a:latin typeface="Times New Roman" pitchFamily="18" charset="0"/>
              <a:cs typeface="Times New Roman" pitchFamily="18" charset="0"/>
            </a:rPr>
            <a:t>Неврологический – на 50 коек</a:t>
          </a:r>
          <a:endParaRPr lang="ru-RU" sz="900" b="0" dirty="0" smtClean="0">
            <a:solidFill>
              <a:schemeClr val="tx1"/>
            </a:solidFill>
            <a:latin typeface="Times New Roman" pitchFamily="18" charset="0"/>
            <a:cs typeface="Times New Roman" pitchFamily="18" charset="0"/>
          </a:endParaRPr>
        </a:p>
      </dgm:t>
    </dgm:pt>
    <dgm:pt modelId="{D7BADE9F-9949-4649-B46A-D430DFEB2E0F}" type="parTrans" cxnId="{889C38B0-6273-41A6-A0B3-8D111F7D51D8}">
      <dgm:prSet/>
      <dgm:spPr/>
      <dgm:t>
        <a:bodyPr/>
        <a:lstStyle/>
        <a:p>
          <a:endParaRPr lang="ru-RU"/>
        </a:p>
      </dgm:t>
    </dgm:pt>
    <dgm:pt modelId="{6B4CB177-8F3F-4132-B5F5-73F68A547E1B}" type="sibTrans" cxnId="{889C38B0-6273-41A6-A0B3-8D111F7D51D8}">
      <dgm:prSet/>
      <dgm:spPr/>
      <dgm:t>
        <a:bodyPr/>
        <a:lstStyle/>
        <a:p>
          <a:endParaRPr lang="ru-RU"/>
        </a:p>
      </dgm:t>
    </dgm:pt>
    <dgm:pt modelId="{31DB859E-E04A-40BA-92A6-10597799B1D4}">
      <dgm:prSet custT="1"/>
      <dgm:spPr/>
      <dgm:t>
        <a:bodyPr/>
        <a:lstStyle/>
        <a:p>
          <a:r>
            <a:rPr lang="ru-RU" sz="900" b="0" dirty="0" smtClean="0">
              <a:solidFill>
                <a:schemeClr val="tx1"/>
              </a:solidFill>
              <a:latin typeface="Times New Roman" pitchFamily="18" charset="0"/>
              <a:cs typeface="Times New Roman" pitchFamily="18" charset="0"/>
            </a:rPr>
            <a:t>Эндокринологический - на 2 койки</a:t>
          </a:r>
        </a:p>
      </dgm:t>
    </dgm:pt>
    <dgm:pt modelId="{06973780-4DC8-4C53-8F28-F5D376666C46}" type="parTrans" cxnId="{735B5366-FDBA-4497-BA56-73110D130051}">
      <dgm:prSet/>
      <dgm:spPr/>
      <dgm:t>
        <a:bodyPr/>
        <a:lstStyle/>
        <a:p>
          <a:endParaRPr lang="ru-RU"/>
        </a:p>
      </dgm:t>
    </dgm:pt>
    <dgm:pt modelId="{02027491-7113-4DAA-A114-18846EE71F52}" type="sibTrans" cxnId="{735B5366-FDBA-4497-BA56-73110D130051}">
      <dgm:prSet/>
      <dgm:spPr/>
      <dgm:t>
        <a:bodyPr/>
        <a:lstStyle/>
        <a:p>
          <a:endParaRPr lang="ru-RU"/>
        </a:p>
      </dgm:t>
    </dgm:pt>
    <dgm:pt modelId="{EC528923-62D7-4EB0-B75A-771E38378002}">
      <dgm:prSet custT="1"/>
      <dgm:spPr/>
      <dgm:t>
        <a:bodyPr/>
        <a:lstStyle/>
        <a:p>
          <a:r>
            <a:rPr lang="kk-KZ" sz="900" b="0" dirty="0" smtClean="0">
              <a:solidFill>
                <a:schemeClr val="tx1"/>
              </a:solidFill>
              <a:latin typeface="Times New Roman" pitchFamily="18" charset="0"/>
              <a:cs typeface="Times New Roman" pitchFamily="18" charset="0"/>
            </a:rPr>
            <a:t>Пульмонологический – на 57 коек</a:t>
          </a:r>
        </a:p>
      </dgm:t>
    </dgm:pt>
    <dgm:pt modelId="{0C7A0FAB-395C-4D31-9D72-BBF36E4B7B52}" type="parTrans" cxnId="{B71C2CF7-FB66-4012-A0EE-05EF3871FA9E}">
      <dgm:prSet/>
      <dgm:spPr/>
      <dgm:t>
        <a:bodyPr/>
        <a:lstStyle/>
        <a:p>
          <a:endParaRPr lang="ru-RU"/>
        </a:p>
      </dgm:t>
    </dgm:pt>
    <dgm:pt modelId="{5C271C23-4B62-41A8-8E7A-B663DEBF3DA7}" type="sibTrans" cxnId="{B71C2CF7-FB66-4012-A0EE-05EF3871FA9E}">
      <dgm:prSet/>
      <dgm:spPr/>
      <dgm:t>
        <a:bodyPr/>
        <a:lstStyle/>
        <a:p>
          <a:endParaRPr lang="ru-RU"/>
        </a:p>
      </dgm:t>
    </dgm:pt>
    <dgm:pt modelId="{278C9BDC-A919-4AA5-9DF9-933B42EABB15}">
      <dgm:prSet custT="1"/>
      <dgm:spPr/>
      <dgm:t>
        <a:bodyPr/>
        <a:lstStyle/>
        <a:p>
          <a:r>
            <a:rPr lang="kk-KZ" sz="900" b="0" dirty="0" smtClean="0">
              <a:solidFill>
                <a:schemeClr val="tx1"/>
              </a:solidFill>
              <a:latin typeface="Times New Roman" pitchFamily="18" charset="0"/>
              <a:cs typeface="Times New Roman" pitchFamily="18" charset="0"/>
            </a:rPr>
            <a:t>Патология новорожденных и выхаживание недоношенных –на 33 коек </a:t>
          </a:r>
        </a:p>
      </dgm:t>
    </dgm:pt>
    <dgm:pt modelId="{9DCA21DB-7CC0-4849-A0F3-A6DE248C93EC}" type="parTrans" cxnId="{2BCFBB9A-E640-4B44-AF08-B1BD7AB85BBF}">
      <dgm:prSet/>
      <dgm:spPr/>
      <dgm:t>
        <a:bodyPr/>
        <a:lstStyle/>
        <a:p>
          <a:endParaRPr lang="ru-RU"/>
        </a:p>
      </dgm:t>
    </dgm:pt>
    <dgm:pt modelId="{6D0694EC-4D08-4DA2-94C8-A395B07B1AF1}" type="sibTrans" cxnId="{2BCFBB9A-E640-4B44-AF08-B1BD7AB85BBF}">
      <dgm:prSet/>
      <dgm:spPr/>
      <dgm:t>
        <a:bodyPr/>
        <a:lstStyle/>
        <a:p>
          <a:endParaRPr lang="ru-RU"/>
        </a:p>
      </dgm:t>
    </dgm:pt>
    <dgm:pt modelId="{23E48540-1474-43D1-9BE7-946782F53BB0}">
      <dgm:prSet custT="1"/>
      <dgm:spPr/>
      <dgm:t>
        <a:bodyPr/>
        <a:lstStyle/>
        <a:p>
          <a:r>
            <a:rPr lang="kk-KZ" sz="900" b="0" dirty="0" smtClean="0">
              <a:solidFill>
                <a:schemeClr val="tx1"/>
              </a:solidFill>
              <a:latin typeface="Times New Roman" pitchFamily="18" charset="0"/>
              <a:cs typeface="Times New Roman" pitchFamily="18" charset="0"/>
            </a:rPr>
            <a:t>Онкология-на 5 коек</a:t>
          </a:r>
        </a:p>
      </dgm:t>
    </dgm:pt>
    <dgm:pt modelId="{1DF0EAC0-378E-4682-AFC3-031C8FC492F7}" type="parTrans" cxnId="{6BC41DCA-A8F2-44E5-AC48-2BB62CD09D10}">
      <dgm:prSet/>
      <dgm:spPr/>
      <dgm:t>
        <a:bodyPr/>
        <a:lstStyle/>
        <a:p>
          <a:endParaRPr lang="ru-RU"/>
        </a:p>
      </dgm:t>
    </dgm:pt>
    <dgm:pt modelId="{73C0F63E-B1AE-49F0-A303-7D12EA3D0F06}" type="sibTrans" cxnId="{6BC41DCA-A8F2-44E5-AC48-2BB62CD09D10}">
      <dgm:prSet/>
      <dgm:spPr/>
      <dgm:t>
        <a:bodyPr/>
        <a:lstStyle/>
        <a:p>
          <a:endParaRPr lang="ru-RU"/>
        </a:p>
      </dgm:t>
    </dgm:pt>
    <dgm:pt modelId="{F62CCCAF-820A-4B22-80DD-420A4AB78768}">
      <dgm:prSet custT="1"/>
      <dgm:spPr/>
      <dgm:t>
        <a:bodyPr/>
        <a:lstStyle/>
        <a:p>
          <a:r>
            <a:rPr lang="ru-RU" sz="900" b="1" dirty="0" smtClean="0"/>
            <a:t>Хирургический  профиль </a:t>
          </a:r>
          <a:r>
            <a:rPr lang="kk-KZ" sz="900" b="1" dirty="0" smtClean="0"/>
            <a:t>из них</a:t>
          </a:r>
          <a:r>
            <a:rPr lang="ru-RU" sz="900" b="1" dirty="0" smtClean="0"/>
            <a:t>: </a:t>
          </a:r>
          <a:endParaRPr lang="kk-KZ" sz="900" b="1" dirty="0" smtClean="0">
            <a:solidFill>
              <a:schemeClr val="tx1"/>
            </a:solidFill>
            <a:latin typeface="Times New Roman" pitchFamily="18" charset="0"/>
            <a:cs typeface="Times New Roman" pitchFamily="18" charset="0"/>
          </a:endParaRPr>
        </a:p>
      </dgm:t>
    </dgm:pt>
    <dgm:pt modelId="{8D6DCFE5-8A29-4292-BCDF-EC0C63001B29}" type="parTrans" cxnId="{73EDE6D5-865B-4904-814D-BBBCB437A79A}">
      <dgm:prSet/>
      <dgm:spPr/>
      <dgm:t>
        <a:bodyPr/>
        <a:lstStyle/>
        <a:p>
          <a:endParaRPr lang="ru-RU"/>
        </a:p>
      </dgm:t>
    </dgm:pt>
    <dgm:pt modelId="{91145E17-E0F5-4094-BE4F-339A285D98EE}" type="sibTrans" cxnId="{73EDE6D5-865B-4904-814D-BBBCB437A79A}">
      <dgm:prSet/>
      <dgm:spPr/>
      <dgm:t>
        <a:bodyPr/>
        <a:lstStyle/>
        <a:p>
          <a:endParaRPr lang="ru-RU"/>
        </a:p>
      </dgm:t>
    </dgm:pt>
    <dgm:pt modelId="{145B8209-E622-4B5A-9732-500648D52B05}">
      <dgm:prSet custT="1"/>
      <dgm:spPr/>
      <dgm:t>
        <a:bodyPr/>
        <a:lstStyle/>
        <a:p>
          <a:r>
            <a:rPr lang="ru-RU" sz="900" b="0" dirty="0" smtClean="0">
              <a:solidFill>
                <a:schemeClr val="tx1"/>
              </a:solidFill>
              <a:latin typeface="Times New Roman" pitchFamily="18" charset="0"/>
              <a:cs typeface="Times New Roman" pitchFamily="18" charset="0"/>
            </a:rPr>
            <a:t>Хирургический – 17 коек</a:t>
          </a:r>
          <a:endParaRPr lang="kk-KZ" sz="900" b="0" dirty="0" smtClean="0">
            <a:solidFill>
              <a:schemeClr val="tx1"/>
            </a:solidFill>
            <a:latin typeface="Times New Roman" pitchFamily="18" charset="0"/>
            <a:cs typeface="Times New Roman" pitchFamily="18" charset="0"/>
          </a:endParaRPr>
        </a:p>
      </dgm:t>
    </dgm:pt>
    <dgm:pt modelId="{213271C7-F567-4337-A376-4F8F3DDF3513}" type="parTrans" cxnId="{63D470DA-CAE9-4D80-991A-70B617F8A660}">
      <dgm:prSet/>
      <dgm:spPr/>
      <dgm:t>
        <a:bodyPr/>
        <a:lstStyle/>
        <a:p>
          <a:endParaRPr lang="ru-RU"/>
        </a:p>
      </dgm:t>
    </dgm:pt>
    <dgm:pt modelId="{8855A66D-FA14-4C21-BEFF-6083303B3006}" type="sibTrans" cxnId="{63D470DA-CAE9-4D80-991A-70B617F8A660}">
      <dgm:prSet/>
      <dgm:spPr/>
      <dgm:t>
        <a:bodyPr/>
        <a:lstStyle/>
        <a:p>
          <a:endParaRPr lang="ru-RU"/>
        </a:p>
      </dgm:t>
    </dgm:pt>
    <dgm:pt modelId="{C196472E-5024-46CA-83A0-EA947F44DECC}">
      <dgm:prSet custT="1"/>
      <dgm:spPr/>
      <dgm:t>
        <a:bodyPr/>
        <a:lstStyle/>
        <a:p>
          <a:r>
            <a:rPr lang="ru-RU" sz="900" b="0" dirty="0" smtClean="0">
              <a:solidFill>
                <a:schemeClr val="tx1"/>
              </a:solidFill>
              <a:latin typeface="Times New Roman" pitchFamily="18" charset="0"/>
              <a:cs typeface="Times New Roman" pitchFamily="18" charset="0"/>
            </a:rPr>
            <a:t>Нейрохирургический - 15 коек</a:t>
          </a:r>
        </a:p>
      </dgm:t>
    </dgm:pt>
    <dgm:pt modelId="{39CE2C10-C25F-468A-AED3-93ECD57C0A64}" type="parTrans" cxnId="{122F6E02-55A3-4313-9208-844E0700BCF2}">
      <dgm:prSet/>
      <dgm:spPr/>
      <dgm:t>
        <a:bodyPr/>
        <a:lstStyle/>
        <a:p>
          <a:endParaRPr lang="ru-RU"/>
        </a:p>
      </dgm:t>
    </dgm:pt>
    <dgm:pt modelId="{7D51FEC5-31C0-47A2-B3B1-320D9FC79BF2}" type="sibTrans" cxnId="{122F6E02-55A3-4313-9208-844E0700BCF2}">
      <dgm:prSet/>
      <dgm:spPr/>
      <dgm:t>
        <a:bodyPr/>
        <a:lstStyle/>
        <a:p>
          <a:endParaRPr lang="ru-RU"/>
        </a:p>
      </dgm:t>
    </dgm:pt>
    <dgm:pt modelId="{CFAB067E-02C1-4393-8E8C-5764145DF7B9}">
      <dgm:prSet custT="1"/>
      <dgm:spPr/>
      <dgm:t>
        <a:bodyPr/>
        <a:lstStyle/>
        <a:p>
          <a:r>
            <a:rPr lang="ru-RU" sz="900" b="0" dirty="0" smtClean="0">
              <a:solidFill>
                <a:schemeClr val="tx1"/>
              </a:solidFill>
              <a:latin typeface="Times New Roman" pitchFamily="18" charset="0"/>
              <a:cs typeface="Times New Roman" pitchFamily="18" charset="0"/>
            </a:rPr>
            <a:t>Торакальной хирургии - 1 коек</a:t>
          </a:r>
        </a:p>
      </dgm:t>
    </dgm:pt>
    <dgm:pt modelId="{6667CAC4-F62C-4962-913D-EF545D1AB920}" type="parTrans" cxnId="{A07ABF15-35CD-40AE-B5B6-6737CD930129}">
      <dgm:prSet/>
      <dgm:spPr/>
      <dgm:t>
        <a:bodyPr/>
        <a:lstStyle/>
        <a:p>
          <a:endParaRPr lang="ru-RU"/>
        </a:p>
      </dgm:t>
    </dgm:pt>
    <dgm:pt modelId="{C3DFDA9D-FB6D-42FB-9785-A0C08BA4C3F0}" type="sibTrans" cxnId="{A07ABF15-35CD-40AE-B5B6-6737CD930129}">
      <dgm:prSet/>
      <dgm:spPr/>
      <dgm:t>
        <a:bodyPr/>
        <a:lstStyle/>
        <a:p>
          <a:endParaRPr lang="ru-RU"/>
        </a:p>
      </dgm:t>
    </dgm:pt>
    <dgm:pt modelId="{DD9E6493-A704-4558-9154-F34AE2E327F9}">
      <dgm:prSet custT="1"/>
      <dgm:spPr/>
      <dgm:t>
        <a:bodyPr/>
        <a:lstStyle/>
        <a:p>
          <a:r>
            <a:rPr lang="ru-RU" sz="900" b="0" dirty="0" smtClean="0">
              <a:solidFill>
                <a:schemeClr val="tx1"/>
              </a:solidFill>
              <a:latin typeface="Times New Roman" pitchFamily="18" charset="0"/>
              <a:cs typeface="Times New Roman" pitchFamily="18" charset="0"/>
            </a:rPr>
            <a:t>Травматологический – 13 коек</a:t>
          </a:r>
        </a:p>
      </dgm:t>
    </dgm:pt>
    <dgm:pt modelId="{39CA3364-2668-4A63-90AC-8E126009625C}" type="parTrans" cxnId="{CE938DF2-F8CD-4FF4-8785-A41F2B22A392}">
      <dgm:prSet/>
      <dgm:spPr/>
      <dgm:t>
        <a:bodyPr/>
        <a:lstStyle/>
        <a:p>
          <a:endParaRPr lang="ru-RU"/>
        </a:p>
      </dgm:t>
    </dgm:pt>
    <dgm:pt modelId="{59CF39D6-3A30-44AA-A2CE-4573CCDBB166}" type="sibTrans" cxnId="{CE938DF2-F8CD-4FF4-8785-A41F2B22A392}">
      <dgm:prSet/>
      <dgm:spPr/>
      <dgm:t>
        <a:bodyPr/>
        <a:lstStyle/>
        <a:p>
          <a:endParaRPr lang="ru-RU"/>
        </a:p>
      </dgm:t>
    </dgm:pt>
    <dgm:pt modelId="{B24F81CA-BFE3-4746-A094-536AEF5E8546}">
      <dgm:prSet custT="1"/>
      <dgm:spPr/>
      <dgm:t>
        <a:bodyPr/>
        <a:lstStyle/>
        <a:p>
          <a:r>
            <a:rPr lang="ru-RU" sz="900" b="0" smtClean="0">
              <a:solidFill>
                <a:schemeClr val="tx1"/>
              </a:solidFill>
              <a:latin typeface="Times New Roman" pitchFamily="18" charset="0"/>
              <a:cs typeface="Times New Roman" pitchFamily="18" charset="0"/>
            </a:rPr>
            <a:t>Урологический  - 7 коек</a:t>
          </a:r>
          <a:endParaRPr lang="ru-RU" sz="900" b="0" dirty="0" smtClean="0">
            <a:solidFill>
              <a:schemeClr val="tx1"/>
            </a:solidFill>
            <a:latin typeface="Times New Roman" pitchFamily="18" charset="0"/>
            <a:cs typeface="Times New Roman" pitchFamily="18" charset="0"/>
          </a:endParaRPr>
        </a:p>
      </dgm:t>
    </dgm:pt>
    <dgm:pt modelId="{F255CD94-D365-49A2-B3E7-3E9FA8609981}" type="parTrans" cxnId="{C854A637-95F1-4D67-A874-2E99D8601B51}">
      <dgm:prSet/>
      <dgm:spPr/>
      <dgm:t>
        <a:bodyPr/>
        <a:lstStyle/>
        <a:p>
          <a:endParaRPr lang="ru-RU"/>
        </a:p>
      </dgm:t>
    </dgm:pt>
    <dgm:pt modelId="{E2304DF5-5A57-4818-B22B-B4020B3D33DB}" type="sibTrans" cxnId="{C854A637-95F1-4D67-A874-2E99D8601B51}">
      <dgm:prSet/>
      <dgm:spPr/>
      <dgm:t>
        <a:bodyPr/>
        <a:lstStyle/>
        <a:p>
          <a:endParaRPr lang="ru-RU"/>
        </a:p>
      </dgm:t>
    </dgm:pt>
    <dgm:pt modelId="{C1B4387A-A84F-4269-826D-A4DD3A646528}">
      <dgm:prSet custT="1"/>
      <dgm:spPr/>
      <dgm:t>
        <a:bodyPr/>
        <a:lstStyle/>
        <a:p>
          <a:r>
            <a:rPr lang="ru-RU" sz="900" b="0" smtClean="0">
              <a:solidFill>
                <a:schemeClr val="tx1"/>
              </a:solidFill>
              <a:latin typeface="Times New Roman" pitchFamily="18" charset="0"/>
              <a:cs typeface="Times New Roman" pitchFamily="18" charset="0"/>
            </a:rPr>
            <a:t>Отоларингологический – 5 коек</a:t>
          </a:r>
          <a:endParaRPr lang="ru-RU" sz="900" b="0" dirty="0" smtClean="0">
            <a:solidFill>
              <a:schemeClr val="tx1"/>
            </a:solidFill>
            <a:latin typeface="Times New Roman" pitchFamily="18" charset="0"/>
            <a:cs typeface="Times New Roman" pitchFamily="18" charset="0"/>
          </a:endParaRPr>
        </a:p>
      </dgm:t>
    </dgm:pt>
    <dgm:pt modelId="{F9470670-A14B-46DB-BA8E-04B9B4B394D5}" type="parTrans" cxnId="{85570DAA-2427-4BB3-A362-6F39E582A958}">
      <dgm:prSet/>
      <dgm:spPr/>
      <dgm:t>
        <a:bodyPr/>
        <a:lstStyle/>
        <a:p>
          <a:endParaRPr lang="ru-RU"/>
        </a:p>
      </dgm:t>
    </dgm:pt>
    <dgm:pt modelId="{9F57B698-8A6C-4146-A424-4111BD8EE1E7}" type="sibTrans" cxnId="{85570DAA-2427-4BB3-A362-6F39E582A958}">
      <dgm:prSet/>
      <dgm:spPr/>
      <dgm:t>
        <a:bodyPr/>
        <a:lstStyle/>
        <a:p>
          <a:endParaRPr lang="ru-RU"/>
        </a:p>
      </dgm:t>
    </dgm:pt>
    <dgm:pt modelId="{01B69933-5046-4248-8246-7AEDB24B6D31}">
      <dgm:prSet custT="1"/>
      <dgm:spPr/>
      <dgm:t>
        <a:bodyPr/>
        <a:lstStyle/>
        <a:p>
          <a:r>
            <a:rPr lang="kk-KZ" sz="900" b="0" dirty="0" smtClean="0">
              <a:solidFill>
                <a:schemeClr val="tx1"/>
              </a:solidFill>
              <a:latin typeface="Times New Roman" pitchFamily="18" charset="0"/>
              <a:cs typeface="Times New Roman" pitchFamily="18" charset="0"/>
            </a:rPr>
            <a:t>Ожоговый </a:t>
          </a:r>
          <a:r>
            <a:rPr lang="en-US" sz="900" b="0" dirty="0" smtClean="0">
              <a:solidFill>
                <a:schemeClr val="tx1"/>
              </a:solidFill>
              <a:latin typeface="Times New Roman" pitchFamily="18" charset="0"/>
              <a:cs typeface="Times New Roman" pitchFamily="18" charset="0"/>
            </a:rPr>
            <a:t>(</a:t>
          </a:r>
          <a:r>
            <a:rPr lang="kk-KZ" sz="900" b="0" dirty="0" smtClean="0">
              <a:solidFill>
                <a:schemeClr val="tx1"/>
              </a:solidFill>
              <a:latin typeface="Times New Roman" pitchFamily="18" charset="0"/>
              <a:cs typeface="Times New Roman" pitchFamily="18" charset="0"/>
            </a:rPr>
            <a:t>камбустиологический) – 10 коек</a:t>
          </a:r>
        </a:p>
      </dgm:t>
    </dgm:pt>
    <dgm:pt modelId="{37B0E6CE-F8AB-45FD-9266-0EF76C9A0F9B}" type="parTrans" cxnId="{406563F1-6D7B-4168-8812-17C427712D03}">
      <dgm:prSet/>
      <dgm:spPr/>
      <dgm:t>
        <a:bodyPr/>
        <a:lstStyle/>
        <a:p>
          <a:endParaRPr lang="ru-RU"/>
        </a:p>
      </dgm:t>
    </dgm:pt>
    <dgm:pt modelId="{F00C62F9-456D-4EE5-8642-424D41862520}" type="sibTrans" cxnId="{406563F1-6D7B-4168-8812-17C427712D03}">
      <dgm:prSet/>
      <dgm:spPr/>
      <dgm:t>
        <a:bodyPr/>
        <a:lstStyle/>
        <a:p>
          <a:endParaRPr lang="ru-RU"/>
        </a:p>
      </dgm:t>
    </dgm:pt>
    <dgm:pt modelId="{4DB8314B-6B61-4404-8F2C-6F19E6222162}">
      <dgm:prSet custT="1"/>
      <dgm:spPr/>
      <dgm:t>
        <a:bodyPr/>
        <a:lstStyle/>
        <a:p>
          <a:r>
            <a:rPr lang="kk-KZ" sz="900" b="0" dirty="0" smtClean="0">
              <a:solidFill>
                <a:schemeClr val="tx1"/>
              </a:solidFill>
              <a:latin typeface="Times New Roman" pitchFamily="18" charset="0"/>
              <a:cs typeface="Times New Roman" pitchFamily="18" charset="0"/>
            </a:rPr>
            <a:t>Хирургический для новорожденных –2 коек</a:t>
          </a:r>
        </a:p>
      </dgm:t>
    </dgm:pt>
    <dgm:pt modelId="{08539E22-11C6-4EAB-9755-821DC5E57439}" type="parTrans" cxnId="{E600700E-2EE2-4143-B4D5-EDD7DC89D6A9}">
      <dgm:prSet/>
      <dgm:spPr/>
      <dgm:t>
        <a:bodyPr/>
        <a:lstStyle/>
        <a:p>
          <a:endParaRPr lang="ru-RU"/>
        </a:p>
      </dgm:t>
    </dgm:pt>
    <dgm:pt modelId="{6E941FE1-3FC3-4058-B979-85FA4C90C772}" type="sibTrans" cxnId="{E600700E-2EE2-4143-B4D5-EDD7DC89D6A9}">
      <dgm:prSet/>
      <dgm:spPr/>
      <dgm:t>
        <a:bodyPr/>
        <a:lstStyle/>
        <a:p>
          <a:endParaRPr lang="ru-RU"/>
        </a:p>
      </dgm:t>
    </dgm:pt>
    <dgm:pt modelId="{AE5ADCAA-8997-4980-87AC-855F056888AA}">
      <dgm:prSet custT="1"/>
      <dgm:spPr/>
      <dgm:t>
        <a:bodyPr/>
        <a:lstStyle/>
        <a:p>
          <a:r>
            <a:rPr lang="kk-KZ" sz="900" b="1" smtClean="0"/>
            <a:t>Для востановительного лечения и медицинской реабилитации в составе отделении  из них:</a:t>
          </a:r>
          <a:endParaRPr lang="kk-KZ" sz="900" b="0" dirty="0" smtClean="0">
            <a:solidFill>
              <a:schemeClr val="tx1"/>
            </a:solidFill>
            <a:latin typeface="Times New Roman" pitchFamily="18" charset="0"/>
            <a:cs typeface="Times New Roman" pitchFamily="18" charset="0"/>
          </a:endParaRPr>
        </a:p>
      </dgm:t>
    </dgm:pt>
    <dgm:pt modelId="{AB1F61E9-FA31-4E89-84DC-53C89EF66359}" type="parTrans" cxnId="{B22AE61A-08AA-469A-B7C2-82EA092B0BAA}">
      <dgm:prSet/>
      <dgm:spPr/>
      <dgm:t>
        <a:bodyPr/>
        <a:lstStyle/>
        <a:p>
          <a:endParaRPr lang="ru-RU"/>
        </a:p>
      </dgm:t>
    </dgm:pt>
    <dgm:pt modelId="{43E22F00-5B5F-4EB2-8C10-B693C7736F4A}" type="sibTrans" cxnId="{B22AE61A-08AA-469A-B7C2-82EA092B0BAA}">
      <dgm:prSet/>
      <dgm:spPr/>
      <dgm:t>
        <a:bodyPr/>
        <a:lstStyle/>
        <a:p>
          <a:endParaRPr lang="ru-RU"/>
        </a:p>
      </dgm:t>
    </dgm:pt>
    <dgm:pt modelId="{280F3F2D-259D-44AB-92B2-FD5BB2DDC586}">
      <dgm:prSet custT="1"/>
      <dgm:spPr/>
      <dgm:t>
        <a:bodyPr/>
        <a:lstStyle/>
        <a:p>
          <a:r>
            <a:rPr lang="kk-KZ" sz="900" b="0" dirty="0" smtClean="0">
              <a:solidFill>
                <a:schemeClr val="tx1"/>
              </a:solidFill>
              <a:latin typeface="Times New Roman" pitchFamily="18" charset="0"/>
              <a:cs typeface="Times New Roman" pitchFamily="18" charset="0"/>
            </a:rPr>
            <a:t>Кардиологический -2 койки </a:t>
          </a:r>
          <a:endParaRPr lang="ru-RU" sz="900" b="0" dirty="0">
            <a:solidFill>
              <a:schemeClr val="tx1"/>
            </a:solidFill>
          </a:endParaRPr>
        </a:p>
      </dgm:t>
    </dgm:pt>
    <dgm:pt modelId="{1F2A980B-6D0C-4E8E-86E5-3AA9E9A9D7B9}" type="parTrans" cxnId="{0DDF843F-26E9-4FD9-90AC-11A19A65F79B}">
      <dgm:prSet/>
      <dgm:spPr/>
      <dgm:t>
        <a:bodyPr/>
        <a:lstStyle/>
        <a:p>
          <a:endParaRPr lang="ru-RU"/>
        </a:p>
      </dgm:t>
    </dgm:pt>
    <dgm:pt modelId="{379B2807-1170-4070-AE6A-B82ED12F16C2}" type="sibTrans" cxnId="{0DDF843F-26E9-4FD9-90AC-11A19A65F79B}">
      <dgm:prSet/>
      <dgm:spPr/>
      <dgm:t>
        <a:bodyPr/>
        <a:lstStyle/>
        <a:p>
          <a:endParaRPr lang="ru-RU"/>
        </a:p>
      </dgm:t>
    </dgm:pt>
    <dgm:pt modelId="{C0AB2627-C167-4ECB-96E4-453902C9B7D1}">
      <dgm:prSet custT="1"/>
      <dgm:spPr/>
      <dgm:t>
        <a:bodyPr/>
        <a:lstStyle/>
        <a:p>
          <a:r>
            <a:rPr lang="kk-KZ" sz="900" b="0" dirty="0" smtClean="0">
              <a:solidFill>
                <a:schemeClr val="tx1"/>
              </a:solidFill>
              <a:latin typeface="Times New Roman" pitchFamily="18" charset="0"/>
              <a:cs typeface="Times New Roman" pitchFamily="18" charset="0"/>
            </a:rPr>
            <a:t>Кардиохирургические-3 койки </a:t>
          </a:r>
        </a:p>
      </dgm:t>
    </dgm:pt>
    <dgm:pt modelId="{1FF70DA7-B35D-43EB-8701-B086A82D4F68}" type="parTrans" cxnId="{97F7B9EE-5B4D-4D26-A7FD-3DF605F8BD38}">
      <dgm:prSet/>
      <dgm:spPr/>
      <dgm:t>
        <a:bodyPr/>
        <a:lstStyle/>
        <a:p>
          <a:endParaRPr lang="ru-RU"/>
        </a:p>
      </dgm:t>
    </dgm:pt>
    <dgm:pt modelId="{53F833AB-0C96-4B4B-970D-40A5E9109455}" type="sibTrans" cxnId="{97F7B9EE-5B4D-4D26-A7FD-3DF605F8BD38}">
      <dgm:prSet/>
      <dgm:spPr/>
      <dgm:t>
        <a:bodyPr/>
        <a:lstStyle/>
        <a:p>
          <a:endParaRPr lang="ru-RU"/>
        </a:p>
      </dgm:t>
    </dgm:pt>
    <dgm:pt modelId="{19BD095B-324E-49DB-A855-EDCAF5DC0581}">
      <dgm:prSet custT="1"/>
      <dgm:spPr/>
      <dgm:t>
        <a:bodyPr/>
        <a:lstStyle/>
        <a:p>
          <a:r>
            <a:rPr lang="kk-KZ" sz="900" b="0" dirty="0" smtClean="0">
              <a:solidFill>
                <a:schemeClr val="tx1"/>
              </a:solidFill>
              <a:latin typeface="Times New Roman" pitchFamily="18" charset="0"/>
              <a:cs typeface="Times New Roman" pitchFamily="18" charset="0"/>
            </a:rPr>
            <a:t>Травматологические –2 койки </a:t>
          </a:r>
        </a:p>
      </dgm:t>
    </dgm:pt>
    <dgm:pt modelId="{1068CC46-970C-461F-A92F-C1D95956A1AA}" type="parTrans" cxnId="{6E9BC4A5-7C4F-4540-9243-1577A01B91FF}">
      <dgm:prSet/>
      <dgm:spPr/>
      <dgm:t>
        <a:bodyPr/>
        <a:lstStyle/>
        <a:p>
          <a:endParaRPr lang="ru-RU"/>
        </a:p>
      </dgm:t>
    </dgm:pt>
    <dgm:pt modelId="{CB227BFD-71AB-4B71-9765-6481EF27BAD2}" type="sibTrans" cxnId="{6E9BC4A5-7C4F-4540-9243-1577A01B91FF}">
      <dgm:prSet/>
      <dgm:spPr/>
      <dgm:t>
        <a:bodyPr/>
        <a:lstStyle/>
        <a:p>
          <a:endParaRPr lang="ru-RU"/>
        </a:p>
      </dgm:t>
    </dgm:pt>
    <dgm:pt modelId="{525D3FF3-E69F-472D-B82A-9C16C3F91891}">
      <dgm:prSet custT="1"/>
      <dgm:spPr/>
      <dgm:t>
        <a:bodyPr/>
        <a:lstStyle/>
        <a:p>
          <a:r>
            <a:rPr lang="kk-KZ" sz="900" b="0" smtClean="0">
              <a:solidFill>
                <a:schemeClr val="tx1"/>
              </a:solidFill>
              <a:latin typeface="Times New Roman" pitchFamily="18" charset="0"/>
              <a:cs typeface="Times New Roman" pitchFamily="18" charset="0"/>
            </a:rPr>
            <a:t>Нейрохирургические – 3 койки </a:t>
          </a:r>
          <a:endParaRPr lang="kk-KZ" sz="900" b="0" dirty="0" smtClean="0">
            <a:solidFill>
              <a:schemeClr val="tx1"/>
            </a:solidFill>
            <a:latin typeface="Times New Roman" pitchFamily="18" charset="0"/>
            <a:cs typeface="Times New Roman" pitchFamily="18" charset="0"/>
          </a:endParaRPr>
        </a:p>
      </dgm:t>
    </dgm:pt>
    <dgm:pt modelId="{9515797C-D099-49F6-888A-41349B7C192D}" type="parTrans" cxnId="{EC4F2DEB-5D8F-4420-B9A2-ED3AF8006637}">
      <dgm:prSet/>
      <dgm:spPr/>
      <dgm:t>
        <a:bodyPr/>
        <a:lstStyle/>
        <a:p>
          <a:endParaRPr lang="ru-RU"/>
        </a:p>
      </dgm:t>
    </dgm:pt>
    <dgm:pt modelId="{00C23900-8097-41D3-A4D0-E75DE6BAF7C9}" type="sibTrans" cxnId="{EC4F2DEB-5D8F-4420-B9A2-ED3AF8006637}">
      <dgm:prSet/>
      <dgm:spPr/>
      <dgm:t>
        <a:bodyPr/>
        <a:lstStyle/>
        <a:p>
          <a:endParaRPr lang="ru-RU"/>
        </a:p>
      </dgm:t>
    </dgm:pt>
    <dgm:pt modelId="{9B8FBE2B-561A-41B9-966F-6A7F4066C205}">
      <dgm:prSet custT="1"/>
      <dgm:spPr/>
      <dgm:t>
        <a:bodyPr/>
        <a:lstStyle/>
        <a:p>
          <a:r>
            <a:rPr lang="kk-KZ" sz="900" b="0" dirty="0" smtClean="0">
              <a:solidFill>
                <a:schemeClr val="tx1"/>
              </a:solidFill>
              <a:latin typeface="Times New Roman" pitchFamily="18" charset="0"/>
              <a:cs typeface="Times New Roman" pitchFamily="18" charset="0"/>
            </a:rPr>
            <a:t>Неврологический-3 койки</a:t>
          </a:r>
        </a:p>
      </dgm:t>
    </dgm:pt>
    <dgm:pt modelId="{1FD088E2-A14D-48A8-B49B-86D5DC44B67F}" type="parTrans" cxnId="{BB8D5AB3-5E53-462B-A8BA-ADE8122CE7EB}">
      <dgm:prSet/>
      <dgm:spPr/>
      <dgm:t>
        <a:bodyPr/>
        <a:lstStyle/>
        <a:p>
          <a:endParaRPr lang="ru-RU"/>
        </a:p>
      </dgm:t>
    </dgm:pt>
    <dgm:pt modelId="{29E4746A-EBF1-414F-AAAB-55C4B64D8DE0}" type="sibTrans" cxnId="{BB8D5AB3-5E53-462B-A8BA-ADE8122CE7EB}">
      <dgm:prSet/>
      <dgm:spPr/>
      <dgm:t>
        <a:bodyPr/>
        <a:lstStyle/>
        <a:p>
          <a:endParaRPr lang="ru-RU"/>
        </a:p>
      </dgm:t>
    </dgm:pt>
    <dgm:pt modelId="{5FCFB20D-145A-45A2-8037-09113B9A5D69}">
      <dgm:prSet custT="1"/>
      <dgm:spPr/>
      <dgm:t>
        <a:bodyPr/>
        <a:lstStyle/>
        <a:p>
          <a:r>
            <a:rPr lang="kk-KZ" sz="900" b="0" smtClean="0">
              <a:solidFill>
                <a:schemeClr val="tx1"/>
              </a:solidFill>
              <a:latin typeface="Times New Roman" pitchFamily="18" charset="0"/>
              <a:cs typeface="Times New Roman" pitchFamily="18" charset="0"/>
            </a:rPr>
            <a:t>Ортопедический-2 койки</a:t>
          </a:r>
          <a:endParaRPr lang="kk-KZ" sz="900" b="0" dirty="0" smtClean="0">
            <a:solidFill>
              <a:schemeClr val="tx1"/>
            </a:solidFill>
            <a:latin typeface="Times New Roman" pitchFamily="18" charset="0"/>
            <a:cs typeface="Times New Roman" pitchFamily="18" charset="0"/>
          </a:endParaRPr>
        </a:p>
      </dgm:t>
    </dgm:pt>
    <dgm:pt modelId="{3390BF1E-8A1F-411B-A16F-B6D8A12DE887}" type="parTrans" cxnId="{17EFE7AD-92A8-403E-99E1-DA2D0C913932}">
      <dgm:prSet/>
      <dgm:spPr/>
      <dgm:t>
        <a:bodyPr/>
        <a:lstStyle/>
        <a:p>
          <a:endParaRPr lang="ru-RU"/>
        </a:p>
      </dgm:t>
    </dgm:pt>
    <dgm:pt modelId="{A868FFE4-B8B0-4E6C-BC1F-F85215F7A93C}" type="sibTrans" cxnId="{17EFE7AD-92A8-403E-99E1-DA2D0C913932}">
      <dgm:prSet/>
      <dgm:spPr/>
      <dgm:t>
        <a:bodyPr/>
        <a:lstStyle/>
        <a:p>
          <a:endParaRPr lang="ru-RU"/>
        </a:p>
      </dgm:t>
    </dgm:pt>
    <dgm:pt modelId="{01A83463-B1F3-4E74-87B2-E44F8D4B718E}">
      <dgm:prSet custT="1"/>
      <dgm:spPr/>
      <dgm:t>
        <a:bodyPr/>
        <a:lstStyle/>
        <a:p>
          <a:r>
            <a:rPr lang="kk-KZ" sz="900" b="0" dirty="0" smtClean="0">
              <a:solidFill>
                <a:schemeClr val="tx1"/>
              </a:solidFill>
              <a:latin typeface="Times New Roman" pitchFamily="18" charset="0"/>
              <a:cs typeface="Times New Roman" pitchFamily="18" charset="0"/>
            </a:rPr>
            <a:t>Пульмонологический-1 койка</a:t>
          </a:r>
        </a:p>
      </dgm:t>
    </dgm:pt>
    <dgm:pt modelId="{14FADA3E-BF64-4EDC-BEDF-411E9391B1E2}" type="parTrans" cxnId="{2A8260FA-F259-4E3E-8C69-3E56C10A82D6}">
      <dgm:prSet/>
      <dgm:spPr/>
      <dgm:t>
        <a:bodyPr/>
        <a:lstStyle/>
        <a:p>
          <a:endParaRPr lang="ru-RU"/>
        </a:p>
      </dgm:t>
    </dgm:pt>
    <dgm:pt modelId="{A12C270B-5117-4D61-B1AB-6C35669461E8}" type="sibTrans" cxnId="{2A8260FA-F259-4E3E-8C69-3E56C10A82D6}">
      <dgm:prSet/>
      <dgm:spPr/>
      <dgm:t>
        <a:bodyPr/>
        <a:lstStyle/>
        <a:p>
          <a:endParaRPr lang="ru-RU"/>
        </a:p>
      </dgm:t>
    </dgm:pt>
    <dgm:pt modelId="{8A7F37E8-E1C5-41E7-BF60-39B434AA90FE}">
      <dgm:prSet custT="1"/>
      <dgm:spPr/>
      <dgm:t>
        <a:bodyPr/>
        <a:lstStyle/>
        <a:p>
          <a:r>
            <a:rPr lang="kk-KZ" sz="900" b="0" dirty="0" smtClean="0">
              <a:solidFill>
                <a:schemeClr val="tx1"/>
              </a:solidFill>
              <a:latin typeface="Times New Roman" pitchFamily="18" charset="0"/>
              <a:cs typeface="Times New Roman" pitchFamily="18" charset="0"/>
            </a:rPr>
            <a:t>Общая реабилитация-4 койки</a:t>
          </a:r>
        </a:p>
      </dgm:t>
    </dgm:pt>
    <dgm:pt modelId="{456990FE-EEB3-4389-B397-4BC3A6D6CFE4}" type="parTrans" cxnId="{A228D515-1649-43B8-B33C-87ACA314E022}">
      <dgm:prSet/>
      <dgm:spPr/>
      <dgm:t>
        <a:bodyPr/>
        <a:lstStyle/>
        <a:p>
          <a:endParaRPr lang="ru-RU"/>
        </a:p>
      </dgm:t>
    </dgm:pt>
    <dgm:pt modelId="{C91F9F92-38E6-4D8F-937D-A138941FDB65}" type="sibTrans" cxnId="{A228D515-1649-43B8-B33C-87ACA314E022}">
      <dgm:prSet/>
      <dgm:spPr/>
      <dgm:t>
        <a:bodyPr/>
        <a:lstStyle/>
        <a:p>
          <a:endParaRPr lang="ru-RU"/>
        </a:p>
      </dgm:t>
    </dgm:pt>
    <dgm:pt modelId="{0DEE4B12-5BE3-4046-9ACE-BD6C6B9E8E23}">
      <dgm:prSet custT="1"/>
      <dgm:spPr/>
      <dgm:t>
        <a:bodyPr/>
        <a:lstStyle/>
        <a:p>
          <a:r>
            <a:rPr lang="kk-KZ" sz="900" b="0" dirty="0" smtClean="0">
              <a:latin typeface="Times New Roman" pitchFamily="18" charset="0"/>
              <a:cs typeface="Times New Roman" pitchFamily="18" charset="0"/>
            </a:rPr>
            <a:t>Паллиативной помощи педиатрический – 15 коек</a:t>
          </a:r>
          <a:endParaRPr lang="kk-KZ" sz="900" b="0" dirty="0" smtClean="0">
            <a:solidFill>
              <a:schemeClr val="tx1"/>
            </a:solidFill>
            <a:latin typeface="Times New Roman" pitchFamily="18" charset="0"/>
            <a:cs typeface="Times New Roman" pitchFamily="18" charset="0"/>
          </a:endParaRPr>
        </a:p>
      </dgm:t>
    </dgm:pt>
    <dgm:pt modelId="{73B59548-4BA5-4521-9A37-9A1E1B67DC9E}" type="parTrans" cxnId="{687F431F-E883-435E-8A36-46A79D9F8621}">
      <dgm:prSet/>
      <dgm:spPr/>
      <dgm:t>
        <a:bodyPr/>
        <a:lstStyle/>
        <a:p>
          <a:endParaRPr lang="ru-RU"/>
        </a:p>
      </dgm:t>
    </dgm:pt>
    <dgm:pt modelId="{374F8E20-61FC-4FB0-902D-065D0ACF2D40}" type="sibTrans" cxnId="{687F431F-E883-435E-8A36-46A79D9F8621}">
      <dgm:prSet/>
      <dgm:spPr/>
      <dgm:t>
        <a:bodyPr/>
        <a:lstStyle/>
        <a:p>
          <a:endParaRPr lang="ru-RU"/>
        </a:p>
      </dgm:t>
    </dgm:pt>
    <dgm:pt modelId="{EED0C5B8-7201-4837-B123-09C7D9D2C5DD}">
      <dgm:prSet custT="1"/>
      <dgm:spPr/>
      <dgm:t>
        <a:bodyPr/>
        <a:lstStyle/>
        <a:p>
          <a:r>
            <a:rPr lang="kk-KZ" sz="900" b="0" smtClean="0">
              <a:latin typeface="Times New Roman" pitchFamily="18" charset="0"/>
              <a:cs typeface="Times New Roman" pitchFamily="18" charset="0"/>
            </a:rPr>
            <a:t>ОРИТ – на 18 коек</a:t>
          </a:r>
          <a:endParaRPr lang="kk-KZ" sz="900" b="0" dirty="0" smtClean="0">
            <a:solidFill>
              <a:schemeClr val="tx1"/>
            </a:solidFill>
            <a:latin typeface="Times New Roman" pitchFamily="18" charset="0"/>
            <a:cs typeface="Times New Roman" pitchFamily="18" charset="0"/>
          </a:endParaRPr>
        </a:p>
      </dgm:t>
    </dgm:pt>
    <dgm:pt modelId="{FD3C8916-FEEB-469D-B63E-75F99CF2474E}" type="parTrans" cxnId="{E26EF3C6-9713-4643-BD33-4CA0D54256AC}">
      <dgm:prSet/>
      <dgm:spPr/>
      <dgm:t>
        <a:bodyPr/>
        <a:lstStyle/>
        <a:p>
          <a:endParaRPr lang="ru-RU"/>
        </a:p>
      </dgm:t>
    </dgm:pt>
    <dgm:pt modelId="{B14EB9C6-188B-4F85-B1F9-653EB5E91B41}" type="sibTrans" cxnId="{E26EF3C6-9713-4643-BD33-4CA0D54256AC}">
      <dgm:prSet/>
      <dgm:spPr/>
      <dgm:t>
        <a:bodyPr/>
        <a:lstStyle/>
        <a:p>
          <a:endParaRPr lang="ru-RU"/>
        </a:p>
      </dgm:t>
    </dgm:pt>
    <dgm:pt modelId="{57A99C14-ADB4-4E00-AA60-E7079748678D}">
      <dgm:prSet custT="1"/>
      <dgm:spPr/>
      <dgm:t>
        <a:bodyPr/>
        <a:lstStyle/>
        <a:p>
          <a:r>
            <a:rPr lang="kk-KZ" sz="900" b="0" dirty="0" smtClean="0">
              <a:solidFill>
                <a:schemeClr val="tx1"/>
              </a:solidFill>
              <a:latin typeface="Times New Roman" pitchFamily="18" charset="0"/>
              <a:cs typeface="Times New Roman" pitchFamily="18" charset="0"/>
            </a:rPr>
            <a:t>Дневной стационар – 20 коек</a:t>
          </a:r>
          <a:endParaRPr lang="ru-RU" sz="900" dirty="0"/>
        </a:p>
      </dgm:t>
    </dgm:pt>
    <dgm:pt modelId="{DE256844-03AF-49F0-A82A-014843B87E9A}" type="parTrans" cxnId="{6C1368D4-E45A-47E6-96FA-7E22923ABF5C}">
      <dgm:prSet/>
      <dgm:spPr/>
      <dgm:t>
        <a:bodyPr/>
        <a:lstStyle/>
        <a:p>
          <a:endParaRPr lang="ru-RU"/>
        </a:p>
      </dgm:t>
    </dgm:pt>
    <dgm:pt modelId="{A29A7905-EE83-4677-9CDC-7B79FF4A2BA2}" type="sibTrans" cxnId="{6C1368D4-E45A-47E6-96FA-7E22923ABF5C}">
      <dgm:prSet/>
      <dgm:spPr/>
      <dgm:t>
        <a:bodyPr/>
        <a:lstStyle/>
        <a:p>
          <a:endParaRPr lang="ru-RU"/>
        </a:p>
      </dgm:t>
    </dgm:pt>
    <dgm:pt modelId="{89E20B12-0C59-44B7-A3A6-FD7353E1103F}">
      <dgm:prSet custT="1"/>
      <dgm:spPr/>
      <dgm:t>
        <a:bodyPr/>
        <a:lstStyle/>
        <a:p>
          <a:r>
            <a:rPr lang="ru-RU" sz="900" b="0" dirty="0" smtClean="0">
              <a:solidFill>
                <a:schemeClr val="tx1"/>
              </a:solidFill>
              <a:latin typeface="Times New Roman" pitchFamily="18" charset="0"/>
              <a:cs typeface="Times New Roman" pitchFamily="18" charset="0"/>
            </a:rPr>
            <a:t>Кардиологический  -  на  10 коек</a:t>
          </a:r>
          <a:endParaRPr lang="ru-RU" sz="900" b="0" dirty="0">
            <a:solidFill>
              <a:schemeClr val="tx1"/>
            </a:solidFill>
          </a:endParaRPr>
        </a:p>
      </dgm:t>
    </dgm:pt>
    <dgm:pt modelId="{76341599-CEDB-4E69-A56C-510B99420A31}" type="parTrans" cxnId="{A4DA7494-9C16-412B-BF13-607D1DA5CE18}">
      <dgm:prSet/>
      <dgm:spPr/>
      <dgm:t>
        <a:bodyPr/>
        <a:lstStyle/>
        <a:p>
          <a:endParaRPr lang="ru-RU"/>
        </a:p>
      </dgm:t>
    </dgm:pt>
    <dgm:pt modelId="{C53DD7E2-21AC-4D11-92F8-52772F8877EF}" type="sibTrans" cxnId="{A4DA7494-9C16-412B-BF13-607D1DA5CE18}">
      <dgm:prSet/>
      <dgm:spPr/>
      <dgm:t>
        <a:bodyPr/>
        <a:lstStyle/>
        <a:p>
          <a:endParaRPr lang="ru-RU"/>
        </a:p>
      </dgm:t>
    </dgm:pt>
    <dgm:pt modelId="{CA7BBCCB-AB5D-49D8-AA0D-4E534AF5440A}">
      <dgm:prSet custT="1"/>
      <dgm:spPr/>
      <dgm:t>
        <a:bodyPr/>
        <a:lstStyle/>
        <a:p>
          <a:r>
            <a:rPr lang="ru-RU" sz="900" b="0" dirty="0" smtClean="0">
              <a:solidFill>
                <a:schemeClr val="tx1"/>
              </a:solidFill>
              <a:latin typeface="Times New Roman" pitchFamily="18" charset="0"/>
              <a:cs typeface="Times New Roman" pitchFamily="18" charset="0"/>
            </a:rPr>
            <a:t>Гастроэнтерологический - на 3 коек</a:t>
          </a:r>
        </a:p>
      </dgm:t>
    </dgm:pt>
    <dgm:pt modelId="{94EB3DF3-13AF-45E2-892B-48EAD073EC3A}" type="parTrans" cxnId="{965700B5-315B-4AC1-8D46-D42EE877D72E}">
      <dgm:prSet/>
      <dgm:spPr/>
      <dgm:t>
        <a:bodyPr/>
        <a:lstStyle/>
        <a:p>
          <a:endParaRPr lang="ru-RU"/>
        </a:p>
      </dgm:t>
    </dgm:pt>
    <dgm:pt modelId="{736A86FC-71EB-4356-8855-BD21E69B5DE5}" type="sibTrans" cxnId="{965700B5-315B-4AC1-8D46-D42EE877D72E}">
      <dgm:prSet/>
      <dgm:spPr/>
      <dgm:t>
        <a:bodyPr/>
        <a:lstStyle/>
        <a:p>
          <a:endParaRPr lang="ru-RU"/>
        </a:p>
      </dgm:t>
    </dgm:pt>
    <dgm:pt modelId="{1822207C-BD69-44B1-8A6F-F86F21B7E152}">
      <dgm:prSet custT="1"/>
      <dgm:spPr/>
      <dgm:t>
        <a:bodyPr/>
        <a:lstStyle/>
        <a:p>
          <a:r>
            <a:rPr lang="ru-RU" sz="900" b="0" dirty="0" err="1" smtClean="0">
              <a:solidFill>
                <a:schemeClr val="tx1"/>
              </a:solidFill>
              <a:latin typeface="Times New Roman" pitchFamily="18" charset="0"/>
              <a:cs typeface="Times New Roman" pitchFamily="18" charset="0"/>
            </a:rPr>
            <a:t>Аллергологический</a:t>
          </a:r>
          <a:r>
            <a:rPr lang="ru-RU" sz="900" b="0" dirty="0" smtClean="0">
              <a:solidFill>
                <a:schemeClr val="tx1"/>
              </a:solidFill>
              <a:latin typeface="Times New Roman" pitchFamily="18" charset="0"/>
              <a:cs typeface="Times New Roman" pitchFamily="18" charset="0"/>
            </a:rPr>
            <a:t>  - на </a:t>
          </a:r>
          <a:r>
            <a:rPr lang="en-US" sz="900" b="0" dirty="0" smtClean="0">
              <a:solidFill>
                <a:schemeClr val="tx1"/>
              </a:solidFill>
              <a:latin typeface="Times New Roman" pitchFamily="18" charset="0"/>
              <a:cs typeface="Times New Roman" pitchFamily="18" charset="0"/>
            </a:rPr>
            <a:t>7</a:t>
          </a:r>
          <a:r>
            <a:rPr lang="ru-RU" sz="900" b="0" dirty="0" smtClean="0">
              <a:solidFill>
                <a:schemeClr val="tx1"/>
              </a:solidFill>
              <a:latin typeface="Times New Roman" pitchFamily="18" charset="0"/>
              <a:cs typeface="Times New Roman" pitchFamily="18" charset="0"/>
            </a:rPr>
            <a:t> коек</a:t>
          </a:r>
        </a:p>
      </dgm:t>
    </dgm:pt>
    <dgm:pt modelId="{1AA8D71F-27E4-4CDF-99E5-926BB866E445}" type="parTrans" cxnId="{0C5A7AF4-2B3E-4368-A0F2-C8191D21D186}">
      <dgm:prSet/>
      <dgm:spPr/>
      <dgm:t>
        <a:bodyPr/>
        <a:lstStyle/>
        <a:p>
          <a:endParaRPr lang="ru-RU"/>
        </a:p>
      </dgm:t>
    </dgm:pt>
    <dgm:pt modelId="{9D284DD4-CCC9-43BF-86AB-733E168A29FE}" type="sibTrans" cxnId="{0C5A7AF4-2B3E-4368-A0F2-C8191D21D186}">
      <dgm:prSet/>
      <dgm:spPr/>
      <dgm:t>
        <a:bodyPr/>
        <a:lstStyle/>
        <a:p>
          <a:endParaRPr lang="ru-RU"/>
        </a:p>
      </dgm:t>
    </dgm:pt>
    <dgm:pt modelId="{F56726FB-5526-4504-957E-4F9594045771}">
      <dgm:prSet custT="1"/>
      <dgm:spPr/>
      <dgm:t>
        <a:bodyPr/>
        <a:lstStyle/>
        <a:p>
          <a:r>
            <a:rPr lang="ru-RU" sz="900" b="0" smtClean="0">
              <a:solidFill>
                <a:schemeClr val="tx1"/>
              </a:solidFill>
              <a:latin typeface="Times New Roman" pitchFamily="18" charset="0"/>
              <a:cs typeface="Times New Roman" pitchFamily="18" charset="0"/>
            </a:rPr>
            <a:t>Ревматологический – на </a:t>
          </a:r>
          <a:r>
            <a:rPr lang="en-US" sz="900" b="0" smtClean="0">
              <a:solidFill>
                <a:schemeClr val="tx1"/>
              </a:solidFill>
              <a:latin typeface="Times New Roman" pitchFamily="18" charset="0"/>
              <a:cs typeface="Times New Roman" pitchFamily="18" charset="0"/>
            </a:rPr>
            <a:t>8 </a:t>
          </a:r>
          <a:r>
            <a:rPr lang="ru-RU" sz="900" b="0" smtClean="0">
              <a:solidFill>
                <a:schemeClr val="tx1"/>
              </a:solidFill>
              <a:latin typeface="Times New Roman" pitchFamily="18" charset="0"/>
              <a:cs typeface="Times New Roman" pitchFamily="18" charset="0"/>
            </a:rPr>
            <a:t>коек</a:t>
          </a:r>
          <a:endParaRPr lang="ru-RU" sz="900" b="0" dirty="0" smtClean="0">
            <a:solidFill>
              <a:schemeClr val="tx1"/>
            </a:solidFill>
            <a:latin typeface="Times New Roman" pitchFamily="18" charset="0"/>
            <a:cs typeface="Times New Roman" pitchFamily="18" charset="0"/>
          </a:endParaRPr>
        </a:p>
      </dgm:t>
    </dgm:pt>
    <dgm:pt modelId="{2C78B176-9833-4C7C-A7E9-98BB6AE9796F}" type="parTrans" cxnId="{B2A61BA5-59F9-4D87-AA23-B4DAEFD785D3}">
      <dgm:prSet/>
      <dgm:spPr/>
      <dgm:t>
        <a:bodyPr/>
        <a:lstStyle/>
        <a:p>
          <a:endParaRPr lang="ru-RU"/>
        </a:p>
      </dgm:t>
    </dgm:pt>
    <dgm:pt modelId="{1BA6DB58-E5F7-487A-9204-1D6FBD8F20D7}" type="sibTrans" cxnId="{B2A61BA5-59F9-4D87-AA23-B4DAEFD785D3}">
      <dgm:prSet/>
      <dgm:spPr/>
      <dgm:t>
        <a:bodyPr/>
        <a:lstStyle/>
        <a:p>
          <a:endParaRPr lang="ru-RU"/>
        </a:p>
      </dgm:t>
    </dgm:pt>
    <dgm:pt modelId="{9643C178-6341-4DBA-B240-2F0A8B84EFE4}">
      <dgm:prSet custT="1"/>
      <dgm:spPr/>
      <dgm:t>
        <a:bodyPr/>
        <a:lstStyle/>
        <a:p>
          <a:r>
            <a:rPr lang="ru-RU" sz="900" b="0" dirty="0" err="1" smtClean="0">
              <a:solidFill>
                <a:schemeClr val="tx1"/>
              </a:solidFill>
              <a:latin typeface="Times New Roman" pitchFamily="18" charset="0"/>
              <a:cs typeface="Times New Roman" pitchFamily="18" charset="0"/>
            </a:rPr>
            <a:t>Нефрологический</a:t>
          </a:r>
          <a:r>
            <a:rPr lang="ru-RU" sz="900" b="0" dirty="0" smtClean="0">
              <a:solidFill>
                <a:schemeClr val="tx1"/>
              </a:solidFill>
              <a:latin typeface="Times New Roman" pitchFamily="18" charset="0"/>
              <a:cs typeface="Times New Roman" pitchFamily="18" charset="0"/>
            </a:rPr>
            <a:t> – на 7 койки</a:t>
          </a:r>
        </a:p>
      </dgm:t>
    </dgm:pt>
    <dgm:pt modelId="{22C77B28-A4B3-4492-83F1-6CE9F58DF105}" type="parTrans" cxnId="{CA812DDD-7201-4B19-8DA5-4FF64D3BF899}">
      <dgm:prSet/>
      <dgm:spPr/>
      <dgm:t>
        <a:bodyPr/>
        <a:lstStyle/>
        <a:p>
          <a:endParaRPr lang="ru-RU"/>
        </a:p>
      </dgm:t>
    </dgm:pt>
    <dgm:pt modelId="{84C8D973-82D2-4FC6-8C28-23C1FFA737A1}" type="sibTrans" cxnId="{CA812DDD-7201-4B19-8DA5-4FF64D3BF899}">
      <dgm:prSet/>
      <dgm:spPr/>
      <dgm:t>
        <a:bodyPr/>
        <a:lstStyle/>
        <a:p>
          <a:endParaRPr lang="ru-RU"/>
        </a:p>
      </dgm:t>
    </dgm:pt>
    <dgm:pt modelId="{B51D816B-6AC9-419C-88C1-C00D3C59602E}">
      <dgm:prSet custT="1"/>
      <dgm:spPr/>
      <dgm:t>
        <a:bodyPr/>
        <a:lstStyle/>
        <a:p>
          <a:r>
            <a:rPr lang="ru-RU" sz="900" b="0" dirty="0" smtClean="0">
              <a:solidFill>
                <a:schemeClr val="tx1"/>
              </a:solidFill>
              <a:latin typeface="Times New Roman" pitchFamily="18" charset="0"/>
              <a:cs typeface="Times New Roman" pitchFamily="18" charset="0"/>
            </a:rPr>
            <a:t>Педиатрический – на 5</a:t>
          </a:r>
          <a:r>
            <a:rPr lang="en-US" sz="900" b="0" dirty="0" smtClean="0">
              <a:solidFill>
                <a:schemeClr val="tx1"/>
              </a:solidFill>
              <a:latin typeface="Times New Roman" pitchFamily="18" charset="0"/>
              <a:cs typeface="Times New Roman" pitchFamily="18" charset="0"/>
            </a:rPr>
            <a:t> </a:t>
          </a:r>
          <a:r>
            <a:rPr lang="ru-RU" sz="900" b="0" dirty="0" smtClean="0">
              <a:solidFill>
                <a:schemeClr val="tx1"/>
              </a:solidFill>
              <a:latin typeface="Times New Roman" pitchFamily="18" charset="0"/>
              <a:cs typeface="Times New Roman" pitchFamily="18" charset="0"/>
            </a:rPr>
            <a:t> койки</a:t>
          </a:r>
        </a:p>
      </dgm:t>
    </dgm:pt>
    <dgm:pt modelId="{4C91DDEE-F44C-4692-910D-8B69513D91DE}" type="parTrans" cxnId="{84B87F0E-84DE-4323-9F25-26E94DEE1449}">
      <dgm:prSet/>
      <dgm:spPr/>
      <dgm:t>
        <a:bodyPr/>
        <a:lstStyle/>
        <a:p>
          <a:endParaRPr lang="ru-RU"/>
        </a:p>
      </dgm:t>
    </dgm:pt>
    <dgm:pt modelId="{9F4BBCC5-21C1-4A86-9422-D63F626A20E0}" type="sibTrans" cxnId="{84B87F0E-84DE-4323-9F25-26E94DEE1449}">
      <dgm:prSet/>
      <dgm:spPr/>
      <dgm:t>
        <a:bodyPr/>
        <a:lstStyle/>
        <a:p>
          <a:endParaRPr lang="ru-RU"/>
        </a:p>
      </dgm:t>
    </dgm:pt>
    <dgm:pt modelId="{1A169F48-D825-4606-88DB-799DEBECAD46}">
      <dgm:prSet custT="1"/>
      <dgm:spPr/>
      <dgm:t>
        <a:bodyPr/>
        <a:lstStyle/>
        <a:p>
          <a:r>
            <a:rPr lang="ru-RU" sz="900" b="0" dirty="0" smtClean="0">
              <a:solidFill>
                <a:schemeClr val="tx1"/>
              </a:solidFill>
              <a:latin typeface="Times New Roman" pitchFamily="18" charset="0"/>
              <a:cs typeface="Times New Roman" pitchFamily="18" charset="0"/>
            </a:rPr>
            <a:t>Неврологический – на 45 коек</a:t>
          </a:r>
        </a:p>
      </dgm:t>
    </dgm:pt>
    <dgm:pt modelId="{CCC91F20-E3A5-4E60-847D-496A2C39BBF8}" type="parTrans" cxnId="{DCC92E69-2523-4F9E-B610-5DB1CBA5C258}">
      <dgm:prSet/>
      <dgm:spPr/>
      <dgm:t>
        <a:bodyPr/>
        <a:lstStyle/>
        <a:p>
          <a:endParaRPr lang="ru-RU"/>
        </a:p>
      </dgm:t>
    </dgm:pt>
    <dgm:pt modelId="{A3564D8B-99C4-411C-B9DB-9C636AA9FE0C}" type="sibTrans" cxnId="{DCC92E69-2523-4F9E-B610-5DB1CBA5C258}">
      <dgm:prSet/>
      <dgm:spPr/>
      <dgm:t>
        <a:bodyPr/>
        <a:lstStyle/>
        <a:p>
          <a:endParaRPr lang="ru-RU"/>
        </a:p>
      </dgm:t>
    </dgm:pt>
    <dgm:pt modelId="{68BC46EC-F6BF-4803-9897-E5254DF3C8A3}">
      <dgm:prSet custT="1"/>
      <dgm:spPr/>
      <dgm:t>
        <a:bodyPr/>
        <a:lstStyle/>
        <a:p>
          <a:r>
            <a:rPr lang="ru-RU" sz="900" b="0" dirty="0" smtClean="0">
              <a:solidFill>
                <a:schemeClr val="tx1"/>
              </a:solidFill>
              <a:latin typeface="Times New Roman" pitchFamily="18" charset="0"/>
              <a:cs typeface="Times New Roman" pitchFamily="18" charset="0"/>
            </a:rPr>
            <a:t>Эндокринологический - на 2 койки</a:t>
          </a:r>
        </a:p>
      </dgm:t>
    </dgm:pt>
    <dgm:pt modelId="{1391FEC6-8418-4AAF-96D8-9D7787708E43}" type="parTrans" cxnId="{ECE6A41C-3D07-46F6-A8EF-74E73E35F569}">
      <dgm:prSet/>
      <dgm:spPr/>
      <dgm:t>
        <a:bodyPr/>
        <a:lstStyle/>
        <a:p>
          <a:endParaRPr lang="ru-RU"/>
        </a:p>
      </dgm:t>
    </dgm:pt>
    <dgm:pt modelId="{CE2E3C44-E007-48EE-9ABF-BF51D8060F16}" type="sibTrans" cxnId="{ECE6A41C-3D07-46F6-A8EF-74E73E35F569}">
      <dgm:prSet/>
      <dgm:spPr/>
      <dgm:t>
        <a:bodyPr/>
        <a:lstStyle/>
        <a:p>
          <a:endParaRPr lang="ru-RU"/>
        </a:p>
      </dgm:t>
    </dgm:pt>
    <dgm:pt modelId="{0D3B4AE8-5870-47A5-B30E-FDB57BC3012F}">
      <dgm:prSet custT="1"/>
      <dgm:spPr/>
      <dgm:t>
        <a:bodyPr/>
        <a:lstStyle/>
        <a:p>
          <a:r>
            <a:rPr lang="kk-KZ" sz="900" b="0" dirty="0" smtClean="0">
              <a:solidFill>
                <a:schemeClr val="tx1"/>
              </a:solidFill>
              <a:latin typeface="Times New Roman" pitchFamily="18" charset="0"/>
              <a:cs typeface="Times New Roman" pitchFamily="18" charset="0"/>
            </a:rPr>
            <a:t>Пульмонологический – на 6</a:t>
          </a:r>
          <a:r>
            <a:rPr lang="en-US" sz="900" b="0" dirty="0" smtClean="0">
              <a:solidFill>
                <a:schemeClr val="tx1"/>
              </a:solidFill>
              <a:latin typeface="Times New Roman" pitchFamily="18" charset="0"/>
              <a:cs typeface="Times New Roman" pitchFamily="18" charset="0"/>
            </a:rPr>
            <a:t>0 </a:t>
          </a:r>
          <a:r>
            <a:rPr lang="kk-KZ" sz="900" b="0" dirty="0" smtClean="0">
              <a:solidFill>
                <a:schemeClr val="tx1"/>
              </a:solidFill>
              <a:latin typeface="Times New Roman" pitchFamily="18" charset="0"/>
              <a:cs typeface="Times New Roman" pitchFamily="18" charset="0"/>
            </a:rPr>
            <a:t>коек</a:t>
          </a:r>
        </a:p>
      </dgm:t>
    </dgm:pt>
    <dgm:pt modelId="{8C6FF4A8-E797-4A73-9292-290D737B7F47}" type="parTrans" cxnId="{59720176-2260-456E-A75E-2FDC5D0B1EA2}">
      <dgm:prSet/>
      <dgm:spPr/>
      <dgm:t>
        <a:bodyPr/>
        <a:lstStyle/>
        <a:p>
          <a:endParaRPr lang="ru-RU"/>
        </a:p>
      </dgm:t>
    </dgm:pt>
    <dgm:pt modelId="{FE869C81-CB39-4139-865C-A95F32824150}" type="sibTrans" cxnId="{59720176-2260-456E-A75E-2FDC5D0B1EA2}">
      <dgm:prSet/>
      <dgm:spPr/>
      <dgm:t>
        <a:bodyPr/>
        <a:lstStyle/>
        <a:p>
          <a:endParaRPr lang="ru-RU"/>
        </a:p>
      </dgm:t>
    </dgm:pt>
    <dgm:pt modelId="{7E44B12F-F9FE-4545-A239-368FD9CEA520}">
      <dgm:prSet custT="1"/>
      <dgm:spPr/>
      <dgm:t>
        <a:bodyPr/>
        <a:lstStyle/>
        <a:p>
          <a:r>
            <a:rPr lang="kk-KZ" sz="900" b="0" dirty="0" smtClean="0">
              <a:solidFill>
                <a:schemeClr val="tx1"/>
              </a:solidFill>
              <a:latin typeface="Times New Roman" pitchFamily="18" charset="0"/>
              <a:cs typeface="Times New Roman" pitchFamily="18" charset="0"/>
            </a:rPr>
            <a:t>Патология новорожденных и выхаживание недоношенных –на </a:t>
          </a:r>
          <a:r>
            <a:rPr lang="en-US" sz="900" b="0" dirty="0" smtClean="0">
              <a:solidFill>
                <a:schemeClr val="tx1"/>
              </a:solidFill>
              <a:latin typeface="Times New Roman" pitchFamily="18" charset="0"/>
              <a:cs typeface="Times New Roman" pitchFamily="18" charset="0"/>
            </a:rPr>
            <a:t>4</a:t>
          </a:r>
          <a:r>
            <a:rPr lang="kk-KZ" sz="900" b="0" dirty="0" smtClean="0">
              <a:solidFill>
                <a:schemeClr val="tx1"/>
              </a:solidFill>
              <a:latin typeface="Times New Roman" pitchFamily="18" charset="0"/>
              <a:cs typeface="Times New Roman" pitchFamily="18" charset="0"/>
            </a:rPr>
            <a:t>0</a:t>
          </a:r>
          <a:r>
            <a:rPr lang="en-US" sz="900" b="0" dirty="0" smtClean="0">
              <a:solidFill>
                <a:schemeClr val="tx1"/>
              </a:solidFill>
              <a:latin typeface="Times New Roman" pitchFamily="18" charset="0"/>
              <a:cs typeface="Times New Roman" pitchFamily="18" charset="0"/>
            </a:rPr>
            <a:t> </a:t>
          </a:r>
          <a:r>
            <a:rPr lang="kk-KZ" sz="900" b="0" dirty="0" smtClean="0">
              <a:solidFill>
                <a:schemeClr val="tx1"/>
              </a:solidFill>
              <a:latin typeface="Times New Roman" pitchFamily="18" charset="0"/>
              <a:cs typeface="Times New Roman" pitchFamily="18" charset="0"/>
            </a:rPr>
            <a:t> коек </a:t>
          </a:r>
        </a:p>
      </dgm:t>
    </dgm:pt>
    <dgm:pt modelId="{FC2998E7-84BC-42D4-892E-90837E659D08}" type="parTrans" cxnId="{435B63D8-0043-4113-9550-8207BD0F008D}">
      <dgm:prSet/>
      <dgm:spPr/>
      <dgm:t>
        <a:bodyPr/>
        <a:lstStyle/>
        <a:p>
          <a:endParaRPr lang="ru-RU"/>
        </a:p>
      </dgm:t>
    </dgm:pt>
    <dgm:pt modelId="{1B8BDCC3-784A-45AB-AF8C-D4A92E77B19D}" type="sibTrans" cxnId="{435B63D8-0043-4113-9550-8207BD0F008D}">
      <dgm:prSet/>
      <dgm:spPr/>
      <dgm:t>
        <a:bodyPr/>
        <a:lstStyle/>
        <a:p>
          <a:endParaRPr lang="ru-RU"/>
        </a:p>
      </dgm:t>
    </dgm:pt>
    <dgm:pt modelId="{06D0A9F3-6C0C-4B4A-A2DE-D2F334142151}">
      <dgm:prSet custT="1"/>
      <dgm:spPr/>
      <dgm:t>
        <a:bodyPr/>
        <a:lstStyle/>
        <a:p>
          <a:r>
            <a:rPr lang="kk-KZ" sz="900" b="0" dirty="0" smtClean="0">
              <a:solidFill>
                <a:schemeClr val="tx1"/>
              </a:solidFill>
              <a:latin typeface="Times New Roman" pitchFamily="18" charset="0"/>
              <a:cs typeface="Times New Roman" pitchFamily="18" charset="0"/>
            </a:rPr>
            <a:t>Онкология-на 5 коек</a:t>
          </a:r>
        </a:p>
      </dgm:t>
    </dgm:pt>
    <dgm:pt modelId="{AEADFB4A-B1ED-40E3-91EE-14BDD67AD60D}" type="parTrans" cxnId="{E8429D00-1D82-4B84-8958-BE10098AF75D}">
      <dgm:prSet/>
      <dgm:spPr/>
      <dgm:t>
        <a:bodyPr/>
        <a:lstStyle/>
        <a:p>
          <a:endParaRPr lang="ru-RU"/>
        </a:p>
      </dgm:t>
    </dgm:pt>
    <dgm:pt modelId="{3CF90985-1E14-40E6-A239-9805D27BA622}" type="sibTrans" cxnId="{E8429D00-1D82-4B84-8958-BE10098AF75D}">
      <dgm:prSet/>
      <dgm:spPr/>
      <dgm:t>
        <a:bodyPr/>
        <a:lstStyle/>
        <a:p>
          <a:endParaRPr lang="ru-RU"/>
        </a:p>
      </dgm:t>
    </dgm:pt>
    <dgm:pt modelId="{2CBFF04A-E168-40D1-A514-2281E8927FBE}">
      <dgm:prSet custT="1"/>
      <dgm:spPr/>
      <dgm:t>
        <a:bodyPr/>
        <a:lstStyle/>
        <a:p>
          <a:r>
            <a:rPr lang="ru-RU" sz="900" b="1" dirty="0" smtClean="0"/>
            <a:t>Хирургический  профиль </a:t>
          </a:r>
          <a:r>
            <a:rPr lang="kk-KZ" sz="900" b="1" dirty="0" smtClean="0"/>
            <a:t>из них</a:t>
          </a:r>
          <a:r>
            <a:rPr lang="ru-RU" sz="900" b="1" dirty="0" smtClean="0"/>
            <a:t>: </a:t>
          </a:r>
          <a:endParaRPr lang="kk-KZ" sz="900" b="1" dirty="0" smtClean="0">
            <a:solidFill>
              <a:schemeClr val="tx1"/>
            </a:solidFill>
            <a:latin typeface="Times New Roman" pitchFamily="18" charset="0"/>
            <a:cs typeface="Times New Roman" pitchFamily="18" charset="0"/>
          </a:endParaRPr>
        </a:p>
      </dgm:t>
    </dgm:pt>
    <dgm:pt modelId="{740CF743-E614-4385-83E8-9AF30A9E0D08}" type="parTrans" cxnId="{E2E54C56-BDE6-4091-AEE7-950513195D3A}">
      <dgm:prSet/>
      <dgm:spPr/>
      <dgm:t>
        <a:bodyPr/>
        <a:lstStyle/>
        <a:p>
          <a:endParaRPr lang="ru-RU"/>
        </a:p>
      </dgm:t>
    </dgm:pt>
    <dgm:pt modelId="{A17C6361-E909-4342-AD10-622A0DE35967}" type="sibTrans" cxnId="{E2E54C56-BDE6-4091-AEE7-950513195D3A}">
      <dgm:prSet/>
      <dgm:spPr/>
      <dgm:t>
        <a:bodyPr/>
        <a:lstStyle/>
        <a:p>
          <a:endParaRPr lang="ru-RU"/>
        </a:p>
      </dgm:t>
    </dgm:pt>
    <dgm:pt modelId="{5AD2A57F-5F56-4334-874E-9F41E3348393}">
      <dgm:prSet custT="1"/>
      <dgm:spPr/>
      <dgm:t>
        <a:bodyPr/>
        <a:lstStyle/>
        <a:p>
          <a:r>
            <a:rPr lang="ru-RU" sz="900" b="0" dirty="0" smtClean="0">
              <a:solidFill>
                <a:schemeClr val="tx1"/>
              </a:solidFill>
              <a:latin typeface="Times New Roman" pitchFamily="18" charset="0"/>
              <a:cs typeface="Times New Roman" pitchFamily="18" charset="0"/>
            </a:rPr>
            <a:t>Хирургический – на 27 коек</a:t>
          </a:r>
          <a:endParaRPr lang="kk-KZ" sz="900" b="0" dirty="0" smtClean="0">
            <a:solidFill>
              <a:schemeClr val="tx1"/>
            </a:solidFill>
            <a:latin typeface="Times New Roman" pitchFamily="18" charset="0"/>
            <a:cs typeface="Times New Roman" pitchFamily="18" charset="0"/>
          </a:endParaRPr>
        </a:p>
      </dgm:t>
    </dgm:pt>
    <dgm:pt modelId="{B5F5C58D-7853-4BF7-8445-3D423D8AE5F5}" type="parTrans" cxnId="{768F2894-8F74-4464-BD1E-B7ADD07485E6}">
      <dgm:prSet/>
      <dgm:spPr/>
      <dgm:t>
        <a:bodyPr/>
        <a:lstStyle/>
        <a:p>
          <a:endParaRPr lang="ru-RU"/>
        </a:p>
      </dgm:t>
    </dgm:pt>
    <dgm:pt modelId="{FF1BFD82-A23B-455D-B1A5-E8B4879FB249}" type="sibTrans" cxnId="{768F2894-8F74-4464-BD1E-B7ADD07485E6}">
      <dgm:prSet/>
      <dgm:spPr/>
      <dgm:t>
        <a:bodyPr/>
        <a:lstStyle/>
        <a:p>
          <a:endParaRPr lang="ru-RU"/>
        </a:p>
      </dgm:t>
    </dgm:pt>
    <dgm:pt modelId="{0BA0E377-A6B8-4967-8B3C-EBB8EFF3750E}">
      <dgm:prSet custT="1"/>
      <dgm:spPr/>
      <dgm:t>
        <a:bodyPr/>
        <a:lstStyle/>
        <a:p>
          <a:r>
            <a:rPr lang="ru-RU" sz="900" b="0" dirty="0" smtClean="0">
              <a:solidFill>
                <a:schemeClr val="tx1"/>
              </a:solidFill>
              <a:latin typeface="Times New Roman" pitchFamily="18" charset="0"/>
              <a:cs typeface="Times New Roman" pitchFamily="18" charset="0"/>
            </a:rPr>
            <a:t>Нейрохирургический - на 15 коек</a:t>
          </a:r>
        </a:p>
      </dgm:t>
    </dgm:pt>
    <dgm:pt modelId="{70449758-B24D-4369-B595-8655B353C1D7}" type="parTrans" cxnId="{49783D11-7594-4A9F-A4E8-8027E45BD50D}">
      <dgm:prSet/>
      <dgm:spPr/>
      <dgm:t>
        <a:bodyPr/>
        <a:lstStyle/>
        <a:p>
          <a:endParaRPr lang="ru-RU"/>
        </a:p>
      </dgm:t>
    </dgm:pt>
    <dgm:pt modelId="{CD6AF315-AA3C-411C-976D-238F38E0A573}" type="sibTrans" cxnId="{49783D11-7594-4A9F-A4E8-8027E45BD50D}">
      <dgm:prSet/>
      <dgm:spPr/>
      <dgm:t>
        <a:bodyPr/>
        <a:lstStyle/>
        <a:p>
          <a:endParaRPr lang="ru-RU"/>
        </a:p>
      </dgm:t>
    </dgm:pt>
    <dgm:pt modelId="{0AF2FD18-E11E-433E-AF25-59B2C6791B7C}">
      <dgm:prSet custT="1"/>
      <dgm:spPr/>
      <dgm:t>
        <a:bodyPr/>
        <a:lstStyle/>
        <a:p>
          <a:r>
            <a:rPr lang="ru-RU" sz="900" b="0" dirty="0" smtClean="0">
              <a:solidFill>
                <a:schemeClr val="tx1"/>
              </a:solidFill>
              <a:latin typeface="Times New Roman" pitchFamily="18" charset="0"/>
              <a:cs typeface="Times New Roman" pitchFamily="18" charset="0"/>
            </a:rPr>
            <a:t>Торакальной хирургии – на 1 коек</a:t>
          </a:r>
        </a:p>
      </dgm:t>
    </dgm:pt>
    <dgm:pt modelId="{24612177-5969-4FD0-AB6A-C88E662D9458}" type="parTrans" cxnId="{FFF991F4-E1F0-4ACF-B113-82ADDB7B5D71}">
      <dgm:prSet/>
      <dgm:spPr/>
      <dgm:t>
        <a:bodyPr/>
        <a:lstStyle/>
        <a:p>
          <a:endParaRPr lang="ru-RU"/>
        </a:p>
      </dgm:t>
    </dgm:pt>
    <dgm:pt modelId="{BADEDD20-199E-48AA-9834-5DDC3C1F2BE7}" type="sibTrans" cxnId="{FFF991F4-E1F0-4ACF-B113-82ADDB7B5D71}">
      <dgm:prSet/>
      <dgm:spPr/>
      <dgm:t>
        <a:bodyPr/>
        <a:lstStyle/>
        <a:p>
          <a:endParaRPr lang="ru-RU"/>
        </a:p>
      </dgm:t>
    </dgm:pt>
    <dgm:pt modelId="{FB3DD456-2F9F-41EA-BC68-24D2A8459F42}">
      <dgm:prSet custT="1"/>
      <dgm:spPr/>
      <dgm:t>
        <a:bodyPr/>
        <a:lstStyle/>
        <a:p>
          <a:r>
            <a:rPr lang="ru-RU" sz="900" b="0" dirty="0" smtClean="0">
              <a:solidFill>
                <a:schemeClr val="tx1"/>
              </a:solidFill>
              <a:latin typeface="Times New Roman" pitchFamily="18" charset="0"/>
              <a:cs typeface="Times New Roman" pitchFamily="18" charset="0"/>
            </a:rPr>
            <a:t>Травматологический – 13 коек</a:t>
          </a:r>
        </a:p>
      </dgm:t>
    </dgm:pt>
    <dgm:pt modelId="{86C2C007-CFF8-42F7-8D1A-512C15D18A37}" type="parTrans" cxnId="{C45588A0-B57C-453B-A31F-14AE2A64A3E0}">
      <dgm:prSet/>
      <dgm:spPr/>
      <dgm:t>
        <a:bodyPr/>
        <a:lstStyle/>
        <a:p>
          <a:endParaRPr lang="ru-RU"/>
        </a:p>
      </dgm:t>
    </dgm:pt>
    <dgm:pt modelId="{B0F25CA3-1139-46A2-B2C3-C771701B276E}" type="sibTrans" cxnId="{C45588A0-B57C-453B-A31F-14AE2A64A3E0}">
      <dgm:prSet/>
      <dgm:spPr/>
      <dgm:t>
        <a:bodyPr/>
        <a:lstStyle/>
        <a:p>
          <a:endParaRPr lang="ru-RU"/>
        </a:p>
      </dgm:t>
    </dgm:pt>
    <dgm:pt modelId="{7EB645AE-61E4-46FA-BEFE-E1F1E21DABD2}">
      <dgm:prSet custT="1"/>
      <dgm:spPr/>
      <dgm:t>
        <a:bodyPr/>
        <a:lstStyle/>
        <a:p>
          <a:r>
            <a:rPr lang="kk-KZ" sz="900" b="0" dirty="0" smtClean="0">
              <a:solidFill>
                <a:schemeClr val="tx1"/>
              </a:solidFill>
              <a:latin typeface="Times New Roman" pitchFamily="18" charset="0"/>
              <a:cs typeface="Times New Roman" pitchFamily="18" charset="0"/>
            </a:rPr>
            <a:t>Сосудистой хирургии- 6 коек </a:t>
          </a:r>
          <a:endParaRPr lang="ru-RU" sz="900" b="0" dirty="0" smtClean="0">
            <a:solidFill>
              <a:schemeClr val="tx1"/>
            </a:solidFill>
            <a:latin typeface="Times New Roman" pitchFamily="18" charset="0"/>
            <a:cs typeface="Times New Roman" pitchFamily="18" charset="0"/>
          </a:endParaRPr>
        </a:p>
      </dgm:t>
    </dgm:pt>
    <dgm:pt modelId="{D4441510-3BE5-4DE2-A8A5-BA24184EC9AD}" type="parTrans" cxnId="{DC113C04-A5A4-49D5-B77C-12FC8B44EC99}">
      <dgm:prSet/>
      <dgm:spPr/>
      <dgm:t>
        <a:bodyPr/>
        <a:lstStyle/>
        <a:p>
          <a:endParaRPr lang="ru-RU"/>
        </a:p>
      </dgm:t>
    </dgm:pt>
    <dgm:pt modelId="{5524CF58-332F-4770-BAC2-FFC8F20F021E}" type="sibTrans" cxnId="{DC113C04-A5A4-49D5-B77C-12FC8B44EC99}">
      <dgm:prSet/>
      <dgm:spPr/>
      <dgm:t>
        <a:bodyPr/>
        <a:lstStyle/>
        <a:p>
          <a:endParaRPr lang="ru-RU"/>
        </a:p>
      </dgm:t>
    </dgm:pt>
    <dgm:pt modelId="{CD69DB4F-A9BE-4085-8619-4B70A059F776}">
      <dgm:prSet custT="1"/>
      <dgm:spPr/>
      <dgm:t>
        <a:bodyPr/>
        <a:lstStyle/>
        <a:p>
          <a:r>
            <a:rPr lang="ru-RU" sz="900" b="0" dirty="0" smtClean="0">
              <a:solidFill>
                <a:schemeClr val="tx1"/>
              </a:solidFill>
              <a:latin typeface="Times New Roman" pitchFamily="18" charset="0"/>
              <a:cs typeface="Times New Roman" pitchFamily="18" charset="0"/>
            </a:rPr>
            <a:t>Урологический  - 7 коек</a:t>
          </a:r>
        </a:p>
      </dgm:t>
    </dgm:pt>
    <dgm:pt modelId="{3FD7C996-4236-4755-A3DE-EB3D0F9C34DF}" type="parTrans" cxnId="{D07FA877-6AD1-44AD-A438-71093D8C67A9}">
      <dgm:prSet/>
      <dgm:spPr/>
      <dgm:t>
        <a:bodyPr/>
        <a:lstStyle/>
        <a:p>
          <a:endParaRPr lang="ru-RU"/>
        </a:p>
      </dgm:t>
    </dgm:pt>
    <dgm:pt modelId="{C31F6E79-C034-4CB3-8DFC-EAA9D9752D2D}" type="sibTrans" cxnId="{D07FA877-6AD1-44AD-A438-71093D8C67A9}">
      <dgm:prSet/>
      <dgm:spPr/>
      <dgm:t>
        <a:bodyPr/>
        <a:lstStyle/>
        <a:p>
          <a:endParaRPr lang="ru-RU"/>
        </a:p>
      </dgm:t>
    </dgm:pt>
    <dgm:pt modelId="{90D0925D-2F78-43C5-9DE2-A80A0DB3A56F}">
      <dgm:prSet custT="1"/>
      <dgm:spPr/>
      <dgm:t>
        <a:bodyPr/>
        <a:lstStyle/>
        <a:p>
          <a:r>
            <a:rPr lang="ru-RU" sz="900" b="0" dirty="0" smtClean="0">
              <a:solidFill>
                <a:schemeClr val="tx1"/>
              </a:solidFill>
              <a:latin typeface="Times New Roman" pitchFamily="18" charset="0"/>
              <a:cs typeface="Times New Roman" pitchFamily="18" charset="0"/>
            </a:rPr>
            <a:t>Отоларингологический – 10 коек</a:t>
          </a:r>
        </a:p>
      </dgm:t>
    </dgm:pt>
    <dgm:pt modelId="{1D628C50-1D7F-4BCE-AF6A-64C7E29534E4}" type="parTrans" cxnId="{F28335C4-994B-4AD3-9888-C2FE1A2DA92A}">
      <dgm:prSet/>
      <dgm:spPr/>
      <dgm:t>
        <a:bodyPr/>
        <a:lstStyle/>
        <a:p>
          <a:endParaRPr lang="ru-RU"/>
        </a:p>
      </dgm:t>
    </dgm:pt>
    <dgm:pt modelId="{36E5634B-7B51-4C99-B227-83C28CF54682}" type="sibTrans" cxnId="{F28335C4-994B-4AD3-9888-C2FE1A2DA92A}">
      <dgm:prSet/>
      <dgm:spPr/>
      <dgm:t>
        <a:bodyPr/>
        <a:lstStyle/>
        <a:p>
          <a:endParaRPr lang="ru-RU"/>
        </a:p>
      </dgm:t>
    </dgm:pt>
    <dgm:pt modelId="{03179A68-562C-48BC-9BEB-98B6AACAEF84}">
      <dgm:prSet custT="1"/>
      <dgm:spPr/>
      <dgm:t>
        <a:bodyPr/>
        <a:lstStyle/>
        <a:p>
          <a:r>
            <a:rPr lang="kk-KZ" sz="900" b="0" dirty="0" smtClean="0">
              <a:solidFill>
                <a:schemeClr val="tx1"/>
              </a:solidFill>
              <a:latin typeface="Times New Roman" pitchFamily="18" charset="0"/>
              <a:cs typeface="Times New Roman" pitchFamily="18" charset="0"/>
            </a:rPr>
            <a:t>Ожоговый </a:t>
          </a:r>
          <a:r>
            <a:rPr lang="en-US" sz="900" b="0" dirty="0" smtClean="0">
              <a:solidFill>
                <a:schemeClr val="tx1"/>
              </a:solidFill>
              <a:latin typeface="Times New Roman" pitchFamily="18" charset="0"/>
              <a:cs typeface="Times New Roman" pitchFamily="18" charset="0"/>
            </a:rPr>
            <a:t>(</a:t>
          </a:r>
          <a:r>
            <a:rPr lang="kk-KZ" sz="900" b="0" dirty="0" smtClean="0">
              <a:solidFill>
                <a:schemeClr val="tx1"/>
              </a:solidFill>
              <a:latin typeface="Times New Roman" pitchFamily="18" charset="0"/>
              <a:cs typeface="Times New Roman" pitchFamily="18" charset="0"/>
            </a:rPr>
            <a:t>камбустиологический) – 10 коек</a:t>
          </a:r>
        </a:p>
      </dgm:t>
    </dgm:pt>
    <dgm:pt modelId="{665841FE-E9FC-43E1-88D2-3D2367ACB9FF}" type="parTrans" cxnId="{0CE9B9A8-29C7-4D5B-B9FF-8B84E5C1AA7C}">
      <dgm:prSet/>
      <dgm:spPr/>
      <dgm:t>
        <a:bodyPr/>
        <a:lstStyle/>
        <a:p>
          <a:endParaRPr lang="ru-RU"/>
        </a:p>
      </dgm:t>
    </dgm:pt>
    <dgm:pt modelId="{C284D01B-C0DC-4094-9F79-1A349BFD2242}" type="sibTrans" cxnId="{0CE9B9A8-29C7-4D5B-B9FF-8B84E5C1AA7C}">
      <dgm:prSet/>
      <dgm:spPr/>
      <dgm:t>
        <a:bodyPr/>
        <a:lstStyle/>
        <a:p>
          <a:endParaRPr lang="ru-RU"/>
        </a:p>
      </dgm:t>
    </dgm:pt>
    <dgm:pt modelId="{61B3D5A7-AF94-4006-A9E5-26D0746E2027}">
      <dgm:prSet custT="1"/>
      <dgm:spPr/>
      <dgm:t>
        <a:bodyPr/>
        <a:lstStyle/>
        <a:p>
          <a:r>
            <a:rPr lang="kk-KZ" sz="900" b="0" smtClean="0">
              <a:solidFill>
                <a:schemeClr val="tx1"/>
              </a:solidFill>
              <a:latin typeface="Times New Roman" pitchFamily="18" charset="0"/>
              <a:cs typeface="Times New Roman" pitchFamily="18" charset="0"/>
            </a:rPr>
            <a:t>Хирургический для новорожденных –2 коек</a:t>
          </a:r>
          <a:endParaRPr lang="kk-KZ" sz="900" b="0" dirty="0" smtClean="0">
            <a:solidFill>
              <a:schemeClr val="tx1"/>
            </a:solidFill>
            <a:latin typeface="Times New Roman" pitchFamily="18" charset="0"/>
            <a:cs typeface="Times New Roman" pitchFamily="18" charset="0"/>
          </a:endParaRPr>
        </a:p>
      </dgm:t>
    </dgm:pt>
    <dgm:pt modelId="{2BD0ABCD-CA90-4CEB-B634-0D666C3F1165}" type="parTrans" cxnId="{A216BD50-56C1-48B9-BB17-237F73B06E36}">
      <dgm:prSet/>
      <dgm:spPr/>
      <dgm:t>
        <a:bodyPr/>
        <a:lstStyle/>
        <a:p>
          <a:endParaRPr lang="ru-RU"/>
        </a:p>
      </dgm:t>
    </dgm:pt>
    <dgm:pt modelId="{C3D8588C-80A8-4FD2-BE27-73A1D2303850}" type="sibTrans" cxnId="{A216BD50-56C1-48B9-BB17-237F73B06E36}">
      <dgm:prSet/>
      <dgm:spPr/>
      <dgm:t>
        <a:bodyPr/>
        <a:lstStyle/>
        <a:p>
          <a:endParaRPr lang="ru-RU"/>
        </a:p>
      </dgm:t>
    </dgm:pt>
    <dgm:pt modelId="{AA2E576B-2C85-49DB-A330-183E5A782C97}">
      <dgm:prSet custT="1"/>
      <dgm:spPr/>
      <dgm:t>
        <a:bodyPr/>
        <a:lstStyle/>
        <a:p>
          <a:r>
            <a:rPr lang="kk-KZ" sz="900" b="1" dirty="0" smtClean="0"/>
            <a:t>Для востановительного лечения и медицинской реабилитации в составе отделении  из них:</a:t>
          </a:r>
          <a:endParaRPr lang="kk-KZ" sz="900" b="0" dirty="0" smtClean="0">
            <a:solidFill>
              <a:schemeClr val="tx1"/>
            </a:solidFill>
            <a:latin typeface="Times New Roman" pitchFamily="18" charset="0"/>
            <a:cs typeface="Times New Roman" pitchFamily="18" charset="0"/>
          </a:endParaRPr>
        </a:p>
      </dgm:t>
    </dgm:pt>
    <dgm:pt modelId="{741DE0E5-C74C-4222-8911-FA4A59A28255}" type="parTrans" cxnId="{08D1952F-55AE-4882-B39E-94B9E3A87592}">
      <dgm:prSet/>
      <dgm:spPr/>
      <dgm:t>
        <a:bodyPr/>
        <a:lstStyle/>
        <a:p>
          <a:endParaRPr lang="ru-RU"/>
        </a:p>
      </dgm:t>
    </dgm:pt>
    <dgm:pt modelId="{703E35B8-1D00-4352-BE3C-2E26774F6B46}" type="sibTrans" cxnId="{08D1952F-55AE-4882-B39E-94B9E3A87592}">
      <dgm:prSet/>
      <dgm:spPr/>
      <dgm:t>
        <a:bodyPr/>
        <a:lstStyle/>
        <a:p>
          <a:endParaRPr lang="ru-RU"/>
        </a:p>
      </dgm:t>
    </dgm:pt>
    <dgm:pt modelId="{1D848C5F-5DFF-4443-A609-D607AB45F5EC}">
      <dgm:prSet custT="1"/>
      <dgm:spPr/>
      <dgm:t>
        <a:bodyPr/>
        <a:lstStyle/>
        <a:p>
          <a:r>
            <a:rPr lang="kk-KZ" sz="900" b="0" dirty="0" smtClean="0">
              <a:solidFill>
                <a:schemeClr val="tx1"/>
              </a:solidFill>
              <a:latin typeface="Times New Roman" pitchFamily="18" charset="0"/>
              <a:cs typeface="Times New Roman" pitchFamily="18" charset="0"/>
            </a:rPr>
            <a:t>Кардиохирургические- 2 койки </a:t>
          </a:r>
        </a:p>
      </dgm:t>
    </dgm:pt>
    <dgm:pt modelId="{A57F6C91-A349-428E-AE06-6FD8588F7F92}" type="parTrans" cxnId="{0343F9F6-D222-4E05-B530-A92E9040986D}">
      <dgm:prSet/>
      <dgm:spPr/>
      <dgm:t>
        <a:bodyPr/>
        <a:lstStyle/>
        <a:p>
          <a:endParaRPr lang="ru-RU"/>
        </a:p>
      </dgm:t>
    </dgm:pt>
    <dgm:pt modelId="{CE4F86DC-D83D-4FC2-8A25-D52B122D0F83}" type="sibTrans" cxnId="{0343F9F6-D222-4E05-B530-A92E9040986D}">
      <dgm:prSet/>
      <dgm:spPr/>
      <dgm:t>
        <a:bodyPr/>
        <a:lstStyle/>
        <a:p>
          <a:endParaRPr lang="ru-RU"/>
        </a:p>
      </dgm:t>
    </dgm:pt>
    <dgm:pt modelId="{879975C0-D14B-411E-838C-DCB129B4A1FF}">
      <dgm:prSet custT="1"/>
      <dgm:spPr/>
      <dgm:t>
        <a:bodyPr/>
        <a:lstStyle/>
        <a:p>
          <a:r>
            <a:rPr lang="kk-KZ" sz="900" b="0" dirty="0" smtClean="0">
              <a:solidFill>
                <a:schemeClr val="tx1"/>
              </a:solidFill>
              <a:latin typeface="Times New Roman" pitchFamily="18" charset="0"/>
              <a:cs typeface="Times New Roman" pitchFamily="18" charset="0"/>
            </a:rPr>
            <a:t>Травматологические – 1 койки </a:t>
          </a:r>
        </a:p>
      </dgm:t>
    </dgm:pt>
    <dgm:pt modelId="{233B4482-20C8-4085-912F-713DB41FF140}" type="parTrans" cxnId="{E2150063-9B67-4EAF-B887-DCD5F843F699}">
      <dgm:prSet/>
      <dgm:spPr/>
      <dgm:t>
        <a:bodyPr/>
        <a:lstStyle/>
        <a:p>
          <a:endParaRPr lang="ru-RU"/>
        </a:p>
      </dgm:t>
    </dgm:pt>
    <dgm:pt modelId="{BD1D4C5D-A15E-4DF9-BD9A-0A6EDFEF6EA7}" type="sibTrans" cxnId="{E2150063-9B67-4EAF-B887-DCD5F843F699}">
      <dgm:prSet/>
      <dgm:spPr/>
      <dgm:t>
        <a:bodyPr/>
        <a:lstStyle/>
        <a:p>
          <a:endParaRPr lang="ru-RU"/>
        </a:p>
      </dgm:t>
    </dgm:pt>
    <dgm:pt modelId="{B4F59637-FEC8-43D5-A2DD-33B10352585C}">
      <dgm:prSet custT="1"/>
      <dgm:spPr/>
      <dgm:t>
        <a:bodyPr/>
        <a:lstStyle/>
        <a:p>
          <a:r>
            <a:rPr lang="kk-KZ" sz="900" b="0" dirty="0" smtClean="0">
              <a:solidFill>
                <a:schemeClr val="tx1"/>
              </a:solidFill>
              <a:latin typeface="Times New Roman" pitchFamily="18" charset="0"/>
              <a:cs typeface="Times New Roman" pitchFamily="18" charset="0"/>
            </a:rPr>
            <a:t>Нейрохирургические –  1 койки </a:t>
          </a:r>
        </a:p>
      </dgm:t>
    </dgm:pt>
    <dgm:pt modelId="{F59CF68D-8A93-4E83-940C-BD7BB151A893}" type="parTrans" cxnId="{37AFB53F-9B96-4E81-95A0-9180821C86FB}">
      <dgm:prSet/>
      <dgm:spPr/>
      <dgm:t>
        <a:bodyPr/>
        <a:lstStyle/>
        <a:p>
          <a:endParaRPr lang="ru-RU"/>
        </a:p>
      </dgm:t>
    </dgm:pt>
    <dgm:pt modelId="{7B2C7FDD-DD1A-47C8-A92E-3E9E73CE0131}" type="sibTrans" cxnId="{37AFB53F-9B96-4E81-95A0-9180821C86FB}">
      <dgm:prSet/>
      <dgm:spPr/>
      <dgm:t>
        <a:bodyPr/>
        <a:lstStyle/>
        <a:p>
          <a:endParaRPr lang="ru-RU"/>
        </a:p>
      </dgm:t>
    </dgm:pt>
    <dgm:pt modelId="{C5B5CE69-5AB2-47A9-A8E5-13D125236188}">
      <dgm:prSet custT="1"/>
      <dgm:spPr/>
      <dgm:t>
        <a:bodyPr/>
        <a:lstStyle/>
        <a:p>
          <a:r>
            <a:rPr lang="kk-KZ" sz="900" b="0" dirty="0" smtClean="0">
              <a:latin typeface="Times New Roman" pitchFamily="18" charset="0"/>
              <a:cs typeface="Times New Roman" pitchFamily="18" charset="0"/>
            </a:rPr>
            <a:t>Паллиативной помощи педиатрический – 10 коек</a:t>
          </a:r>
          <a:endParaRPr lang="kk-KZ" sz="900" b="0" dirty="0" smtClean="0">
            <a:solidFill>
              <a:schemeClr val="tx1"/>
            </a:solidFill>
            <a:latin typeface="Times New Roman" pitchFamily="18" charset="0"/>
            <a:cs typeface="Times New Roman" pitchFamily="18" charset="0"/>
          </a:endParaRPr>
        </a:p>
      </dgm:t>
    </dgm:pt>
    <dgm:pt modelId="{9EB3A1BF-2259-43B5-A134-88B1FE6FEF7B}" type="parTrans" cxnId="{F69F5CAD-E243-4D81-A7C9-5BE18AEBDA83}">
      <dgm:prSet/>
      <dgm:spPr/>
      <dgm:t>
        <a:bodyPr/>
        <a:lstStyle/>
        <a:p>
          <a:endParaRPr lang="ru-RU"/>
        </a:p>
      </dgm:t>
    </dgm:pt>
    <dgm:pt modelId="{6171F31D-C0EC-4D4E-9916-0339EC392B70}" type="sibTrans" cxnId="{F69F5CAD-E243-4D81-A7C9-5BE18AEBDA83}">
      <dgm:prSet/>
      <dgm:spPr/>
      <dgm:t>
        <a:bodyPr/>
        <a:lstStyle/>
        <a:p>
          <a:endParaRPr lang="ru-RU"/>
        </a:p>
      </dgm:t>
    </dgm:pt>
    <dgm:pt modelId="{5B4AAF12-4251-4884-BD6D-008B78403E22}">
      <dgm:prSet custT="1"/>
      <dgm:spPr/>
      <dgm:t>
        <a:bodyPr/>
        <a:lstStyle/>
        <a:p>
          <a:r>
            <a:rPr lang="kk-KZ" sz="900" b="0" dirty="0" smtClean="0">
              <a:latin typeface="Times New Roman" pitchFamily="18" charset="0"/>
              <a:cs typeface="Times New Roman" pitchFamily="18" charset="0"/>
            </a:rPr>
            <a:t>ОРИТ – на 18 коек</a:t>
          </a:r>
          <a:endParaRPr lang="kk-KZ" sz="900" b="0" dirty="0" smtClean="0">
            <a:solidFill>
              <a:schemeClr val="tx1"/>
            </a:solidFill>
            <a:latin typeface="Times New Roman" pitchFamily="18" charset="0"/>
            <a:cs typeface="Times New Roman" pitchFamily="18" charset="0"/>
          </a:endParaRPr>
        </a:p>
      </dgm:t>
    </dgm:pt>
    <dgm:pt modelId="{D058D76D-7AE6-412E-8825-F1BACEF02AA9}" type="parTrans" cxnId="{CB41FB94-D7E9-4884-A436-F18FCE784EB9}">
      <dgm:prSet/>
      <dgm:spPr/>
      <dgm:t>
        <a:bodyPr/>
        <a:lstStyle/>
        <a:p>
          <a:endParaRPr lang="ru-RU"/>
        </a:p>
      </dgm:t>
    </dgm:pt>
    <dgm:pt modelId="{9612F92F-C1FA-4CE1-BC28-8865DCDD510B}" type="sibTrans" cxnId="{CB41FB94-D7E9-4884-A436-F18FCE784EB9}">
      <dgm:prSet/>
      <dgm:spPr/>
      <dgm:t>
        <a:bodyPr/>
        <a:lstStyle/>
        <a:p>
          <a:endParaRPr lang="ru-RU"/>
        </a:p>
      </dgm:t>
    </dgm:pt>
    <dgm:pt modelId="{3C07EF39-6B0B-4DF4-8DBA-427A05443EC2}">
      <dgm:prSet custT="1"/>
      <dgm:spPr/>
      <dgm:t>
        <a:bodyPr/>
        <a:lstStyle/>
        <a:p>
          <a:r>
            <a:rPr lang="kk-KZ" sz="900" b="0" dirty="0" smtClean="0">
              <a:solidFill>
                <a:schemeClr val="tx1"/>
              </a:solidFill>
              <a:latin typeface="Times New Roman" pitchFamily="18" charset="0"/>
              <a:cs typeface="Times New Roman" pitchFamily="18" charset="0"/>
            </a:rPr>
            <a:t>Дневной стационар – 20 коек</a:t>
          </a:r>
        </a:p>
      </dgm:t>
    </dgm:pt>
    <dgm:pt modelId="{5ECF5090-F506-4DE7-B88E-6A97613A216E}" type="parTrans" cxnId="{87C327E9-7058-4AE2-8965-84A8B916C06A}">
      <dgm:prSet/>
      <dgm:spPr/>
      <dgm:t>
        <a:bodyPr/>
        <a:lstStyle/>
        <a:p>
          <a:endParaRPr lang="ru-RU"/>
        </a:p>
      </dgm:t>
    </dgm:pt>
    <dgm:pt modelId="{D95D1E59-B3EE-4791-9502-74243A1635EA}" type="sibTrans" cxnId="{87C327E9-7058-4AE2-8965-84A8B916C06A}">
      <dgm:prSet/>
      <dgm:spPr/>
      <dgm:t>
        <a:bodyPr/>
        <a:lstStyle/>
        <a:p>
          <a:endParaRPr lang="ru-RU"/>
        </a:p>
      </dgm:t>
    </dgm:pt>
    <dgm:pt modelId="{74A5620A-7B00-4963-B611-BCE5B125D269}">
      <dgm:prSet custT="1"/>
      <dgm:spPr/>
      <dgm:t>
        <a:bodyPr/>
        <a:lstStyle/>
        <a:p>
          <a:r>
            <a:rPr lang="kk-KZ" sz="900" b="0" dirty="0" smtClean="0">
              <a:solidFill>
                <a:schemeClr val="tx1"/>
              </a:solidFill>
              <a:latin typeface="Times New Roman" pitchFamily="18" charset="0"/>
              <a:cs typeface="Times New Roman" pitchFamily="18" charset="0"/>
            </a:rPr>
            <a:t>Гематология-на 8 коек</a:t>
          </a:r>
        </a:p>
      </dgm:t>
    </dgm:pt>
    <dgm:pt modelId="{7024ADA3-A34C-46D4-B481-DF56E5075B13}" type="parTrans" cxnId="{EA312CE7-26B5-4B64-A04C-78D1D4ADAFC4}">
      <dgm:prSet/>
      <dgm:spPr/>
      <dgm:t>
        <a:bodyPr/>
        <a:lstStyle/>
        <a:p>
          <a:endParaRPr lang="ru-RU"/>
        </a:p>
      </dgm:t>
    </dgm:pt>
    <dgm:pt modelId="{4DD40572-F163-4D14-9887-8ADB2DE8AC4E}" type="sibTrans" cxnId="{EA312CE7-26B5-4B64-A04C-78D1D4ADAFC4}">
      <dgm:prSet/>
      <dgm:spPr/>
      <dgm:t>
        <a:bodyPr/>
        <a:lstStyle/>
        <a:p>
          <a:endParaRPr lang="ru-RU"/>
        </a:p>
      </dgm:t>
    </dgm:pt>
    <dgm:pt modelId="{9E0317A9-604B-4D48-91D6-D28232500F7A}">
      <dgm:prSet custT="1"/>
      <dgm:spPr/>
      <dgm:t>
        <a:bodyPr/>
        <a:lstStyle/>
        <a:p>
          <a:r>
            <a:rPr lang="kk-KZ" sz="900" b="0" dirty="0" smtClean="0">
              <a:solidFill>
                <a:schemeClr val="tx1"/>
              </a:solidFill>
              <a:latin typeface="Times New Roman" pitchFamily="18" charset="0"/>
              <a:cs typeface="Times New Roman" pitchFamily="18" charset="0"/>
            </a:rPr>
            <a:t>Гематология-на 5 коек</a:t>
          </a:r>
        </a:p>
      </dgm:t>
    </dgm:pt>
    <dgm:pt modelId="{E710A5E4-00D4-47FA-B771-383450692C42}" type="parTrans" cxnId="{299D919E-EA33-4B57-94E6-98AB293AF890}">
      <dgm:prSet/>
      <dgm:spPr/>
      <dgm:t>
        <a:bodyPr/>
        <a:lstStyle/>
        <a:p>
          <a:endParaRPr lang="ru-RU"/>
        </a:p>
      </dgm:t>
    </dgm:pt>
    <dgm:pt modelId="{012A25A2-1D61-4E6B-8413-C3BBBC157B5A}" type="sibTrans" cxnId="{299D919E-EA33-4B57-94E6-98AB293AF890}">
      <dgm:prSet/>
      <dgm:spPr/>
      <dgm:t>
        <a:bodyPr/>
        <a:lstStyle/>
        <a:p>
          <a:endParaRPr lang="ru-RU"/>
        </a:p>
      </dgm:t>
    </dgm:pt>
    <dgm:pt modelId="{83F41DFA-731F-4E1E-A2AA-15D2FFB2CB23}">
      <dgm:prSet custT="1"/>
      <dgm:spPr/>
      <dgm:t>
        <a:bodyPr/>
        <a:lstStyle/>
        <a:p>
          <a:r>
            <a:rPr lang="kk-KZ" sz="900" b="0" dirty="0" smtClean="0">
              <a:solidFill>
                <a:schemeClr val="tx1"/>
              </a:solidFill>
              <a:latin typeface="Times New Roman" pitchFamily="18" charset="0"/>
              <a:cs typeface="Times New Roman" pitchFamily="18" charset="0"/>
            </a:rPr>
            <a:t>онефрология – на 10 коек</a:t>
          </a:r>
        </a:p>
      </dgm:t>
    </dgm:pt>
    <dgm:pt modelId="{33EE2E06-F930-4AA6-BD39-D6204794E608}" type="parTrans" cxnId="{EECC2C75-B3D7-4B10-ADD1-EEB7B90B10DA}">
      <dgm:prSet/>
      <dgm:spPr/>
      <dgm:t>
        <a:bodyPr/>
        <a:lstStyle/>
        <a:p>
          <a:endParaRPr lang="ru-RU"/>
        </a:p>
      </dgm:t>
    </dgm:pt>
    <dgm:pt modelId="{97D3971B-7DBD-4730-920B-4C2E41B0873E}" type="sibTrans" cxnId="{EECC2C75-B3D7-4B10-ADD1-EEB7B90B10DA}">
      <dgm:prSet/>
      <dgm:spPr/>
      <dgm:t>
        <a:bodyPr/>
        <a:lstStyle/>
        <a:p>
          <a:endParaRPr lang="ru-RU"/>
        </a:p>
      </dgm:t>
    </dgm:pt>
    <dgm:pt modelId="{558BD0A5-52CE-4D4B-B4FF-7EF8277566CC}" type="pres">
      <dgm:prSet presAssocID="{7FA92914-54B5-4450-8AF8-30A11E46F57A}" presName="Name0" presStyleCnt="0">
        <dgm:presLayoutVars>
          <dgm:dir/>
          <dgm:animLvl val="lvl"/>
          <dgm:resizeHandles val="exact"/>
        </dgm:presLayoutVars>
      </dgm:prSet>
      <dgm:spPr/>
      <dgm:t>
        <a:bodyPr/>
        <a:lstStyle/>
        <a:p>
          <a:endParaRPr lang="ru-RU"/>
        </a:p>
      </dgm:t>
    </dgm:pt>
    <dgm:pt modelId="{E9CE3549-8BED-43FC-9D38-DB27C7C55C8E}" type="pres">
      <dgm:prSet presAssocID="{0EEAB70D-944D-44A7-8C06-823243E2AC7D}" presName="composite" presStyleCnt="0"/>
      <dgm:spPr/>
    </dgm:pt>
    <dgm:pt modelId="{67E51BB1-AFC1-4BD4-A3AB-59391257C6C0}" type="pres">
      <dgm:prSet presAssocID="{0EEAB70D-944D-44A7-8C06-823243E2AC7D}" presName="parTx" presStyleLbl="alignNode1" presStyleIdx="0" presStyleCnt="3" custLinFactNeighborX="-424">
        <dgm:presLayoutVars>
          <dgm:chMax val="0"/>
          <dgm:chPref val="0"/>
          <dgm:bulletEnabled val="1"/>
        </dgm:presLayoutVars>
      </dgm:prSet>
      <dgm:spPr/>
      <dgm:t>
        <a:bodyPr/>
        <a:lstStyle/>
        <a:p>
          <a:endParaRPr lang="ru-RU"/>
        </a:p>
      </dgm:t>
    </dgm:pt>
    <dgm:pt modelId="{D76FDE3B-E063-4A1D-AE2A-8D5CF6F4B7BA}" type="pres">
      <dgm:prSet presAssocID="{0EEAB70D-944D-44A7-8C06-823243E2AC7D}" presName="desTx" presStyleLbl="alignAccFollowNode1" presStyleIdx="0" presStyleCnt="3">
        <dgm:presLayoutVars>
          <dgm:bulletEnabled val="1"/>
        </dgm:presLayoutVars>
      </dgm:prSet>
      <dgm:spPr/>
      <dgm:t>
        <a:bodyPr/>
        <a:lstStyle/>
        <a:p>
          <a:endParaRPr lang="ru-RU"/>
        </a:p>
      </dgm:t>
    </dgm:pt>
    <dgm:pt modelId="{47605D9F-3665-406B-8B5D-7D98BAB3F3A5}" type="pres">
      <dgm:prSet presAssocID="{BD2D5778-4B47-4547-B478-E9AA4D0175F8}" presName="space" presStyleCnt="0"/>
      <dgm:spPr/>
    </dgm:pt>
    <dgm:pt modelId="{B6337679-056D-49E7-A8FA-0BA5C057B1C8}" type="pres">
      <dgm:prSet presAssocID="{1DB9A0D1-224B-479F-9398-37B7AF6D9EA5}" presName="composite" presStyleCnt="0"/>
      <dgm:spPr/>
    </dgm:pt>
    <dgm:pt modelId="{38E85549-D002-4CE7-A623-AA65155C7CB5}" type="pres">
      <dgm:prSet presAssocID="{1DB9A0D1-224B-479F-9398-37B7AF6D9EA5}" presName="parTx" presStyleLbl="alignNode1" presStyleIdx="1" presStyleCnt="3">
        <dgm:presLayoutVars>
          <dgm:chMax val="0"/>
          <dgm:chPref val="0"/>
          <dgm:bulletEnabled val="1"/>
        </dgm:presLayoutVars>
      </dgm:prSet>
      <dgm:spPr/>
      <dgm:t>
        <a:bodyPr/>
        <a:lstStyle/>
        <a:p>
          <a:endParaRPr lang="ru-RU"/>
        </a:p>
      </dgm:t>
    </dgm:pt>
    <dgm:pt modelId="{C6B8D887-90E6-43E7-88A3-04C322D05A08}" type="pres">
      <dgm:prSet presAssocID="{1DB9A0D1-224B-479F-9398-37B7AF6D9EA5}" presName="desTx" presStyleLbl="alignAccFollowNode1" presStyleIdx="1" presStyleCnt="3">
        <dgm:presLayoutVars>
          <dgm:bulletEnabled val="1"/>
        </dgm:presLayoutVars>
      </dgm:prSet>
      <dgm:spPr/>
      <dgm:t>
        <a:bodyPr/>
        <a:lstStyle/>
        <a:p>
          <a:endParaRPr lang="ru-RU"/>
        </a:p>
      </dgm:t>
    </dgm:pt>
    <dgm:pt modelId="{0A0FB6AD-667C-4F82-B037-D84F6A25A312}" type="pres">
      <dgm:prSet presAssocID="{0BDCE017-DD08-47CB-9E3B-C831D7160E0B}" presName="space" presStyleCnt="0"/>
      <dgm:spPr/>
    </dgm:pt>
    <dgm:pt modelId="{4E96660E-EEAC-4E0A-825F-CFD4EBA628D5}" type="pres">
      <dgm:prSet presAssocID="{8B1C5AC5-16A9-451B-85FD-036B57E9A470}" presName="composite" presStyleCnt="0"/>
      <dgm:spPr/>
    </dgm:pt>
    <dgm:pt modelId="{514F7087-2937-4033-92A9-BABBB2EF5DD1}" type="pres">
      <dgm:prSet presAssocID="{8B1C5AC5-16A9-451B-85FD-036B57E9A470}" presName="parTx" presStyleLbl="alignNode1" presStyleIdx="2" presStyleCnt="3">
        <dgm:presLayoutVars>
          <dgm:chMax val="0"/>
          <dgm:chPref val="0"/>
          <dgm:bulletEnabled val="1"/>
        </dgm:presLayoutVars>
      </dgm:prSet>
      <dgm:spPr/>
      <dgm:t>
        <a:bodyPr/>
        <a:lstStyle/>
        <a:p>
          <a:endParaRPr lang="ru-RU"/>
        </a:p>
      </dgm:t>
    </dgm:pt>
    <dgm:pt modelId="{99CEC4AF-4C5C-4B5F-B465-7AB619B09E0C}" type="pres">
      <dgm:prSet presAssocID="{8B1C5AC5-16A9-451B-85FD-036B57E9A470}" presName="desTx" presStyleLbl="alignAccFollowNode1" presStyleIdx="2" presStyleCnt="3">
        <dgm:presLayoutVars>
          <dgm:bulletEnabled val="1"/>
        </dgm:presLayoutVars>
      </dgm:prSet>
      <dgm:spPr/>
      <dgm:t>
        <a:bodyPr/>
        <a:lstStyle/>
        <a:p>
          <a:endParaRPr lang="ru-RU"/>
        </a:p>
      </dgm:t>
    </dgm:pt>
  </dgm:ptLst>
  <dgm:cxnLst>
    <dgm:cxn modelId="{7E5CC56E-84E0-47FC-83A5-797CA686FFC5}" type="presOf" srcId="{CA7BBCCB-AB5D-49D8-AA0D-4E534AF5440A}" destId="{99CEC4AF-4C5C-4B5F-B465-7AB619B09E0C}" srcOrd="0" destOrd="2" presId="urn:microsoft.com/office/officeart/2005/8/layout/hList1"/>
    <dgm:cxn modelId="{E26EF3C6-9713-4643-BD33-4CA0D54256AC}" srcId="{1DB9A0D1-224B-479F-9398-37B7AF6D9EA5}" destId="{EED0C5B8-7201-4837-B123-09C7D9D2C5DD}" srcOrd="33" destOrd="0" parTransId="{FD3C8916-FEEB-469D-B63E-75F99CF2474E}" sibTransId="{B14EB9C6-188B-4F85-B1F9-653EB5E91B41}"/>
    <dgm:cxn modelId="{A3E65B6C-6F9E-41C7-98E5-F1566E3A9DAE}" type="presOf" srcId="{0D3B4AE8-5870-47A5-B30E-FDB57BC3012F}" destId="{99CEC4AF-4C5C-4B5F-B465-7AB619B09E0C}" srcOrd="0" destOrd="9" presId="urn:microsoft.com/office/officeart/2005/8/layout/hList1"/>
    <dgm:cxn modelId="{89A6DE46-CF16-460E-B832-6010447FFC56}" srcId="{7FA92914-54B5-4450-8AF8-30A11E46F57A}" destId="{1DB9A0D1-224B-479F-9398-37B7AF6D9EA5}" srcOrd="1" destOrd="0" parTransId="{711A7C86-C7B5-436A-814C-946260164D09}" sibTransId="{0BDCE017-DD08-47CB-9E3B-C831D7160E0B}"/>
    <dgm:cxn modelId="{687F431F-E883-435E-8A36-46A79D9F8621}" srcId="{1DB9A0D1-224B-479F-9398-37B7AF6D9EA5}" destId="{0DEE4B12-5BE3-4046-9ACE-BD6C6B9E8E23}" srcOrd="32" destOrd="0" parTransId="{73B59548-4BA5-4521-9A37-9A1E1B67DC9E}" sibTransId="{374F8E20-61FC-4FB0-902D-065D0ACF2D40}"/>
    <dgm:cxn modelId="{73EDE6D5-865B-4904-814D-BBBCB437A79A}" srcId="{1DB9A0D1-224B-479F-9398-37B7AF6D9EA5}" destId="{F62CCCAF-820A-4B22-80DD-420A4AB78768}" srcOrd="14" destOrd="0" parTransId="{8D6DCFE5-8A29-4292-BCDF-EC0C63001B29}" sibTransId="{91145E17-E0F5-4094-BE4F-339A285D98EE}"/>
    <dgm:cxn modelId="{A77F4C36-3DCF-40CE-B0E2-0AC0C2BE6D95}" type="presOf" srcId="{048F0082-C635-420C-97DF-589B34154CDA}" destId="{D76FDE3B-E063-4A1D-AE2A-8D5CF6F4B7BA}" srcOrd="0" destOrd="24" presId="urn:microsoft.com/office/officeart/2005/8/layout/hList1"/>
    <dgm:cxn modelId="{D7A76131-E007-47C6-B2E1-CB508E9A9BF5}" type="presOf" srcId="{90D0925D-2F78-43C5-9DE2-A80A0DB3A56F}" destId="{99CEC4AF-4C5C-4B5F-B465-7AB619B09E0C}" srcOrd="0" destOrd="20" presId="urn:microsoft.com/office/officeart/2005/8/layout/hList1"/>
    <dgm:cxn modelId="{5FD7C2C3-578F-48D6-8010-1E2CC30C19F1}" srcId="{1DB9A0D1-224B-479F-9398-37B7AF6D9EA5}" destId="{74B06310-8C8B-436C-A6AB-6109CA31A1BF}" srcOrd="6" destOrd="0" parTransId="{721758F4-F3E5-4163-882B-F778AB8AC8B9}" sibTransId="{3EB61D25-26AD-4E65-8D51-1E92021DC631}"/>
    <dgm:cxn modelId="{D376CA18-03EC-4F23-B674-9E4245DD6F95}" type="presOf" srcId="{4F2D156E-7F3A-4E7D-85D4-9218C76C76B8}" destId="{D76FDE3B-E063-4A1D-AE2A-8D5CF6F4B7BA}" srcOrd="0" destOrd="8" presId="urn:microsoft.com/office/officeart/2005/8/layout/hList1"/>
    <dgm:cxn modelId="{2798EABC-C680-4D03-9BCD-8EE5CF082E05}" type="presOf" srcId="{03179A68-562C-48BC-9BEB-98B6AACAEF84}" destId="{99CEC4AF-4C5C-4B5F-B465-7AB619B09E0C}" srcOrd="0" destOrd="21" presId="urn:microsoft.com/office/officeart/2005/8/layout/hList1"/>
    <dgm:cxn modelId="{22832500-4A82-4E8E-9ED5-F6ED2255C10E}" type="presOf" srcId="{67DAE5B6-4529-4BC1-B211-3B2F99AA8F8D}" destId="{D76FDE3B-E063-4A1D-AE2A-8D5CF6F4B7BA}" srcOrd="0" destOrd="2" presId="urn:microsoft.com/office/officeart/2005/8/layout/hList1"/>
    <dgm:cxn modelId="{BB8D5AB3-5E53-462B-A8BA-ADE8122CE7EB}" srcId="{1DB9A0D1-224B-479F-9398-37B7AF6D9EA5}" destId="{9B8FBE2B-561A-41B9-966F-6A7F4066C205}" srcOrd="28" destOrd="0" parTransId="{1FD088E2-A14D-48A8-B49B-86D5DC44B67F}" sibTransId="{29E4746A-EBF1-414F-AAAB-55C4B64D8DE0}"/>
    <dgm:cxn modelId="{0DDF843F-26E9-4FD9-90AC-11A19A65F79B}" srcId="{1DB9A0D1-224B-479F-9398-37B7AF6D9EA5}" destId="{280F3F2D-259D-44AB-92B2-FD5BB2DDC586}" srcOrd="24" destOrd="0" parTransId="{1F2A980B-6D0C-4E8E-86E5-3AA9E9A9D7B9}" sibTransId="{379B2807-1170-4070-AE6A-B82ED12F16C2}"/>
    <dgm:cxn modelId="{B292F80C-CC0B-4B0C-8EC8-4376BDA68742}" srcId="{1DB9A0D1-224B-479F-9398-37B7AF6D9EA5}" destId="{318D2AF7-D476-4444-8C6E-E69F6FA2D1DA}" srcOrd="1" destOrd="0" parTransId="{EDA59751-3CAC-4E7C-805F-635CE0EF6275}" sibTransId="{0A66D864-1D54-47F9-AD7D-E5321D27618E}"/>
    <dgm:cxn modelId="{E2E54C56-BDE6-4091-AEE7-950513195D3A}" srcId="{8B1C5AC5-16A9-451B-85FD-036B57E9A470}" destId="{2CBFF04A-E168-40D1-A514-2281E8927FBE}" srcOrd="13" destOrd="0" parTransId="{740CF743-E614-4385-83E8-9AF30A9E0D08}" sibTransId="{A17C6361-E909-4342-AD10-622A0DE35967}"/>
    <dgm:cxn modelId="{B71C2CF7-FB66-4012-A0EE-05EF3871FA9E}" srcId="{1DB9A0D1-224B-479F-9398-37B7AF6D9EA5}" destId="{EC528923-62D7-4EB0-B75A-771E38378002}" srcOrd="9" destOrd="0" parTransId="{0C7A0FAB-395C-4D31-9D72-BBF36E4B7B52}" sibTransId="{5C271C23-4B62-41A8-8E7A-B663DEBF3DA7}"/>
    <dgm:cxn modelId="{67DEB8A0-DCDB-4A90-8929-65795032AF0A}" type="presOf" srcId="{7FA92914-54B5-4450-8AF8-30A11E46F57A}" destId="{558BD0A5-52CE-4D4B-B4FF-7EF8277566CC}" srcOrd="0" destOrd="0" presId="urn:microsoft.com/office/officeart/2005/8/layout/hList1"/>
    <dgm:cxn modelId="{5992C145-2DFD-4153-9815-E0FE293C4DAD}" type="presOf" srcId="{F62CCCAF-820A-4B22-80DD-420A4AB78768}" destId="{C6B8D887-90E6-43E7-88A3-04C322D05A08}" srcOrd="0" destOrd="14" presId="urn:microsoft.com/office/officeart/2005/8/layout/hList1"/>
    <dgm:cxn modelId="{08D1952F-55AE-4882-B39E-94B9E3A87592}" srcId="{8B1C5AC5-16A9-451B-85FD-036B57E9A470}" destId="{AA2E576B-2C85-49DB-A330-183E5A782C97}" srcOrd="23" destOrd="0" parTransId="{741DE0E5-C74C-4222-8911-FA4A59A28255}" sibTransId="{703E35B8-1D00-4352-BE3C-2E26774F6B46}"/>
    <dgm:cxn modelId="{A8AD66FC-ACC3-4BB7-8981-AC39EEE9DDE1}" type="presOf" srcId="{0AF2FD18-E11E-433E-AF25-59B2C6791B7C}" destId="{99CEC4AF-4C5C-4B5F-B465-7AB619B09E0C}" srcOrd="0" destOrd="16" presId="urn:microsoft.com/office/officeart/2005/8/layout/hList1"/>
    <dgm:cxn modelId="{406563F1-6D7B-4168-8812-17C427712D03}" srcId="{1DB9A0D1-224B-479F-9398-37B7AF6D9EA5}" destId="{01B69933-5046-4248-8246-7AEDB24B6D31}" srcOrd="21" destOrd="0" parTransId="{37B0E6CE-F8AB-45FD-9266-0EF76C9A0F9B}" sibTransId="{F00C62F9-456D-4EE5-8642-424D41862520}"/>
    <dgm:cxn modelId="{CCA42A3C-223E-4F58-8C65-0DF7D7CDBEC0}" type="presOf" srcId="{31DB859E-E04A-40BA-92A6-10597799B1D4}" destId="{C6B8D887-90E6-43E7-88A3-04C322D05A08}" srcOrd="0" destOrd="8" presId="urn:microsoft.com/office/officeart/2005/8/layout/hList1"/>
    <dgm:cxn modelId="{BA5932EC-1ABE-4498-A2C5-167869482CD3}" srcId="{7FA92914-54B5-4450-8AF8-30A11E46F57A}" destId="{8B1C5AC5-16A9-451B-85FD-036B57E9A470}" srcOrd="2" destOrd="0" parTransId="{E24AD415-3EEC-42E6-BE7C-FDA6DD2A8708}" sibTransId="{B814B88F-E2EB-45BF-BF90-74C0CB6CBD08}"/>
    <dgm:cxn modelId="{122F6E02-55A3-4313-9208-844E0700BCF2}" srcId="{1DB9A0D1-224B-479F-9398-37B7AF6D9EA5}" destId="{C196472E-5024-46CA-83A0-EA947F44DECC}" srcOrd="16" destOrd="0" parTransId="{39CE2C10-C25F-468A-AED3-93ECD57C0A64}" sibTransId="{7D51FEC5-31C0-47A2-B3B1-320D9FC79BF2}"/>
    <dgm:cxn modelId="{33B88969-F6E9-421F-92E9-2BB65EF16B9A}" type="presOf" srcId="{0EEAB70D-944D-44A7-8C06-823243E2AC7D}" destId="{67E51BB1-AFC1-4BD4-A3AB-59391257C6C0}" srcOrd="0" destOrd="0" presId="urn:microsoft.com/office/officeart/2005/8/layout/hList1"/>
    <dgm:cxn modelId="{507823BC-AB40-40BB-A465-7C76BA627C57}" type="presOf" srcId="{8A7F37E8-E1C5-41E7-BF60-39B434AA90FE}" destId="{C6B8D887-90E6-43E7-88A3-04C322D05A08}" srcOrd="0" destOrd="31" presId="urn:microsoft.com/office/officeart/2005/8/layout/hList1"/>
    <dgm:cxn modelId="{84B87F0E-84DE-4323-9F25-26E94DEE1449}" srcId="{8B1C5AC5-16A9-451B-85FD-036B57E9A470}" destId="{B51D816B-6AC9-419C-88C1-C00D3C59602E}" srcOrd="6" destOrd="0" parTransId="{4C91DDEE-F44C-4692-910D-8B69513D91DE}" sibTransId="{9F4BBCC5-21C1-4A86-9422-D63F626A20E0}"/>
    <dgm:cxn modelId="{D07FA877-6AD1-44AD-A438-71093D8C67A9}" srcId="{8B1C5AC5-16A9-451B-85FD-036B57E9A470}" destId="{CD69DB4F-A9BE-4085-8619-4B70A059F776}" srcOrd="19" destOrd="0" parTransId="{3FD7C996-4236-4755-A3DE-EB3D0F9C34DF}" sibTransId="{C31F6E79-C034-4CB3-8DFC-EAA9D9752D2D}"/>
    <dgm:cxn modelId="{AFBA5269-7D91-43BF-AB49-40256D705D28}" type="presOf" srcId="{1DB9A0D1-224B-479F-9398-37B7AF6D9EA5}" destId="{38E85549-D002-4CE7-A623-AA65155C7CB5}" srcOrd="0" destOrd="0" presId="urn:microsoft.com/office/officeart/2005/8/layout/hList1"/>
    <dgm:cxn modelId="{E7B2EAE9-5DA2-473A-9718-F6EEED3E66D1}" type="presOf" srcId="{89E20B12-0C59-44B7-A3A6-FD7353E1103F}" destId="{99CEC4AF-4C5C-4B5F-B465-7AB619B09E0C}" srcOrd="0" destOrd="1" presId="urn:microsoft.com/office/officeart/2005/8/layout/hList1"/>
    <dgm:cxn modelId="{A4AC94AC-229A-4A3E-A6BB-DDA6CCEBB752}" type="presOf" srcId="{1822207C-BD69-44B1-8A6F-F86F21B7E152}" destId="{99CEC4AF-4C5C-4B5F-B465-7AB619B09E0C}" srcOrd="0" destOrd="3" presId="urn:microsoft.com/office/officeart/2005/8/layout/hList1"/>
    <dgm:cxn modelId="{ECE6A41C-3D07-46F6-A8EF-74E73E35F569}" srcId="{8B1C5AC5-16A9-451B-85FD-036B57E9A470}" destId="{68BC46EC-F6BF-4803-9897-E5254DF3C8A3}" srcOrd="8" destOrd="0" parTransId="{1391FEC6-8418-4AAF-96D8-9D7787708E43}" sibTransId="{CE2E3C44-E007-48EE-9ABF-BF51D8060F16}"/>
    <dgm:cxn modelId="{6C1368D4-E45A-47E6-96FA-7E22923ABF5C}" srcId="{1DB9A0D1-224B-479F-9398-37B7AF6D9EA5}" destId="{57A99C14-ADB4-4E00-AA60-E7079748678D}" srcOrd="34" destOrd="0" parTransId="{DE256844-03AF-49F0-A82A-014843B87E9A}" sibTransId="{A29A7905-EE83-4677-9CDC-7B79FF4A2BA2}"/>
    <dgm:cxn modelId="{E01D9DE6-FA9C-4A25-9084-368961C9E262}" type="presOf" srcId="{7A847289-CB30-4400-AE23-30E8F804EF73}" destId="{D76FDE3B-E063-4A1D-AE2A-8D5CF6F4B7BA}" srcOrd="0" destOrd="7" presId="urn:microsoft.com/office/officeart/2005/8/layout/hList1"/>
    <dgm:cxn modelId="{3C73677D-E8C0-4D39-A2C8-3AD35B0528FC}" type="presOf" srcId="{CD69DB4F-A9BE-4085-8619-4B70A059F776}" destId="{99CEC4AF-4C5C-4B5F-B465-7AB619B09E0C}" srcOrd="0" destOrd="19" presId="urn:microsoft.com/office/officeart/2005/8/layout/hList1"/>
    <dgm:cxn modelId="{965700B5-315B-4AC1-8D46-D42EE877D72E}" srcId="{8B1C5AC5-16A9-451B-85FD-036B57E9A470}" destId="{CA7BBCCB-AB5D-49D8-AA0D-4E534AF5440A}" srcOrd="2" destOrd="0" parTransId="{94EB3DF3-13AF-45E2-892B-48EAD073EC3A}" sibTransId="{736A86FC-71EB-4356-8855-BD21E69B5DE5}"/>
    <dgm:cxn modelId="{81E0558E-E388-49B2-BEEF-7AE57A0AEE83}" type="presOf" srcId="{01B69933-5046-4248-8246-7AEDB24B6D31}" destId="{C6B8D887-90E6-43E7-88A3-04C322D05A08}" srcOrd="0" destOrd="21" presId="urn:microsoft.com/office/officeart/2005/8/layout/hList1"/>
    <dgm:cxn modelId="{29A7B29D-839E-4888-A2E4-1D2296C3D223}" srcId="{1DB9A0D1-224B-479F-9398-37B7AF6D9EA5}" destId="{2702193D-6043-4CDF-8962-22BA6638D842}" srcOrd="2" destOrd="0" parTransId="{64E6EA5C-A7FF-42A2-A473-C2486941F6BD}" sibTransId="{878FB849-868A-45D5-BDEF-E351718F6F5B}"/>
    <dgm:cxn modelId="{F327A2DC-1B0E-446C-AD3E-A5629B0FC278}" type="presOf" srcId="{E9129D8A-3046-451C-9762-E81F4A9EF568}" destId="{D76FDE3B-E063-4A1D-AE2A-8D5CF6F4B7BA}" srcOrd="0" destOrd="23" presId="urn:microsoft.com/office/officeart/2005/8/layout/hList1"/>
    <dgm:cxn modelId="{59720176-2260-456E-A75E-2FDC5D0B1EA2}" srcId="{8B1C5AC5-16A9-451B-85FD-036B57E9A470}" destId="{0D3B4AE8-5870-47A5-B30E-FDB57BC3012F}" srcOrd="9" destOrd="0" parTransId="{8C6FF4A8-E797-4A73-9292-290D737B7F47}" sibTransId="{FE869C81-CB39-4139-865C-A95F32824150}"/>
    <dgm:cxn modelId="{7791B2C7-391E-499D-8A5A-69A2A3B2662D}" type="presOf" srcId="{9E0317A9-604B-4D48-91D6-D28232500F7A}" destId="{C6B8D887-90E6-43E7-88A3-04C322D05A08}" srcOrd="0" destOrd="12" presId="urn:microsoft.com/office/officeart/2005/8/layout/hList1"/>
    <dgm:cxn modelId="{5ADE29C9-E2B3-455A-91CB-22BF600DB044}" srcId="{0EEAB70D-944D-44A7-8C06-823243E2AC7D}" destId="{DA49F566-EA95-4337-8EF9-BF09982D70BA}" srcOrd="18" destOrd="0" parTransId="{EB759A3E-FBB9-44BB-91BE-5A3413DD3FB6}" sibTransId="{E6BC4FA7-855D-450F-B2A5-C4A22240EA57}"/>
    <dgm:cxn modelId="{435B63D8-0043-4113-9550-8207BD0F008D}" srcId="{8B1C5AC5-16A9-451B-85FD-036B57E9A470}" destId="{7E44B12F-F9FE-4545-A239-368FD9CEA520}" srcOrd="10" destOrd="0" parTransId="{FC2998E7-84BC-42D4-892E-90837E659D08}" sibTransId="{1B8BDCC3-784A-45AB-AF8C-D4A92E77B19D}"/>
    <dgm:cxn modelId="{EA312CE7-26B5-4B64-A04C-78D1D4ADAFC4}" srcId="{8B1C5AC5-16A9-451B-85FD-036B57E9A470}" destId="{74A5620A-7B00-4963-B611-BCE5B125D269}" srcOrd="12" destOrd="0" parTransId="{7024ADA3-A34C-46D4-B481-DF56E5075B13}" sibTransId="{4DD40572-F163-4D14-9887-8ADB2DE8AC4E}"/>
    <dgm:cxn modelId="{ADB6615A-2739-4D06-A70D-545977A0AB79}" srcId="{0EEAB70D-944D-44A7-8C06-823243E2AC7D}" destId="{28876C1C-5AA5-4B30-BC20-05CEDF51F9F4}" srcOrd="13" destOrd="0" parTransId="{C9FDF8D0-0D79-41FE-8293-F31579ADA204}" sibTransId="{4D518CCF-F8E4-4FC1-8E46-60D64CC60863}"/>
    <dgm:cxn modelId="{8A77C1DB-ACF0-4E05-949C-4D6760E3E470}" type="presOf" srcId="{61B3D5A7-AF94-4006-A9E5-26D0746E2027}" destId="{99CEC4AF-4C5C-4B5F-B465-7AB619B09E0C}" srcOrd="0" destOrd="22" presId="urn:microsoft.com/office/officeart/2005/8/layout/hList1"/>
    <dgm:cxn modelId="{5CB6EEF6-7F45-4F16-976E-A6D9C9E78E5E}" srcId="{1DB9A0D1-224B-479F-9398-37B7AF6D9EA5}" destId="{CF16B65B-BC59-433F-9042-C3B0A86C0EE8}" srcOrd="3" destOrd="0" parTransId="{D5136CFA-910B-409C-B9F6-99028E3E5D90}" sibTransId="{F0793EE1-184E-4700-816F-33D8DE76A77C}"/>
    <dgm:cxn modelId="{D36D2DAF-468D-44CC-A787-A4126C9EC347}" type="presOf" srcId="{C1B4387A-A84F-4269-826D-A4DD3A646528}" destId="{C6B8D887-90E6-43E7-88A3-04C322D05A08}" srcOrd="0" destOrd="20" presId="urn:microsoft.com/office/officeart/2005/8/layout/hList1"/>
    <dgm:cxn modelId="{97F7B9EE-5B4D-4D26-A7FD-3DF605F8BD38}" srcId="{1DB9A0D1-224B-479F-9398-37B7AF6D9EA5}" destId="{C0AB2627-C167-4ECB-96E4-453902C9B7D1}" srcOrd="25" destOrd="0" parTransId="{1FF70DA7-B35D-43EB-8701-B086A82D4F68}" sibTransId="{53F833AB-0C96-4B4B-970D-40A5E9109455}"/>
    <dgm:cxn modelId="{50C18C20-2B4F-4824-9B56-F3FEBE75AC83}" type="presOf" srcId="{DD9E6493-A704-4558-9154-F34AE2E327F9}" destId="{C6B8D887-90E6-43E7-88A3-04C322D05A08}" srcOrd="0" destOrd="18" presId="urn:microsoft.com/office/officeart/2005/8/layout/hList1"/>
    <dgm:cxn modelId="{030992E0-C35D-4EB7-B3E9-B2E713D384CC}" type="presOf" srcId="{B51D816B-6AC9-419C-88C1-C00D3C59602E}" destId="{99CEC4AF-4C5C-4B5F-B465-7AB619B09E0C}" srcOrd="0" destOrd="6" presId="urn:microsoft.com/office/officeart/2005/8/layout/hList1"/>
    <dgm:cxn modelId="{1B39F87D-13C5-49B8-8D93-7F398481DCFA}" type="presOf" srcId="{57A99C14-ADB4-4E00-AA60-E7079748678D}" destId="{C6B8D887-90E6-43E7-88A3-04C322D05A08}" srcOrd="0" destOrd="34" presId="urn:microsoft.com/office/officeart/2005/8/layout/hList1"/>
    <dgm:cxn modelId="{63D470DA-CAE9-4D80-991A-70B617F8A660}" srcId="{1DB9A0D1-224B-479F-9398-37B7AF6D9EA5}" destId="{145B8209-E622-4B5A-9732-500648D52B05}" srcOrd="15" destOrd="0" parTransId="{213271C7-F567-4337-A376-4F8F3DDF3513}" sibTransId="{8855A66D-FA14-4C21-BEFF-6083303B3006}"/>
    <dgm:cxn modelId="{CF4D6EB4-30E8-4D0C-9A85-D342574A6142}" type="presOf" srcId="{AA2E576B-2C85-49DB-A330-183E5A782C97}" destId="{99CEC4AF-4C5C-4B5F-B465-7AB619B09E0C}" srcOrd="0" destOrd="23" presId="urn:microsoft.com/office/officeart/2005/8/layout/hList1"/>
    <dgm:cxn modelId="{149F91CF-AA64-44B6-BEDC-C2E2A80977C7}" type="presOf" srcId="{006BE4B6-C52A-4481-AA43-48582DD5F174}" destId="{D76FDE3B-E063-4A1D-AE2A-8D5CF6F4B7BA}" srcOrd="0" destOrd="3" presId="urn:microsoft.com/office/officeart/2005/8/layout/hList1"/>
    <dgm:cxn modelId="{2D912F42-047A-4AFF-9633-681FD781E1E0}" srcId="{8B1C5AC5-16A9-451B-85FD-036B57E9A470}" destId="{49AF0E30-6D3D-47C2-8A6D-C0F10E519071}" srcOrd="0" destOrd="0" parTransId="{1F744DD3-DB82-481E-934F-7261C781BF38}" sibTransId="{9A51C09A-E132-461C-9EE9-923AE216A963}"/>
    <dgm:cxn modelId="{85570DAA-2427-4BB3-A362-6F39E582A958}" srcId="{1DB9A0D1-224B-479F-9398-37B7AF6D9EA5}" destId="{C1B4387A-A84F-4269-826D-A4DD3A646528}" srcOrd="20" destOrd="0" parTransId="{F9470670-A14B-46DB-BA8E-04B9B4B394D5}" sibTransId="{9F57B698-8A6C-4146-A424-4111BD8EE1E7}"/>
    <dgm:cxn modelId="{2CADB320-F449-4D1A-A973-43B53EF46B31}" type="presOf" srcId="{01A83463-B1F3-4E74-87B2-E44F8D4B718E}" destId="{C6B8D887-90E6-43E7-88A3-04C322D05A08}" srcOrd="0" destOrd="30" presId="urn:microsoft.com/office/officeart/2005/8/layout/hList1"/>
    <dgm:cxn modelId="{C45588A0-B57C-453B-A31F-14AE2A64A3E0}" srcId="{8B1C5AC5-16A9-451B-85FD-036B57E9A470}" destId="{FB3DD456-2F9F-41EA-BC68-24D2A8459F42}" srcOrd="17" destOrd="0" parTransId="{86C2C007-CFF8-42F7-8D1A-512C15D18A37}" sibTransId="{B0F25CA3-1139-46A2-B2C3-C771701B276E}"/>
    <dgm:cxn modelId="{1A27DB5E-E8C2-453D-A510-731ABCFE54B9}" type="presOf" srcId="{74B06310-8C8B-436C-A6AB-6109CA31A1BF}" destId="{C6B8D887-90E6-43E7-88A3-04C322D05A08}" srcOrd="0" destOrd="6" presId="urn:microsoft.com/office/officeart/2005/8/layout/hList1"/>
    <dgm:cxn modelId="{C559715A-DCF7-45A6-820D-A734CEB79489}" srcId="{0EEAB70D-944D-44A7-8C06-823243E2AC7D}" destId="{E9129D8A-3046-451C-9762-E81F4A9EF568}" srcOrd="23" destOrd="0" parTransId="{440C330F-3FD5-4B28-BBAB-55199C6463DB}" sibTransId="{6F5AA2C5-1681-4B64-BBAE-9EEA75F5D28D}"/>
    <dgm:cxn modelId="{0A5F5D18-BAD2-4978-9F35-A91486AD045D}" type="presOf" srcId="{7E44B12F-F9FE-4545-A239-368FD9CEA520}" destId="{99CEC4AF-4C5C-4B5F-B465-7AB619B09E0C}" srcOrd="0" destOrd="10" presId="urn:microsoft.com/office/officeart/2005/8/layout/hList1"/>
    <dgm:cxn modelId="{96E2A794-BB61-4F9E-8259-7DA613F76588}" type="presOf" srcId="{4DB8314B-6B61-4404-8F2C-6F19E6222162}" destId="{C6B8D887-90E6-43E7-88A3-04C322D05A08}" srcOrd="0" destOrd="22" presId="urn:microsoft.com/office/officeart/2005/8/layout/hList1"/>
    <dgm:cxn modelId="{CD0BB7D2-844A-4C62-A42C-3CD2929D606E}" type="presOf" srcId="{879975C0-D14B-411E-838C-DCB129B4A1FF}" destId="{99CEC4AF-4C5C-4B5F-B465-7AB619B09E0C}" srcOrd="0" destOrd="25" presId="urn:microsoft.com/office/officeart/2005/8/layout/hList1"/>
    <dgm:cxn modelId="{994EEE84-37FE-411D-B118-B8AF2427C549}" type="presOf" srcId="{3C07EF39-6B0B-4DF4-8DBA-427A05443EC2}" destId="{99CEC4AF-4C5C-4B5F-B465-7AB619B09E0C}" srcOrd="0" destOrd="29" presId="urn:microsoft.com/office/officeart/2005/8/layout/hList1"/>
    <dgm:cxn modelId="{3438F211-E1E4-4D8E-ABF8-C4DEAFB9E7BD}" type="presOf" srcId="{A8FA1C01-B33A-4B2C-BF0B-15E7885C2EFE}" destId="{D76FDE3B-E063-4A1D-AE2A-8D5CF6F4B7BA}" srcOrd="0" destOrd="12" presId="urn:microsoft.com/office/officeart/2005/8/layout/hList1"/>
    <dgm:cxn modelId="{6273C969-FA7F-4E99-A71D-8EC42F396521}" type="presOf" srcId="{6D81C182-8D91-460C-B7D0-4DE2015466F7}" destId="{C6B8D887-90E6-43E7-88A3-04C322D05A08}" srcOrd="0" destOrd="0" presId="urn:microsoft.com/office/officeart/2005/8/layout/hList1"/>
    <dgm:cxn modelId="{A216BD50-56C1-48B9-BB17-237F73B06E36}" srcId="{8B1C5AC5-16A9-451B-85FD-036B57E9A470}" destId="{61B3D5A7-AF94-4006-A9E5-26D0746E2027}" srcOrd="22" destOrd="0" parTransId="{2BD0ABCD-CA90-4CEB-B634-0D666C3F1165}" sibTransId="{C3D8588C-80A8-4FD2-BE27-73A1D2303850}"/>
    <dgm:cxn modelId="{A4DA7494-9C16-412B-BF13-607D1DA5CE18}" srcId="{8B1C5AC5-16A9-451B-85FD-036B57E9A470}" destId="{89E20B12-0C59-44B7-A3A6-FD7353E1103F}" srcOrd="1" destOrd="0" parTransId="{76341599-CEDB-4E69-A56C-510B99420A31}" sibTransId="{C53DD7E2-21AC-4D11-92F8-52772F8877EF}"/>
    <dgm:cxn modelId="{0A0BA98F-8D6E-46A0-92F0-2DF2A452B6F9}" type="presOf" srcId="{05D5CD1B-6B80-4B2C-AD1A-97632A1F3601}" destId="{D76FDE3B-E063-4A1D-AE2A-8D5CF6F4B7BA}" srcOrd="0" destOrd="25" presId="urn:microsoft.com/office/officeart/2005/8/layout/hList1"/>
    <dgm:cxn modelId="{0C5A7AF4-2B3E-4368-A0F2-C8191D21D186}" srcId="{8B1C5AC5-16A9-451B-85FD-036B57E9A470}" destId="{1822207C-BD69-44B1-8A6F-F86F21B7E152}" srcOrd="3" destOrd="0" parTransId="{1AA8D71F-27E4-4CDF-99E5-926BB866E445}" sibTransId="{9D284DD4-CCC9-43BF-86AB-733E168A29FE}"/>
    <dgm:cxn modelId="{FB5FAA1F-FA33-4307-B261-15F29F679134}" type="presOf" srcId="{4389F968-3995-47D5-8A98-07FCA21649CE}" destId="{C6B8D887-90E6-43E7-88A3-04C322D05A08}" srcOrd="0" destOrd="7" presId="urn:microsoft.com/office/officeart/2005/8/layout/hList1"/>
    <dgm:cxn modelId="{B648B2A7-387F-44BC-A64E-7D26D7388EF1}" type="presOf" srcId="{C0AB2627-C167-4ECB-96E4-453902C9B7D1}" destId="{C6B8D887-90E6-43E7-88A3-04C322D05A08}" srcOrd="0" destOrd="25" presId="urn:microsoft.com/office/officeart/2005/8/layout/hList1"/>
    <dgm:cxn modelId="{2C6BFB7C-D0F9-4CB0-8C02-531A5B1A1505}" type="presOf" srcId="{318D2AF7-D476-4444-8C6E-E69F6FA2D1DA}" destId="{C6B8D887-90E6-43E7-88A3-04C322D05A08}" srcOrd="0" destOrd="1" presId="urn:microsoft.com/office/officeart/2005/8/layout/hList1"/>
    <dgm:cxn modelId="{2BCFBB9A-E640-4B44-AF08-B1BD7AB85BBF}" srcId="{1DB9A0D1-224B-479F-9398-37B7AF6D9EA5}" destId="{278C9BDC-A919-4AA5-9DF9-933B42EABB15}" srcOrd="10" destOrd="0" parTransId="{9DCA21DB-7CC0-4849-A0F3-A6DE248C93EC}" sibTransId="{6D0694EC-4D08-4DA2-94C8-A395B07B1AF1}"/>
    <dgm:cxn modelId="{EC4F2DEB-5D8F-4420-B9A2-ED3AF8006637}" srcId="{1DB9A0D1-224B-479F-9398-37B7AF6D9EA5}" destId="{525D3FF3-E69F-472D-B82A-9C16C3F91891}" srcOrd="27" destOrd="0" parTransId="{9515797C-D099-49F6-888A-41349B7C192D}" sibTransId="{00C23900-8097-41D3-A4D0-E75DE6BAF7C9}"/>
    <dgm:cxn modelId="{291133C7-3473-4AB4-AB15-EDD655D78B4F}" type="presOf" srcId="{CFAB067E-02C1-4393-8E8C-5764145DF7B9}" destId="{C6B8D887-90E6-43E7-88A3-04C322D05A08}" srcOrd="0" destOrd="17" presId="urn:microsoft.com/office/officeart/2005/8/layout/hList1"/>
    <dgm:cxn modelId="{CE938DF2-F8CD-4FF4-8785-A41F2B22A392}" srcId="{1DB9A0D1-224B-479F-9398-37B7AF6D9EA5}" destId="{DD9E6493-A704-4558-9154-F34AE2E327F9}" srcOrd="18" destOrd="0" parTransId="{39CA3364-2668-4A63-90AC-8E126009625C}" sibTransId="{59CF39D6-3A30-44AA-A2CE-4573CCDBB166}"/>
    <dgm:cxn modelId="{0343F9F6-D222-4E05-B530-A92E9040986D}" srcId="{8B1C5AC5-16A9-451B-85FD-036B57E9A470}" destId="{1D848C5F-5DFF-4443-A609-D607AB45F5EC}" srcOrd="24" destOrd="0" parTransId="{A57F6C91-A349-428E-AE06-6FD8588F7F92}" sibTransId="{CE4F86DC-D83D-4FC2-8A25-D52B122D0F83}"/>
    <dgm:cxn modelId="{FFF991F4-E1F0-4ACF-B113-82ADDB7B5D71}" srcId="{8B1C5AC5-16A9-451B-85FD-036B57E9A470}" destId="{0AF2FD18-E11E-433E-AF25-59B2C6791B7C}" srcOrd="16" destOrd="0" parTransId="{24612177-5969-4FD0-AB6A-C88E662D9458}" sibTransId="{BADEDD20-199E-48AA-9834-5DDC3C1F2BE7}"/>
    <dgm:cxn modelId="{B9D3E4F9-3131-44ED-9960-20A359583296}" type="presOf" srcId="{53718FFF-798B-47F1-A0A0-0DEA2C08BCE6}" destId="{D76FDE3B-E063-4A1D-AE2A-8D5CF6F4B7BA}" srcOrd="0" destOrd="6" presId="urn:microsoft.com/office/officeart/2005/8/layout/hList1"/>
    <dgm:cxn modelId="{0F5BBAD8-2795-41A8-81E0-B8971987278F}" srcId="{0EEAB70D-944D-44A7-8C06-823243E2AC7D}" destId="{7A847289-CB30-4400-AE23-30E8F804EF73}" srcOrd="7" destOrd="0" parTransId="{81FE4954-20A6-4FC0-A906-36446C120389}" sibTransId="{390E0E36-0649-4453-A181-1E8681462A67}"/>
    <dgm:cxn modelId="{99436083-D850-41A4-84F5-9242D25EA19D}" type="presOf" srcId="{49AF0E30-6D3D-47C2-8A6D-C0F10E519071}" destId="{99CEC4AF-4C5C-4B5F-B465-7AB619B09E0C}" srcOrd="0" destOrd="0" presId="urn:microsoft.com/office/officeart/2005/8/layout/hList1"/>
    <dgm:cxn modelId="{2203739C-F8DF-49F0-ABCC-FE2AD6F42BBC}" srcId="{0EEAB70D-944D-44A7-8C06-823243E2AC7D}" destId="{4F2D156E-7F3A-4E7D-85D4-9218C76C76B8}" srcOrd="8" destOrd="0" parTransId="{DC71666C-6E1A-43E5-AD2F-C8F67E98124C}" sibTransId="{B81EC92C-9D2C-4E03-935F-01D9BFC96576}"/>
    <dgm:cxn modelId="{6E9BC4A5-7C4F-4540-9243-1577A01B91FF}" srcId="{1DB9A0D1-224B-479F-9398-37B7AF6D9EA5}" destId="{19BD095B-324E-49DB-A855-EDCAF5DC0581}" srcOrd="26" destOrd="0" parTransId="{1068CC46-970C-461F-A92F-C1D95956A1AA}" sibTransId="{CB227BFD-71AB-4B71-9765-6481EF27BAD2}"/>
    <dgm:cxn modelId="{303C8D07-201E-4839-9C8B-9BDE333A2A2F}" srcId="{0EEAB70D-944D-44A7-8C06-823243E2AC7D}" destId="{048F0082-C635-420C-97DF-589B34154CDA}" srcOrd="24" destOrd="0" parTransId="{620D0B2D-267C-4767-9BD0-C8B825C3A147}" sibTransId="{8C9A5B65-B28F-4676-ACD6-638F89D5479D}"/>
    <dgm:cxn modelId="{4AA30C6A-7BE0-496B-B664-50398286A3D4}" srcId="{0EEAB70D-944D-44A7-8C06-823243E2AC7D}" destId="{82C69645-48D4-4770-8499-EA5167233C44}" srcOrd="0" destOrd="0" parTransId="{EA6BA543-66C8-4D97-824A-4086FE5DCD57}" sibTransId="{2295D42A-A297-4F85-840D-55A8A61EE5B6}"/>
    <dgm:cxn modelId="{A078E0B7-540B-4744-AB3F-7E1D3E9EF757}" srcId="{7FA92914-54B5-4450-8AF8-30A11E46F57A}" destId="{0EEAB70D-944D-44A7-8C06-823243E2AC7D}" srcOrd="0" destOrd="0" parTransId="{B9CAB5D2-B6FC-48B5-A35E-A52D5A6AD6F6}" sibTransId="{BD2D5778-4B47-4547-B478-E9AA4D0175F8}"/>
    <dgm:cxn modelId="{3353CE2E-E04D-4F70-88D9-DA5356FF2B61}" type="presOf" srcId="{9643C178-6341-4DBA-B240-2F0A8B84EFE4}" destId="{99CEC4AF-4C5C-4B5F-B465-7AB619B09E0C}" srcOrd="0" destOrd="5" presId="urn:microsoft.com/office/officeart/2005/8/layout/hList1"/>
    <dgm:cxn modelId="{2A8260FA-F259-4E3E-8C69-3E56C10A82D6}" srcId="{1DB9A0D1-224B-479F-9398-37B7AF6D9EA5}" destId="{01A83463-B1F3-4E74-87B2-E44F8D4B718E}" srcOrd="30" destOrd="0" parTransId="{14FADA3E-BF64-4EDC-BEDF-411E9391B1E2}" sibTransId="{A12C270B-5117-4D61-B1AB-6C35669461E8}"/>
    <dgm:cxn modelId="{8DD92BD5-4055-4363-9C05-1C2069D8C5F7}" type="presOf" srcId="{8526D5E5-4A5D-4402-BC2D-4899B0A39D8B}" destId="{D76FDE3B-E063-4A1D-AE2A-8D5CF6F4B7BA}" srcOrd="0" destOrd="5" presId="urn:microsoft.com/office/officeart/2005/8/layout/hList1"/>
    <dgm:cxn modelId="{A5566FE8-C237-45CF-85BB-EFC7E8B98D26}" type="presOf" srcId="{82C69645-48D4-4770-8499-EA5167233C44}" destId="{D76FDE3B-E063-4A1D-AE2A-8D5CF6F4B7BA}" srcOrd="0" destOrd="0" presId="urn:microsoft.com/office/officeart/2005/8/layout/hList1"/>
    <dgm:cxn modelId="{B22AE61A-08AA-469A-B7C2-82EA092B0BAA}" srcId="{1DB9A0D1-224B-479F-9398-37B7AF6D9EA5}" destId="{AE5ADCAA-8997-4980-87AC-855F056888AA}" srcOrd="23" destOrd="0" parTransId="{AB1F61E9-FA31-4E89-84DC-53C89EF66359}" sibTransId="{43E22F00-5B5F-4EB2-8C10-B693C7736F4A}"/>
    <dgm:cxn modelId="{18DF3B36-9FB0-4C72-BB44-18A17FE62D61}" srcId="{0EEAB70D-944D-44A7-8C06-823243E2AC7D}" destId="{05D5CD1B-6B80-4B2C-AD1A-97632A1F3601}" srcOrd="25" destOrd="0" parTransId="{B5C6196D-B37D-4494-8F87-5692E95DB6FF}" sibTransId="{12D36794-6EED-45C1-B974-5DEEE0C1EBCB}"/>
    <dgm:cxn modelId="{768F2894-8F74-4464-BD1E-B7ADD07485E6}" srcId="{8B1C5AC5-16A9-451B-85FD-036B57E9A470}" destId="{5AD2A57F-5F56-4334-874E-9F41E3348393}" srcOrd="14" destOrd="0" parTransId="{B5F5C58D-7853-4BF7-8445-3D423D8AE5F5}" sibTransId="{FF1BFD82-A23B-455D-B1A5-E8B4879FB249}"/>
    <dgm:cxn modelId="{4A1F58C1-FC4C-42FD-87A3-3B3415A4D424}" type="presOf" srcId="{B85BA27E-D50B-4014-9671-CFDC427EF843}" destId="{D76FDE3B-E063-4A1D-AE2A-8D5CF6F4B7BA}" srcOrd="0" destOrd="11" presId="urn:microsoft.com/office/officeart/2005/8/layout/hList1"/>
    <dgm:cxn modelId="{B5EECDC5-8249-4D83-8713-C1D4BFED05D6}" type="presOf" srcId="{EC528923-62D7-4EB0-B75A-771E38378002}" destId="{C6B8D887-90E6-43E7-88A3-04C322D05A08}" srcOrd="0" destOrd="9" presId="urn:microsoft.com/office/officeart/2005/8/layout/hList1"/>
    <dgm:cxn modelId="{0AC9AD54-B59B-4001-B81A-408E16F37130}" type="presOf" srcId="{B65F6CD0-6BEF-4564-AB63-206AF42F32E6}" destId="{D76FDE3B-E063-4A1D-AE2A-8D5CF6F4B7BA}" srcOrd="0" destOrd="16" presId="urn:microsoft.com/office/officeart/2005/8/layout/hList1"/>
    <dgm:cxn modelId="{C612C56C-8249-4106-8412-335322FB846A}" type="presOf" srcId="{8B1C5AC5-16A9-451B-85FD-036B57E9A470}" destId="{514F7087-2937-4033-92A9-BABBB2EF5DD1}" srcOrd="0" destOrd="0" presId="urn:microsoft.com/office/officeart/2005/8/layout/hList1"/>
    <dgm:cxn modelId="{EC234A6B-4A2A-499A-B725-361E1A67EBEC}" type="presOf" srcId="{F56726FB-5526-4504-957E-4F9594045771}" destId="{99CEC4AF-4C5C-4B5F-B465-7AB619B09E0C}" srcOrd="0" destOrd="4" presId="urn:microsoft.com/office/officeart/2005/8/layout/hList1"/>
    <dgm:cxn modelId="{56AFE430-9A62-488F-A6AC-E8A901651A8B}" type="presOf" srcId="{B4F59637-FEC8-43D5-A2DD-33B10352585C}" destId="{99CEC4AF-4C5C-4B5F-B465-7AB619B09E0C}" srcOrd="0" destOrd="26" presId="urn:microsoft.com/office/officeart/2005/8/layout/hList1"/>
    <dgm:cxn modelId="{C103E0BA-7346-4EC9-B53B-31BDA46D9D1F}" type="presOf" srcId="{CF16B65B-BC59-433F-9042-C3B0A86C0EE8}" destId="{C6B8D887-90E6-43E7-88A3-04C322D05A08}" srcOrd="0" destOrd="3" presId="urn:microsoft.com/office/officeart/2005/8/layout/hList1"/>
    <dgm:cxn modelId="{F28335C4-994B-4AD3-9888-C2FE1A2DA92A}" srcId="{8B1C5AC5-16A9-451B-85FD-036B57E9A470}" destId="{90D0925D-2F78-43C5-9DE2-A80A0DB3A56F}" srcOrd="20" destOrd="0" parTransId="{1D628C50-1D7F-4BCE-AF6A-64C7E29534E4}" sibTransId="{36E5634B-7B51-4C99-B227-83C28CF54682}"/>
    <dgm:cxn modelId="{CC5DDC0C-CD9C-414C-9D86-B44FDE7F0726}" type="presOf" srcId="{68BC46EC-F6BF-4803-9897-E5254DF3C8A3}" destId="{99CEC4AF-4C5C-4B5F-B465-7AB619B09E0C}" srcOrd="0" destOrd="8" presId="urn:microsoft.com/office/officeart/2005/8/layout/hList1"/>
    <dgm:cxn modelId="{DC113C04-A5A4-49D5-B77C-12FC8B44EC99}" srcId="{8B1C5AC5-16A9-451B-85FD-036B57E9A470}" destId="{7EB645AE-61E4-46FA-BEFE-E1F1E21DABD2}" srcOrd="18" destOrd="0" parTransId="{D4441510-3BE5-4DE2-A8A5-BA24184EC9AD}" sibTransId="{5524CF58-332F-4770-BAC2-FFC8F20F021E}"/>
    <dgm:cxn modelId="{80751DE9-F86D-4989-A578-6F59ECE1118A}" type="presOf" srcId="{0A79A485-B5AE-4ECF-8A56-DB5E27AD021B}" destId="{D76FDE3B-E063-4A1D-AE2A-8D5CF6F4B7BA}" srcOrd="0" destOrd="10" presId="urn:microsoft.com/office/officeart/2005/8/layout/hList1"/>
    <dgm:cxn modelId="{B2A61BA5-59F9-4D87-AA23-B4DAEFD785D3}" srcId="{8B1C5AC5-16A9-451B-85FD-036B57E9A470}" destId="{F56726FB-5526-4504-957E-4F9594045771}" srcOrd="4" destOrd="0" parTransId="{2C78B176-9833-4C7C-A7E9-98BB6AE9796F}" sibTransId="{1BA6DB58-E5F7-487A-9204-1D6FBD8F20D7}"/>
    <dgm:cxn modelId="{A4471754-E427-4EAF-B42D-85FA759AA7DA}" type="presOf" srcId="{525D3FF3-E69F-472D-B82A-9C16C3F91891}" destId="{C6B8D887-90E6-43E7-88A3-04C322D05A08}" srcOrd="0" destOrd="27" presId="urn:microsoft.com/office/officeart/2005/8/layout/hList1"/>
    <dgm:cxn modelId="{C9D9AEC7-5034-4073-9098-CFD566906445}" type="presOf" srcId="{74A5620A-7B00-4963-B611-BCE5B125D269}" destId="{99CEC4AF-4C5C-4B5F-B465-7AB619B09E0C}" srcOrd="0" destOrd="12" presId="urn:microsoft.com/office/officeart/2005/8/layout/hList1"/>
    <dgm:cxn modelId="{49783D11-7594-4A9F-A4E8-8027E45BD50D}" srcId="{8B1C5AC5-16A9-451B-85FD-036B57E9A470}" destId="{0BA0E377-A6B8-4967-8B3C-EBB8EFF3750E}" srcOrd="15" destOrd="0" parTransId="{70449758-B24D-4369-B595-8655B353C1D7}" sibTransId="{CD6AF315-AA3C-411C-976D-238F38E0A573}"/>
    <dgm:cxn modelId="{05895B32-B133-4F43-B0DB-832E43C51572}" type="presOf" srcId="{2CBFF04A-E168-40D1-A514-2281E8927FBE}" destId="{99CEC4AF-4C5C-4B5F-B465-7AB619B09E0C}" srcOrd="0" destOrd="13" presId="urn:microsoft.com/office/officeart/2005/8/layout/hList1"/>
    <dgm:cxn modelId="{CA812DDD-7201-4B19-8DA5-4FF64D3BF899}" srcId="{8B1C5AC5-16A9-451B-85FD-036B57E9A470}" destId="{9643C178-6341-4DBA-B240-2F0A8B84EFE4}" srcOrd="5" destOrd="0" parTransId="{22C77B28-A4B3-4492-83F1-6CE9F58DF105}" sibTransId="{84C8D973-82D2-4FC6-8C28-23C1FFA737A1}"/>
    <dgm:cxn modelId="{33A538A3-9A59-4E17-AB23-A11F6E820DB5}" type="presOf" srcId="{06D0A9F3-6C0C-4B4A-A2DE-D2F334142151}" destId="{99CEC4AF-4C5C-4B5F-B465-7AB619B09E0C}" srcOrd="0" destOrd="11" presId="urn:microsoft.com/office/officeart/2005/8/layout/hList1"/>
    <dgm:cxn modelId="{FAE5F4D3-B57A-4936-900F-13578A828DF7}" srcId="{0EEAB70D-944D-44A7-8C06-823243E2AC7D}" destId="{7F6E642B-7810-46F6-9A26-41D37DE2B80A}" srcOrd="4" destOrd="0" parTransId="{FAEFA2BF-B324-48C1-BE8B-AA2A80477F7F}" sibTransId="{E1DC801D-4B09-45B2-A01A-4AE4313C03CE}"/>
    <dgm:cxn modelId="{E76206EE-94B7-4967-AB7F-47BA57F82361}" srcId="{0EEAB70D-944D-44A7-8C06-823243E2AC7D}" destId="{8526D5E5-4A5D-4402-BC2D-4899B0A39D8B}" srcOrd="5" destOrd="0" parTransId="{8A84ABAD-9F05-43D3-B48C-1D38281DB0B6}" sibTransId="{ECA7442B-65D5-44D9-B9C7-CAF6AC2DE472}"/>
    <dgm:cxn modelId="{76DCE2AA-C571-46BE-8F66-516D406B45D9}" type="presOf" srcId="{F7FAC240-CA64-44A2-8B34-62C006EE1D1D}" destId="{D76FDE3B-E063-4A1D-AE2A-8D5CF6F4B7BA}" srcOrd="0" destOrd="21" presId="urn:microsoft.com/office/officeart/2005/8/layout/hList1"/>
    <dgm:cxn modelId="{AD20136C-EE62-4227-AC41-C5971179BC80}" srcId="{0EEAB70D-944D-44A7-8C06-823243E2AC7D}" destId="{CDE72F2F-1550-4DC7-9562-DEFAED20ED3E}" srcOrd="17" destOrd="0" parTransId="{6FBEA55E-9F79-4B6C-B53B-D0C510DE342F}" sibTransId="{DBFA95A0-FD3B-4C29-8727-79B2628BCCFF}"/>
    <dgm:cxn modelId="{1FB7F4C5-CB91-444C-A31E-714E8C787276}" srcId="{0EEAB70D-944D-44A7-8C06-823243E2AC7D}" destId="{B65F6CD0-6BEF-4564-AB63-206AF42F32E6}" srcOrd="16" destOrd="0" parTransId="{5F7597E3-72B2-4590-BBFA-28F195883455}" sibTransId="{78C201D7-3959-4CA9-B249-68064419000D}"/>
    <dgm:cxn modelId="{6EF8D8BE-572F-4C5B-B878-F36997661A51}" type="presOf" srcId="{3B37D667-92D6-400E-9C31-46CDC9B472E3}" destId="{D76FDE3B-E063-4A1D-AE2A-8D5CF6F4B7BA}" srcOrd="0" destOrd="15" presId="urn:microsoft.com/office/officeart/2005/8/layout/hList1"/>
    <dgm:cxn modelId="{77574EDF-632A-4895-B9C3-C3E5A84DFE5B}" type="presOf" srcId="{85B36C21-5D0F-4D9B-BF13-1C0A8209192B}" destId="{D76FDE3B-E063-4A1D-AE2A-8D5CF6F4B7BA}" srcOrd="0" destOrd="14" presId="urn:microsoft.com/office/officeart/2005/8/layout/hList1"/>
    <dgm:cxn modelId="{E600700E-2EE2-4143-B4D5-EDD7DC89D6A9}" srcId="{1DB9A0D1-224B-479F-9398-37B7AF6D9EA5}" destId="{4DB8314B-6B61-4404-8F2C-6F19E6222162}" srcOrd="22" destOrd="0" parTransId="{08539E22-11C6-4EAB-9755-821DC5E57439}" sibTransId="{6E941FE1-3FC3-4058-B979-85FA4C90C772}"/>
    <dgm:cxn modelId="{9D77494B-43C5-4EA8-85F1-33A59015E33D}" type="presOf" srcId="{7EB645AE-61E4-46FA-BEFE-E1F1E21DABD2}" destId="{99CEC4AF-4C5C-4B5F-B465-7AB619B09E0C}" srcOrd="0" destOrd="18" presId="urn:microsoft.com/office/officeart/2005/8/layout/hList1"/>
    <dgm:cxn modelId="{DDC5B7FC-F158-46C8-9E9C-44F3CF455FE1}" type="presOf" srcId="{9B8FBE2B-561A-41B9-966F-6A7F4066C205}" destId="{C6B8D887-90E6-43E7-88A3-04C322D05A08}" srcOrd="0" destOrd="28" presId="urn:microsoft.com/office/officeart/2005/8/layout/hList1"/>
    <dgm:cxn modelId="{547A705A-CFC1-4954-BEC1-F61D36B003EA}" type="presOf" srcId="{28876C1C-5AA5-4B30-BC20-05CEDF51F9F4}" destId="{D76FDE3B-E063-4A1D-AE2A-8D5CF6F4B7BA}" srcOrd="0" destOrd="13" presId="urn:microsoft.com/office/officeart/2005/8/layout/hList1"/>
    <dgm:cxn modelId="{2EB1BC97-3343-4D73-9766-CA4142C37B1D}" type="presOf" srcId="{AE5ADCAA-8997-4980-87AC-855F056888AA}" destId="{C6B8D887-90E6-43E7-88A3-04C322D05A08}" srcOrd="0" destOrd="23" presId="urn:microsoft.com/office/officeart/2005/8/layout/hList1"/>
    <dgm:cxn modelId="{3CEE3CC2-93A9-4E3A-BCAE-DA7A0E62F76B}" srcId="{1DB9A0D1-224B-479F-9398-37B7AF6D9EA5}" destId="{95C955EC-AAB7-4F66-8727-B671A5F4D03C}" srcOrd="4" destOrd="0" parTransId="{7F5187A4-B174-4976-B1A7-E97186BA6E33}" sibTransId="{A0A84447-10F2-4537-88CC-879E6C19E914}"/>
    <dgm:cxn modelId="{B8C6CB23-5DAB-419C-A69F-131CC0899307}" srcId="{0EEAB70D-944D-44A7-8C06-823243E2AC7D}" destId="{67DAE5B6-4529-4BC1-B211-3B2F99AA8F8D}" srcOrd="2" destOrd="0" parTransId="{82B2DF7D-598E-4FAB-926C-A287DD599D8D}" sibTransId="{DC145D35-E12B-41F6-ADB3-3CF895C12260}"/>
    <dgm:cxn modelId="{07143AFF-B5AD-4CBA-BC2F-5A26232145D4}" type="presOf" srcId="{278C9BDC-A919-4AA5-9DF9-933B42EABB15}" destId="{C6B8D887-90E6-43E7-88A3-04C322D05A08}" srcOrd="0" destOrd="10" presId="urn:microsoft.com/office/officeart/2005/8/layout/hList1"/>
    <dgm:cxn modelId="{857AFDBB-3E81-4B54-8F10-EC05E4DB280F}" srcId="{0EEAB70D-944D-44A7-8C06-823243E2AC7D}" destId="{A8FA1C01-B33A-4B2C-BF0B-15E7885C2EFE}" srcOrd="12" destOrd="0" parTransId="{E26000D8-1EEF-4136-BDB7-6E88A822F76F}" sibTransId="{2FC8C33C-CF4D-44E2-B9D4-93A5C0CCF14A}"/>
    <dgm:cxn modelId="{F52322B6-FE22-4AB9-910E-50B5CFEB5E26}" srcId="{0EEAB70D-944D-44A7-8C06-823243E2AC7D}" destId="{3B37D667-92D6-400E-9C31-46CDC9B472E3}" srcOrd="15" destOrd="0" parTransId="{A0E3A065-09D5-453C-AAF0-AE0A19BE827B}" sibTransId="{67F60C1E-F6EC-457A-A948-1962D22A3BAC}"/>
    <dgm:cxn modelId="{E762B4D2-FF9B-4A55-84DE-471B36CB2509}" srcId="{1DB9A0D1-224B-479F-9398-37B7AF6D9EA5}" destId="{86D9E8C0-3F35-4A28-A27A-0A4CB333EB71}" srcOrd="5" destOrd="0" parTransId="{8AE2F9E0-17F8-44DE-98E5-F4B043CC4967}" sibTransId="{5848C364-3FB5-4A04-AE34-B51A2A2599C9}"/>
    <dgm:cxn modelId="{C854A637-95F1-4D67-A874-2E99D8601B51}" srcId="{1DB9A0D1-224B-479F-9398-37B7AF6D9EA5}" destId="{B24F81CA-BFE3-4746-A094-536AEF5E8546}" srcOrd="19" destOrd="0" parTransId="{F255CD94-D365-49A2-B3E7-3E9FA8609981}" sibTransId="{E2304DF5-5A57-4818-B22B-B4020B3D33DB}"/>
    <dgm:cxn modelId="{F513EA7D-600C-42E6-8054-686F9EAEBC1F}" srcId="{0EEAB70D-944D-44A7-8C06-823243E2AC7D}" destId="{38ACDB1D-2685-47E9-88BA-B1A397108668}" srcOrd="20" destOrd="0" parTransId="{C34EB91C-7A09-4DC5-9D3D-B051E618C7FE}" sibTransId="{2ECF4DE7-5A03-4ACA-AA13-C1526D4DF1D4}"/>
    <dgm:cxn modelId="{C2179264-11A2-4D77-B88C-50D0E8006831}" srcId="{0EEAB70D-944D-44A7-8C06-823243E2AC7D}" destId="{450DCF78-1753-478A-9E72-BBD5C7B724BE}" srcOrd="1" destOrd="0" parTransId="{19867212-9B02-4910-B515-DD3B7F65B09F}" sibTransId="{AD798D43-CE64-4C5C-B247-E91C6D29D74E}"/>
    <dgm:cxn modelId="{C83B798C-6366-4AD8-9122-8C542FD0C1B2}" type="presOf" srcId="{0BA0E377-A6B8-4967-8B3C-EBB8EFF3750E}" destId="{99CEC4AF-4C5C-4B5F-B465-7AB619B09E0C}" srcOrd="0" destOrd="15" presId="urn:microsoft.com/office/officeart/2005/8/layout/hList1"/>
    <dgm:cxn modelId="{EECC2C75-B3D7-4B10-ADD1-EEB7B90B10DA}" srcId="{1DB9A0D1-224B-479F-9398-37B7AF6D9EA5}" destId="{83F41DFA-731F-4E1E-A2AA-15D2FFB2CB23}" srcOrd="13" destOrd="0" parTransId="{33EE2E06-F930-4AA6-BD39-D6204794E608}" sibTransId="{97D3971B-7DBD-4730-920B-4C2E41B0873E}"/>
    <dgm:cxn modelId="{E8429D00-1D82-4B84-8958-BE10098AF75D}" srcId="{8B1C5AC5-16A9-451B-85FD-036B57E9A470}" destId="{06D0A9F3-6C0C-4B4A-A2DE-D2F334142151}" srcOrd="11" destOrd="0" parTransId="{AEADFB4A-B1ED-40E3-91EE-14BDD67AD60D}" sibTransId="{3CF90985-1E14-40E6-A239-9805D27BA622}"/>
    <dgm:cxn modelId="{82BEA3AE-78AE-4E53-A6F9-B56FF06CF6FC}" type="presOf" srcId="{CDE72F2F-1550-4DC7-9562-DEFAED20ED3E}" destId="{D76FDE3B-E063-4A1D-AE2A-8D5CF6F4B7BA}" srcOrd="0" destOrd="17" presId="urn:microsoft.com/office/officeart/2005/8/layout/hList1"/>
    <dgm:cxn modelId="{5563E380-D209-429E-AA5A-182CA997151E}" srcId="{0EEAB70D-944D-44A7-8C06-823243E2AC7D}" destId="{22698522-AD8F-4475-A8B5-59D2F340EAE9}" srcOrd="9" destOrd="0" parTransId="{05FA37D2-DB0E-4037-8B11-B33CF89B1C5A}" sibTransId="{33A4674D-B1FA-461E-90FC-FFE1A2BEA4DF}"/>
    <dgm:cxn modelId="{E2150063-9B67-4EAF-B887-DCD5F843F699}" srcId="{8B1C5AC5-16A9-451B-85FD-036B57E9A470}" destId="{879975C0-D14B-411E-838C-DCB129B4A1FF}" srcOrd="25" destOrd="0" parTransId="{233B4482-20C8-4085-912F-713DB41FF140}" sibTransId="{BD1D4C5D-A15E-4DF9-BD9A-0A6EDFEF6EA7}"/>
    <dgm:cxn modelId="{889C38B0-6273-41A6-A0B3-8D111F7D51D8}" srcId="{1DB9A0D1-224B-479F-9398-37B7AF6D9EA5}" destId="{4389F968-3995-47D5-8A98-07FCA21649CE}" srcOrd="7" destOrd="0" parTransId="{D7BADE9F-9949-4649-B46A-D430DFEB2E0F}" sibTransId="{6B4CB177-8F3F-4132-B5F5-73F68A547E1B}"/>
    <dgm:cxn modelId="{B58717DD-4667-457A-9C2F-350279DD26BF}" type="presOf" srcId="{3D3399FE-847D-4EE9-AED8-089257C525F4}" destId="{D76FDE3B-E063-4A1D-AE2A-8D5CF6F4B7BA}" srcOrd="0" destOrd="22" presId="urn:microsoft.com/office/officeart/2005/8/layout/hList1"/>
    <dgm:cxn modelId="{06FDDD8A-F855-4437-AC1E-985324DB9DFB}" type="presOf" srcId="{5AD2A57F-5F56-4334-874E-9F41E3348393}" destId="{99CEC4AF-4C5C-4B5F-B465-7AB619B09E0C}" srcOrd="0" destOrd="14" presId="urn:microsoft.com/office/officeart/2005/8/layout/hList1"/>
    <dgm:cxn modelId="{DDDDA916-B10F-4408-BDC8-5884C39EFE34}" type="presOf" srcId="{19BD095B-324E-49DB-A855-EDCAF5DC0581}" destId="{C6B8D887-90E6-43E7-88A3-04C322D05A08}" srcOrd="0" destOrd="26" presId="urn:microsoft.com/office/officeart/2005/8/layout/hList1"/>
    <dgm:cxn modelId="{C07695E9-05A5-429B-80B0-53426E89B88A}" srcId="{0EEAB70D-944D-44A7-8C06-823243E2AC7D}" destId="{3D3399FE-847D-4EE9-AED8-089257C525F4}" srcOrd="22" destOrd="0" parTransId="{C9BAF1E1-C926-4085-AD1D-4AE25FAE0072}" sibTransId="{28431E20-2CCC-4E34-BB72-E2EE4BA5B52F}"/>
    <dgm:cxn modelId="{1A59AC95-D96F-4DD9-9C8A-052F2983B84C}" type="presOf" srcId="{554A1887-28CB-426E-B497-4315C6A677C0}" destId="{D76FDE3B-E063-4A1D-AE2A-8D5CF6F4B7BA}" srcOrd="0" destOrd="19" presId="urn:microsoft.com/office/officeart/2005/8/layout/hList1"/>
    <dgm:cxn modelId="{9E827756-587E-4E1C-8596-BE41E5C6A97F}" type="presOf" srcId="{0DEE4B12-5BE3-4046-9ACE-BD6C6B9E8E23}" destId="{C6B8D887-90E6-43E7-88A3-04C322D05A08}" srcOrd="0" destOrd="32" presId="urn:microsoft.com/office/officeart/2005/8/layout/hList1"/>
    <dgm:cxn modelId="{1F0910AF-B9ED-489C-BCC9-1D596288568C}" type="presOf" srcId="{7F6E642B-7810-46F6-9A26-41D37DE2B80A}" destId="{D76FDE3B-E063-4A1D-AE2A-8D5CF6F4B7BA}" srcOrd="0" destOrd="4" presId="urn:microsoft.com/office/officeart/2005/8/layout/hList1"/>
    <dgm:cxn modelId="{BE7A2E3B-5CFE-4FA3-89DB-52C9018D5514}" type="presOf" srcId="{22698522-AD8F-4475-A8B5-59D2F340EAE9}" destId="{D76FDE3B-E063-4A1D-AE2A-8D5CF6F4B7BA}" srcOrd="0" destOrd="9" presId="urn:microsoft.com/office/officeart/2005/8/layout/hList1"/>
    <dgm:cxn modelId="{CDC23503-6B43-4CF4-93BA-16B1001B81EA}" type="presOf" srcId="{83F41DFA-731F-4E1E-A2AA-15D2FFB2CB23}" destId="{C6B8D887-90E6-43E7-88A3-04C322D05A08}" srcOrd="0" destOrd="13" presId="urn:microsoft.com/office/officeart/2005/8/layout/hList1"/>
    <dgm:cxn modelId="{AD56E05C-46EC-456F-A828-5634616A0D87}" srcId="{1DB9A0D1-224B-479F-9398-37B7AF6D9EA5}" destId="{6D81C182-8D91-460C-B7D0-4DE2015466F7}" srcOrd="0" destOrd="0" parTransId="{A57122D7-5333-478E-871A-91267C8D45AC}" sibTransId="{74F85533-A38B-412D-97BE-06A5A9E9CDB8}"/>
    <dgm:cxn modelId="{735B5366-FDBA-4497-BA56-73110D130051}" srcId="{1DB9A0D1-224B-479F-9398-37B7AF6D9EA5}" destId="{31DB859E-E04A-40BA-92A6-10597799B1D4}" srcOrd="8" destOrd="0" parTransId="{06973780-4DC8-4C53-8F28-F5D376666C46}" sibTransId="{02027491-7113-4DAA-A114-18846EE71F52}"/>
    <dgm:cxn modelId="{57AE2B5A-FF84-48D3-9348-F5A47E25148A}" type="presOf" srcId="{95C955EC-AAB7-4F66-8727-B671A5F4D03C}" destId="{C6B8D887-90E6-43E7-88A3-04C322D05A08}" srcOrd="0" destOrd="4" presId="urn:microsoft.com/office/officeart/2005/8/layout/hList1"/>
    <dgm:cxn modelId="{17EFE7AD-92A8-403E-99E1-DA2D0C913932}" srcId="{1DB9A0D1-224B-479F-9398-37B7AF6D9EA5}" destId="{5FCFB20D-145A-45A2-8037-09113B9A5D69}" srcOrd="29" destOrd="0" parTransId="{3390BF1E-8A1F-411B-A16F-B6D8A12DE887}" sibTransId="{A868FFE4-B8B0-4E6C-BC1F-F85215F7A93C}"/>
    <dgm:cxn modelId="{A228D515-1649-43B8-B33C-87ACA314E022}" srcId="{1DB9A0D1-224B-479F-9398-37B7AF6D9EA5}" destId="{8A7F37E8-E1C5-41E7-BF60-39B434AA90FE}" srcOrd="31" destOrd="0" parTransId="{456990FE-EEB3-4389-B397-4BC3A6D6CFE4}" sibTransId="{C91F9F92-38E6-4D8F-937D-A138941FDB65}"/>
    <dgm:cxn modelId="{BB23B59D-C2C5-4D51-B7A6-1BC7547F158B}" type="presOf" srcId="{86D9E8C0-3F35-4A28-A27A-0A4CB333EB71}" destId="{C6B8D887-90E6-43E7-88A3-04C322D05A08}" srcOrd="0" destOrd="5" presId="urn:microsoft.com/office/officeart/2005/8/layout/hList1"/>
    <dgm:cxn modelId="{CC3CC3B6-FBCF-49E2-9858-7E95265AC503}" type="presOf" srcId="{EED0C5B8-7201-4837-B123-09C7D9D2C5DD}" destId="{C6B8D887-90E6-43E7-88A3-04C322D05A08}" srcOrd="0" destOrd="33" presId="urn:microsoft.com/office/officeart/2005/8/layout/hList1"/>
    <dgm:cxn modelId="{1DAF26CC-80DA-44C4-AD09-2B486DC933D3}" type="presOf" srcId="{C5B5CE69-5AB2-47A9-A8E5-13D125236188}" destId="{99CEC4AF-4C5C-4B5F-B465-7AB619B09E0C}" srcOrd="0" destOrd="27" presId="urn:microsoft.com/office/officeart/2005/8/layout/hList1"/>
    <dgm:cxn modelId="{6BC41DCA-A8F2-44E5-AC48-2BB62CD09D10}" srcId="{1DB9A0D1-224B-479F-9398-37B7AF6D9EA5}" destId="{23E48540-1474-43D1-9BE7-946782F53BB0}" srcOrd="11" destOrd="0" parTransId="{1DF0EAC0-378E-4682-AFC3-031C8FC492F7}" sibTransId="{73C0F63E-B1AE-49F0-A303-7D12EA3D0F06}"/>
    <dgm:cxn modelId="{40EA95A3-EC8C-4176-B4A9-0D955D7D6F88}" type="presOf" srcId="{38ACDB1D-2685-47E9-88BA-B1A397108668}" destId="{D76FDE3B-E063-4A1D-AE2A-8D5CF6F4B7BA}" srcOrd="0" destOrd="20" presId="urn:microsoft.com/office/officeart/2005/8/layout/hList1"/>
    <dgm:cxn modelId="{11F49E33-6AA4-4C8F-AB60-5BAE5C3E243D}" type="presOf" srcId="{23E48540-1474-43D1-9BE7-946782F53BB0}" destId="{C6B8D887-90E6-43E7-88A3-04C322D05A08}" srcOrd="0" destOrd="11" presId="urn:microsoft.com/office/officeart/2005/8/layout/hList1"/>
    <dgm:cxn modelId="{0CE9B9A8-29C7-4D5B-B9FF-8B84E5C1AA7C}" srcId="{8B1C5AC5-16A9-451B-85FD-036B57E9A470}" destId="{03179A68-562C-48BC-9BEB-98B6AACAEF84}" srcOrd="21" destOrd="0" parTransId="{665841FE-E9FC-43E1-88D2-3D2367ACB9FF}" sibTransId="{C284D01B-C0DC-4094-9F79-1A349BFD2242}"/>
    <dgm:cxn modelId="{E31E2B3A-C23D-4F40-96CD-6F2B8F0BF5BB}" type="presOf" srcId="{145B8209-E622-4B5A-9732-500648D52B05}" destId="{C6B8D887-90E6-43E7-88A3-04C322D05A08}" srcOrd="0" destOrd="15" presId="urn:microsoft.com/office/officeart/2005/8/layout/hList1"/>
    <dgm:cxn modelId="{3E6B998C-F034-4965-95D3-1A59D2059E6C}" type="presOf" srcId="{B24F81CA-BFE3-4746-A094-536AEF5E8546}" destId="{C6B8D887-90E6-43E7-88A3-04C322D05A08}" srcOrd="0" destOrd="19" presId="urn:microsoft.com/office/officeart/2005/8/layout/hList1"/>
    <dgm:cxn modelId="{98C1BE8E-9ABD-453E-A080-2AAD378B68B7}" srcId="{0EEAB70D-944D-44A7-8C06-823243E2AC7D}" destId="{554A1887-28CB-426E-B497-4315C6A677C0}" srcOrd="19" destOrd="0" parTransId="{73F22609-0294-440C-A3DB-BB52AE7CF4AA}" sibTransId="{7140A500-4D88-45EA-85D3-3EEC13212165}"/>
    <dgm:cxn modelId="{7827C1CD-B933-4683-A9FD-38B51EEC22E8}" srcId="{0EEAB70D-944D-44A7-8C06-823243E2AC7D}" destId="{B85BA27E-D50B-4014-9671-CFDC427EF843}" srcOrd="11" destOrd="0" parTransId="{9C974BC8-9D91-40A8-9FC2-A2A7875BF229}" sibTransId="{87494E02-1A25-4751-9650-25DE3F8D4541}"/>
    <dgm:cxn modelId="{8BCBA81E-0672-4814-9C41-882E741D3813}" srcId="{0EEAB70D-944D-44A7-8C06-823243E2AC7D}" destId="{006BE4B6-C52A-4481-AA43-48582DD5F174}" srcOrd="3" destOrd="0" parTransId="{1488F7BA-C9FC-4C39-9B7D-CF311079FF5F}" sibTransId="{E1F9AF81-0F21-43CC-8044-A79FB508EC95}"/>
    <dgm:cxn modelId="{4B40CE68-FF4D-4363-96F2-755081AF7EF0}" type="presOf" srcId="{450DCF78-1753-478A-9E72-BBD5C7B724BE}" destId="{D76FDE3B-E063-4A1D-AE2A-8D5CF6F4B7BA}" srcOrd="0" destOrd="1" presId="urn:microsoft.com/office/officeart/2005/8/layout/hList1"/>
    <dgm:cxn modelId="{F0E79FF2-171B-4527-9882-6A0EE6CEE480}" srcId="{0EEAB70D-944D-44A7-8C06-823243E2AC7D}" destId="{F7FAC240-CA64-44A2-8B34-62C006EE1D1D}" srcOrd="21" destOrd="0" parTransId="{39C2C957-2796-47F9-89F6-03B791F8EC4D}" sibTransId="{457B66AA-FAB8-4442-B497-94E3928229BC}"/>
    <dgm:cxn modelId="{87C327E9-7058-4AE2-8965-84A8B916C06A}" srcId="{8B1C5AC5-16A9-451B-85FD-036B57E9A470}" destId="{3C07EF39-6B0B-4DF4-8DBA-427A05443EC2}" srcOrd="29" destOrd="0" parTransId="{5ECF5090-F506-4DE7-B88E-6A97613A216E}" sibTransId="{D95D1E59-B3EE-4791-9502-74243A1635EA}"/>
    <dgm:cxn modelId="{DCC92E69-2523-4F9E-B610-5DB1CBA5C258}" srcId="{8B1C5AC5-16A9-451B-85FD-036B57E9A470}" destId="{1A169F48-D825-4606-88DB-799DEBECAD46}" srcOrd="7" destOrd="0" parTransId="{CCC91F20-E3A5-4E60-847D-496A2C39BBF8}" sibTransId="{A3564D8B-99C4-411C-B9DB-9C636AA9FE0C}"/>
    <dgm:cxn modelId="{9F26851A-5F60-4EE0-8177-B2FC154431A5}" type="presOf" srcId="{C196472E-5024-46CA-83A0-EA947F44DECC}" destId="{C6B8D887-90E6-43E7-88A3-04C322D05A08}" srcOrd="0" destOrd="16" presId="urn:microsoft.com/office/officeart/2005/8/layout/hList1"/>
    <dgm:cxn modelId="{4A8BDE02-F454-4E0C-874C-C231BD6269BD}" type="presOf" srcId="{5FCFB20D-145A-45A2-8037-09113B9A5D69}" destId="{C6B8D887-90E6-43E7-88A3-04C322D05A08}" srcOrd="0" destOrd="29" presId="urn:microsoft.com/office/officeart/2005/8/layout/hList1"/>
    <dgm:cxn modelId="{299D919E-EA33-4B57-94E6-98AB293AF890}" srcId="{1DB9A0D1-224B-479F-9398-37B7AF6D9EA5}" destId="{9E0317A9-604B-4D48-91D6-D28232500F7A}" srcOrd="12" destOrd="0" parTransId="{E710A5E4-00D4-47FA-B771-383450692C42}" sibTransId="{012A25A2-1D61-4E6B-8413-C3BBBC157B5A}"/>
    <dgm:cxn modelId="{DBC853CB-5059-464C-B8B7-1C806BA8F659}" type="presOf" srcId="{2702193D-6043-4CDF-8962-22BA6638D842}" destId="{C6B8D887-90E6-43E7-88A3-04C322D05A08}" srcOrd="0" destOrd="2" presId="urn:microsoft.com/office/officeart/2005/8/layout/hList1"/>
    <dgm:cxn modelId="{1A4E16A0-4648-432A-BCB9-6231739E936C}" type="presOf" srcId="{FB3DD456-2F9F-41EA-BC68-24D2A8459F42}" destId="{99CEC4AF-4C5C-4B5F-B465-7AB619B09E0C}" srcOrd="0" destOrd="17" presId="urn:microsoft.com/office/officeart/2005/8/layout/hList1"/>
    <dgm:cxn modelId="{807D7D70-D731-4D68-B6BB-6BF0FC6E40DD}" type="presOf" srcId="{DA49F566-EA95-4337-8EF9-BF09982D70BA}" destId="{D76FDE3B-E063-4A1D-AE2A-8D5CF6F4B7BA}" srcOrd="0" destOrd="18" presId="urn:microsoft.com/office/officeart/2005/8/layout/hList1"/>
    <dgm:cxn modelId="{F69F5CAD-E243-4D81-A7C9-5BE18AEBDA83}" srcId="{8B1C5AC5-16A9-451B-85FD-036B57E9A470}" destId="{C5B5CE69-5AB2-47A9-A8E5-13D125236188}" srcOrd="27" destOrd="0" parTransId="{9EB3A1BF-2259-43B5-A134-88B1FE6FEF7B}" sibTransId="{6171F31D-C0EC-4D4E-9916-0339EC392B70}"/>
    <dgm:cxn modelId="{03D8C533-F84A-40DD-A39B-541ABBE9401F}" srcId="{0EEAB70D-944D-44A7-8C06-823243E2AC7D}" destId="{53718FFF-798B-47F1-A0A0-0DEA2C08BCE6}" srcOrd="6" destOrd="0" parTransId="{EE2502C2-FBDA-4B5F-B516-440D826F7560}" sibTransId="{38A6498D-730B-4F66-992C-C32FAC4418E9}"/>
    <dgm:cxn modelId="{CB41FB94-D7E9-4884-A436-F18FCE784EB9}" srcId="{8B1C5AC5-16A9-451B-85FD-036B57E9A470}" destId="{5B4AAF12-4251-4884-BD6D-008B78403E22}" srcOrd="28" destOrd="0" parTransId="{D058D76D-7AE6-412E-8825-F1BACEF02AA9}" sibTransId="{9612F92F-C1FA-4CE1-BC28-8865DCDD510B}"/>
    <dgm:cxn modelId="{A07ABF15-35CD-40AE-B5B6-6737CD930129}" srcId="{1DB9A0D1-224B-479F-9398-37B7AF6D9EA5}" destId="{CFAB067E-02C1-4393-8E8C-5764145DF7B9}" srcOrd="17" destOrd="0" parTransId="{6667CAC4-F62C-4962-913D-EF545D1AB920}" sibTransId="{C3DFDA9D-FB6D-42FB-9785-A0C08BA4C3F0}"/>
    <dgm:cxn modelId="{37AFB53F-9B96-4E81-95A0-9180821C86FB}" srcId="{8B1C5AC5-16A9-451B-85FD-036B57E9A470}" destId="{B4F59637-FEC8-43D5-A2DD-33B10352585C}" srcOrd="26" destOrd="0" parTransId="{F59CF68D-8A93-4E83-940C-BD7BB151A893}" sibTransId="{7B2C7FDD-DD1A-47C8-A92E-3E9E73CE0131}"/>
    <dgm:cxn modelId="{6D7AC77D-539B-4570-A92B-BC9EF43EA803}" type="presOf" srcId="{1A169F48-D825-4606-88DB-799DEBECAD46}" destId="{99CEC4AF-4C5C-4B5F-B465-7AB619B09E0C}" srcOrd="0" destOrd="7" presId="urn:microsoft.com/office/officeart/2005/8/layout/hList1"/>
    <dgm:cxn modelId="{F2C5603A-905E-4CAE-B6AE-A95DD2B5190F}" srcId="{0EEAB70D-944D-44A7-8C06-823243E2AC7D}" destId="{0A79A485-B5AE-4ECF-8A56-DB5E27AD021B}" srcOrd="10" destOrd="0" parTransId="{8E26E3D4-2BD2-444B-B6C3-397C75BB5ACE}" sibTransId="{132A7763-6D67-4645-AB90-9DBE18BD36CC}"/>
    <dgm:cxn modelId="{546F0986-9D6B-485A-B33D-939540DAE498}" type="presOf" srcId="{5B4AAF12-4251-4884-BD6D-008B78403E22}" destId="{99CEC4AF-4C5C-4B5F-B465-7AB619B09E0C}" srcOrd="0" destOrd="28" presId="urn:microsoft.com/office/officeart/2005/8/layout/hList1"/>
    <dgm:cxn modelId="{3A78FE5D-20CD-47F4-9C02-252D34BEF176}" type="presOf" srcId="{280F3F2D-259D-44AB-92B2-FD5BB2DDC586}" destId="{C6B8D887-90E6-43E7-88A3-04C322D05A08}" srcOrd="0" destOrd="24" presId="urn:microsoft.com/office/officeart/2005/8/layout/hList1"/>
    <dgm:cxn modelId="{989F3E0A-39EF-4F88-9558-C65BBE185CAE}" srcId="{0EEAB70D-944D-44A7-8C06-823243E2AC7D}" destId="{85B36C21-5D0F-4D9B-BF13-1C0A8209192B}" srcOrd="14" destOrd="0" parTransId="{D770B9A8-5FB4-476E-BD57-8FDCF5ECF319}" sibTransId="{27B71E56-D443-4DB5-8ED4-98B5E9CA6C03}"/>
    <dgm:cxn modelId="{8A0F179D-FDF2-44E0-91A2-01CBDDD0D403}" type="presOf" srcId="{1D848C5F-5DFF-4443-A609-D607AB45F5EC}" destId="{99CEC4AF-4C5C-4B5F-B465-7AB619B09E0C}" srcOrd="0" destOrd="24" presId="urn:microsoft.com/office/officeart/2005/8/layout/hList1"/>
    <dgm:cxn modelId="{2DA9CB68-0029-4B0C-8A5D-C7A58BE9E129}" type="presParOf" srcId="{558BD0A5-52CE-4D4B-B4FF-7EF8277566CC}" destId="{E9CE3549-8BED-43FC-9D38-DB27C7C55C8E}" srcOrd="0" destOrd="0" presId="urn:microsoft.com/office/officeart/2005/8/layout/hList1"/>
    <dgm:cxn modelId="{220A8E4F-2E32-4669-B0AC-04A0BB753BBD}" type="presParOf" srcId="{E9CE3549-8BED-43FC-9D38-DB27C7C55C8E}" destId="{67E51BB1-AFC1-4BD4-A3AB-59391257C6C0}" srcOrd="0" destOrd="0" presId="urn:microsoft.com/office/officeart/2005/8/layout/hList1"/>
    <dgm:cxn modelId="{6AC0512C-945A-41D5-974E-5EEEF132012F}" type="presParOf" srcId="{E9CE3549-8BED-43FC-9D38-DB27C7C55C8E}" destId="{D76FDE3B-E063-4A1D-AE2A-8D5CF6F4B7BA}" srcOrd="1" destOrd="0" presId="urn:microsoft.com/office/officeart/2005/8/layout/hList1"/>
    <dgm:cxn modelId="{2B47CC04-B783-414C-982E-20FF6534C601}" type="presParOf" srcId="{558BD0A5-52CE-4D4B-B4FF-7EF8277566CC}" destId="{47605D9F-3665-406B-8B5D-7D98BAB3F3A5}" srcOrd="1" destOrd="0" presId="urn:microsoft.com/office/officeart/2005/8/layout/hList1"/>
    <dgm:cxn modelId="{AC87AB96-A547-4F9C-B0AF-6D9A91D31914}" type="presParOf" srcId="{558BD0A5-52CE-4D4B-B4FF-7EF8277566CC}" destId="{B6337679-056D-49E7-A8FA-0BA5C057B1C8}" srcOrd="2" destOrd="0" presId="urn:microsoft.com/office/officeart/2005/8/layout/hList1"/>
    <dgm:cxn modelId="{B82F7736-F212-4995-9DF9-1824FCFAA93D}" type="presParOf" srcId="{B6337679-056D-49E7-A8FA-0BA5C057B1C8}" destId="{38E85549-D002-4CE7-A623-AA65155C7CB5}" srcOrd="0" destOrd="0" presId="urn:microsoft.com/office/officeart/2005/8/layout/hList1"/>
    <dgm:cxn modelId="{2DE400B1-1EC2-4895-8DAB-A5BB222A2EF7}" type="presParOf" srcId="{B6337679-056D-49E7-A8FA-0BA5C057B1C8}" destId="{C6B8D887-90E6-43E7-88A3-04C322D05A08}" srcOrd="1" destOrd="0" presId="urn:microsoft.com/office/officeart/2005/8/layout/hList1"/>
    <dgm:cxn modelId="{454303ED-9D26-45DD-B317-A297B2978C71}" type="presParOf" srcId="{558BD0A5-52CE-4D4B-B4FF-7EF8277566CC}" destId="{0A0FB6AD-667C-4F82-B037-D84F6A25A312}" srcOrd="3" destOrd="0" presId="urn:microsoft.com/office/officeart/2005/8/layout/hList1"/>
    <dgm:cxn modelId="{B752C7E7-F2A4-441A-9271-8D7F358C9E92}" type="presParOf" srcId="{558BD0A5-52CE-4D4B-B4FF-7EF8277566CC}" destId="{4E96660E-EEAC-4E0A-825F-CFD4EBA628D5}" srcOrd="4" destOrd="0" presId="urn:microsoft.com/office/officeart/2005/8/layout/hList1"/>
    <dgm:cxn modelId="{30410579-39E4-43D7-9A60-6CA5176A3486}" type="presParOf" srcId="{4E96660E-EEAC-4E0A-825F-CFD4EBA628D5}" destId="{514F7087-2937-4033-92A9-BABBB2EF5DD1}" srcOrd="0" destOrd="0" presId="urn:microsoft.com/office/officeart/2005/8/layout/hList1"/>
    <dgm:cxn modelId="{444E104F-86AE-4BBD-B9BA-7D638728665F}" type="presParOf" srcId="{4E96660E-EEAC-4E0A-825F-CFD4EBA628D5}" destId="{99CEC4AF-4C5C-4B5F-B465-7AB619B09E0C}" srcOrd="1" destOrd="0" presId="urn:microsoft.com/office/officeart/2005/8/layout/h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19DABF-CE17-4F6B-B497-0AA307A1B2F5}" type="doc">
      <dgm:prSet loTypeId="urn:microsoft.com/office/officeart/2005/8/layout/cycle2" loCatId="cycle" qsTypeId="urn:microsoft.com/office/officeart/2005/8/quickstyle/simple1" qsCatId="simple" csTypeId="urn:microsoft.com/office/officeart/2005/8/colors/accent2_1" csCatId="accent2" phldr="1"/>
      <dgm:spPr/>
      <dgm:t>
        <a:bodyPr/>
        <a:lstStyle/>
        <a:p>
          <a:endParaRPr lang="ru-RU"/>
        </a:p>
      </dgm:t>
    </dgm:pt>
    <dgm:pt modelId="{E529260A-32F6-43D6-9EB3-7ED2B45CE047}">
      <dgm:prSet phldrT="[Текст]" custT="1"/>
      <dgm:spPr/>
      <dgm:t>
        <a:bodyPr/>
        <a:lstStyle/>
        <a:p>
          <a:pPr>
            <a:lnSpc>
              <a:spcPct val="100000"/>
            </a:lnSpc>
          </a:pPr>
          <a:r>
            <a:rPr lang="kk-KZ" sz="1300" b="1" dirty="0" smtClean="0"/>
            <a:t>Рентген 50665/57606</a:t>
          </a:r>
        </a:p>
      </dgm:t>
    </dgm:pt>
    <dgm:pt modelId="{CC0E0A87-FF97-42A0-B31D-1B63139FCF76}" type="parTrans" cxnId="{A632BB63-DE3D-4963-8878-C685FAB834FB}">
      <dgm:prSet/>
      <dgm:spPr/>
      <dgm:t>
        <a:bodyPr/>
        <a:lstStyle/>
        <a:p>
          <a:endParaRPr lang="ru-RU"/>
        </a:p>
      </dgm:t>
    </dgm:pt>
    <dgm:pt modelId="{335A6520-95D6-46CD-94DA-84CEEBE575BA}" type="sibTrans" cxnId="{A632BB63-DE3D-4963-8878-C685FAB834FB}">
      <dgm:prSet/>
      <dgm:spPr/>
      <dgm:t>
        <a:bodyPr/>
        <a:lstStyle/>
        <a:p>
          <a:endParaRPr lang="ru-RU"/>
        </a:p>
      </dgm:t>
    </dgm:pt>
    <dgm:pt modelId="{BCF4CEC3-57A5-4903-9FF6-9E18BF5E9077}">
      <dgm:prSet phldrT="[Текст]" custT="1"/>
      <dgm:spPr/>
      <dgm:t>
        <a:bodyPr/>
        <a:lstStyle/>
        <a:p>
          <a:r>
            <a:rPr lang="kk-KZ" sz="1300" b="1" dirty="0" smtClean="0"/>
            <a:t>КТ 753/1380</a:t>
          </a:r>
          <a:endParaRPr lang="ru-RU" sz="1300" b="1" dirty="0"/>
        </a:p>
      </dgm:t>
    </dgm:pt>
    <dgm:pt modelId="{CB9ECA08-5899-4B76-A55D-E417C2D5478E}" type="parTrans" cxnId="{0F0E98C2-CE48-4272-869F-3C88BF837893}">
      <dgm:prSet/>
      <dgm:spPr/>
      <dgm:t>
        <a:bodyPr/>
        <a:lstStyle/>
        <a:p>
          <a:endParaRPr lang="ru-RU"/>
        </a:p>
      </dgm:t>
    </dgm:pt>
    <dgm:pt modelId="{03E32104-4E35-45C0-8128-818F0653CC2B}" type="sibTrans" cxnId="{0F0E98C2-CE48-4272-869F-3C88BF837893}">
      <dgm:prSet/>
      <dgm:spPr/>
      <dgm:t>
        <a:bodyPr/>
        <a:lstStyle/>
        <a:p>
          <a:endParaRPr lang="ru-RU"/>
        </a:p>
      </dgm:t>
    </dgm:pt>
    <dgm:pt modelId="{66B98284-DC88-4F62-A0A5-595CD4550347}">
      <dgm:prSet phldrT="[Текст]" custT="1"/>
      <dgm:spPr/>
      <dgm:t>
        <a:bodyPr/>
        <a:lstStyle/>
        <a:p>
          <a:r>
            <a:rPr lang="kk-KZ" sz="1300" b="1" dirty="0" smtClean="0"/>
            <a:t>ФГДС 431/531</a:t>
          </a:r>
          <a:endParaRPr lang="ru-RU" sz="1300" b="1" dirty="0"/>
        </a:p>
      </dgm:t>
    </dgm:pt>
    <dgm:pt modelId="{1D94AF5A-55E8-49DC-8B55-34FCFEC1F275}" type="parTrans" cxnId="{442E1769-441E-4B44-9723-EC820A374F98}">
      <dgm:prSet/>
      <dgm:spPr/>
      <dgm:t>
        <a:bodyPr/>
        <a:lstStyle/>
        <a:p>
          <a:endParaRPr lang="ru-RU"/>
        </a:p>
      </dgm:t>
    </dgm:pt>
    <dgm:pt modelId="{9AD748FB-C229-4C24-A95A-6119DD14AD7F}" type="sibTrans" cxnId="{442E1769-441E-4B44-9723-EC820A374F98}">
      <dgm:prSet/>
      <dgm:spPr/>
      <dgm:t>
        <a:bodyPr/>
        <a:lstStyle/>
        <a:p>
          <a:endParaRPr lang="ru-RU"/>
        </a:p>
      </dgm:t>
    </dgm:pt>
    <dgm:pt modelId="{0D0AF36A-DDE1-4C5E-9BF1-6235C74EB612}">
      <dgm:prSet phldrT="[Текст]" custT="1"/>
      <dgm:spPr/>
      <dgm:t>
        <a:bodyPr/>
        <a:lstStyle/>
        <a:p>
          <a:r>
            <a:rPr lang="kk-KZ" sz="1300" b="1" dirty="0" smtClean="0"/>
            <a:t>ВЭЭГ 1103/994</a:t>
          </a:r>
        </a:p>
      </dgm:t>
    </dgm:pt>
    <dgm:pt modelId="{CBFD0857-F06A-4F6F-8690-E1B82F5FD066}" type="parTrans" cxnId="{34855157-FE16-4898-9568-2143A8A095A5}">
      <dgm:prSet/>
      <dgm:spPr/>
      <dgm:t>
        <a:bodyPr/>
        <a:lstStyle/>
        <a:p>
          <a:endParaRPr lang="ru-RU"/>
        </a:p>
      </dgm:t>
    </dgm:pt>
    <dgm:pt modelId="{1E8BF8E0-979E-4635-891F-66C33B087C7F}" type="sibTrans" cxnId="{34855157-FE16-4898-9568-2143A8A095A5}">
      <dgm:prSet/>
      <dgm:spPr/>
      <dgm:t>
        <a:bodyPr/>
        <a:lstStyle/>
        <a:p>
          <a:endParaRPr lang="ru-RU"/>
        </a:p>
      </dgm:t>
    </dgm:pt>
    <dgm:pt modelId="{D76C290E-397A-4BC2-B975-5777351DEFE1}">
      <dgm:prSet custT="1"/>
      <dgm:spPr/>
      <dgm:t>
        <a:bodyPr/>
        <a:lstStyle/>
        <a:p>
          <a:r>
            <a:rPr lang="kk-KZ" sz="1300" b="1" dirty="0" smtClean="0"/>
            <a:t>УЗИ 5678/9129</a:t>
          </a:r>
          <a:endParaRPr lang="ru-RU" sz="1300" b="1" dirty="0"/>
        </a:p>
      </dgm:t>
    </dgm:pt>
    <dgm:pt modelId="{16C941AD-8F56-4BCD-882D-8453625F2293}" type="parTrans" cxnId="{B419E596-DB4C-4C30-A60D-B4C7C708A176}">
      <dgm:prSet/>
      <dgm:spPr/>
      <dgm:t>
        <a:bodyPr/>
        <a:lstStyle/>
        <a:p>
          <a:endParaRPr lang="ru-RU"/>
        </a:p>
      </dgm:t>
    </dgm:pt>
    <dgm:pt modelId="{1E4A1AE3-AA4B-4C1B-906F-6153192CD36F}" type="sibTrans" cxnId="{B419E596-DB4C-4C30-A60D-B4C7C708A176}">
      <dgm:prSet/>
      <dgm:spPr/>
      <dgm:t>
        <a:bodyPr/>
        <a:lstStyle/>
        <a:p>
          <a:endParaRPr lang="ru-RU"/>
        </a:p>
      </dgm:t>
    </dgm:pt>
    <dgm:pt modelId="{ACB3D7E0-2190-4A27-B460-AD03C0C78008}">
      <dgm:prSet custT="1"/>
      <dgm:spPr/>
      <dgm:t>
        <a:bodyPr/>
        <a:lstStyle/>
        <a:p>
          <a:r>
            <a:rPr lang="kk-KZ" sz="1400" b="1" dirty="0" smtClean="0"/>
            <a:t>МРТ </a:t>
          </a:r>
        </a:p>
        <a:p>
          <a:r>
            <a:rPr lang="kk-KZ" sz="1400" b="1" dirty="0" smtClean="0"/>
            <a:t>1243</a:t>
          </a:r>
          <a:endParaRPr lang="ru-RU" sz="1400" b="1" dirty="0"/>
        </a:p>
      </dgm:t>
    </dgm:pt>
    <dgm:pt modelId="{56D15C7B-DDC3-46CE-B959-D383445A51E3}" type="parTrans" cxnId="{AFE4CB54-D7FB-4573-89E9-4268155B5C1D}">
      <dgm:prSet/>
      <dgm:spPr/>
      <dgm:t>
        <a:bodyPr/>
        <a:lstStyle/>
        <a:p>
          <a:endParaRPr lang="ru-RU"/>
        </a:p>
      </dgm:t>
    </dgm:pt>
    <dgm:pt modelId="{059E83FC-D0DA-4A39-9CE8-ADD1E13B421E}" type="sibTrans" cxnId="{AFE4CB54-D7FB-4573-89E9-4268155B5C1D}">
      <dgm:prSet/>
      <dgm:spPr/>
      <dgm:t>
        <a:bodyPr/>
        <a:lstStyle/>
        <a:p>
          <a:endParaRPr lang="ru-RU"/>
        </a:p>
      </dgm:t>
    </dgm:pt>
    <dgm:pt modelId="{BA004126-374F-43EF-95B0-C4C852A1A277}" type="pres">
      <dgm:prSet presAssocID="{5119DABF-CE17-4F6B-B497-0AA307A1B2F5}" presName="cycle" presStyleCnt="0">
        <dgm:presLayoutVars>
          <dgm:dir/>
          <dgm:resizeHandles val="exact"/>
        </dgm:presLayoutVars>
      </dgm:prSet>
      <dgm:spPr/>
      <dgm:t>
        <a:bodyPr/>
        <a:lstStyle/>
        <a:p>
          <a:endParaRPr lang="ru-RU"/>
        </a:p>
      </dgm:t>
    </dgm:pt>
    <dgm:pt modelId="{3633B593-362A-43B3-828C-78706A419772}" type="pres">
      <dgm:prSet presAssocID="{E529260A-32F6-43D6-9EB3-7ED2B45CE047}" presName="node" presStyleLbl="node1" presStyleIdx="0" presStyleCnt="6">
        <dgm:presLayoutVars>
          <dgm:bulletEnabled val="1"/>
        </dgm:presLayoutVars>
      </dgm:prSet>
      <dgm:spPr/>
      <dgm:t>
        <a:bodyPr/>
        <a:lstStyle/>
        <a:p>
          <a:endParaRPr lang="ru-RU"/>
        </a:p>
      </dgm:t>
    </dgm:pt>
    <dgm:pt modelId="{C4FAAD9B-FD93-444D-89C8-E07993649AD0}" type="pres">
      <dgm:prSet presAssocID="{335A6520-95D6-46CD-94DA-84CEEBE575BA}" presName="sibTrans" presStyleLbl="sibTrans2D1" presStyleIdx="0" presStyleCnt="6"/>
      <dgm:spPr/>
      <dgm:t>
        <a:bodyPr/>
        <a:lstStyle/>
        <a:p>
          <a:endParaRPr lang="ru-RU"/>
        </a:p>
      </dgm:t>
    </dgm:pt>
    <dgm:pt modelId="{AA61E4C2-A465-438C-8418-340A575CC2C6}" type="pres">
      <dgm:prSet presAssocID="{335A6520-95D6-46CD-94DA-84CEEBE575BA}" presName="connectorText" presStyleLbl="sibTrans2D1" presStyleIdx="0" presStyleCnt="6"/>
      <dgm:spPr/>
      <dgm:t>
        <a:bodyPr/>
        <a:lstStyle/>
        <a:p>
          <a:endParaRPr lang="ru-RU"/>
        </a:p>
      </dgm:t>
    </dgm:pt>
    <dgm:pt modelId="{63E7A8D1-A619-4F2A-A251-C842C8D1507D}" type="pres">
      <dgm:prSet presAssocID="{BCF4CEC3-57A5-4903-9FF6-9E18BF5E9077}" presName="node" presStyleLbl="node1" presStyleIdx="1" presStyleCnt="6">
        <dgm:presLayoutVars>
          <dgm:bulletEnabled val="1"/>
        </dgm:presLayoutVars>
      </dgm:prSet>
      <dgm:spPr/>
      <dgm:t>
        <a:bodyPr/>
        <a:lstStyle/>
        <a:p>
          <a:endParaRPr lang="ru-RU"/>
        </a:p>
      </dgm:t>
    </dgm:pt>
    <dgm:pt modelId="{E8667DB7-8966-4945-B37B-6748EBEA9C16}" type="pres">
      <dgm:prSet presAssocID="{03E32104-4E35-45C0-8128-818F0653CC2B}" presName="sibTrans" presStyleLbl="sibTrans2D1" presStyleIdx="1" presStyleCnt="6"/>
      <dgm:spPr/>
      <dgm:t>
        <a:bodyPr/>
        <a:lstStyle/>
        <a:p>
          <a:endParaRPr lang="ru-RU"/>
        </a:p>
      </dgm:t>
    </dgm:pt>
    <dgm:pt modelId="{80D5BBE4-AC08-4C7C-AB36-4182D612E166}" type="pres">
      <dgm:prSet presAssocID="{03E32104-4E35-45C0-8128-818F0653CC2B}" presName="connectorText" presStyleLbl="sibTrans2D1" presStyleIdx="1" presStyleCnt="6"/>
      <dgm:spPr/>
      <dgm:t>
        <a:bodyPr/>
        <a:lstStyle/>
        <a:p>
          <a:endParaRPr lang="ru-RU"/>
        </a:p>
      </dgm:t>
    </dgm:pt>
    <dgm:pt modelId="{96513872-F89D-4AB9-8673-71E41BA1BED1}" type="pres">
      <dgm:prSet presAssocID="{D76C290E-397A-4BC2-B975-5777351DEFE1}" presName="node" presStyleLbl="node1" presStyleIdx="2" presStyleCnt="6" custScaleX="119756" custRadScaleRad="97599" custRadScaleInc="-2979">
        <dgm:presLayoutVars>
          <dgm:bulletEnabled val="1"/>
        </dgm:presLayoutVars>
      </dgm:prSet>
      <dgm:spPr/>
      <dgm:t>
        <a:bodyPr/>
        <a:lstStyle/>
        <a:p>
          <a:endParaRPr lang="ru-RU"/>
        </a:p>
      </dgm:t>
    </dgm:pt>
    <dgm:pt modelId="{B5D22FCF-9E9F-4240-A00A-AB0BCC6495F0}" type="pres">
      <dgm:prSet presAssocID="{1E4A1AE3-AA4B-4C1B-906F-6153192CD36F}" presName="sibTrans" presStyleLbl="sibTrans2D1" presStyleIdx="2" presStyleCnt="6"/>
      <dgm:spPr/>
      <dgm:t>
        <a:bodyPr/>
        <a:lstStyle/>
        <a:p>
          <a:endParaRPr lang="ru-RU"/>
        </a:p>
      </dgm:t>
    </dgm:pt>
    <dgm:pt modelId="{7E10AE24-CBA8-4AC2-A952-BDA9D4767E0A}" type="pres">
      <dgm:prSet presAssocID="{1E4A1AE3-AA4B-4C1B-906F-6153192CD36F}" presName="connectorText" presStyleLbl="sibTrans2D1" presStyleIdx="2" presStyleCnt="6"/>
      <dgm:spPr/>
      <dgm:t>
        <a:bodyPr/>
        <a:lstStyle/>
        <a:p>
          <a:endParaRPr lang="ru-RU"/>
        </a:p>
      </dgm:t>
    </dgm:pt>
    <dgm:pt modelId="{1BC89F62-BE8F-4030-92EC-B59AD91E57B6}" type="pres">
      <dgm:prSet presAssocID="{66B98284-DC88-4F62-A0A5-595CD4550347}" presName="node" presStyleLbl="node1" presStyleIdx="3" presStyleCnt="6" custRadScaleRad="98552" custRadScaleInc="915">
        <dgm:presLayoutVars>
          <dgm:bulletEnabled val="1"/>
        </dgm:presLayoutVars>
      </dgm:prSet>
      <dgm:spPr/>
      <dgm:t>
        <a:bodyPr/>
        <a:lstStyle/>
        <a:p>
          <a:endParaRPr lang="ru-RU"/>
        </a:p>
      </dgm:t>
    </dgm:pt>
    <dgm:pt modelId="{96185CAB-3529-490C-ABFB-25498AD039F2}" type="pres">
      <dgm:prSet presAssocID="{9AD748FB-C229-4C24-A95A-6119DD14AD7F}" presName="sibTrans" presStyleLbl="sibTrans2D1" presStyleIdx="3" presStyleCnt="6"/>
      <dgm:spPr/>
      <dgm:t>
        <a:bodyPr/>
        <a:lstStyle/>
        <a:p>
          <a:endParaRPr lang="ru-RU"/>
        </a:p>
      </dgm:t>
    </dgm:pt>
    <dgm:pt modelId="{297DAB61-3A9C-49B2-A1D7-C4A63AE31744}" type="pres">
      <dgm:prSet presAssocID="{9AD748FB-C229-4C24-A95A-6119DD14AD7F}" presName="connectorText" presStyleLbl="sibTrans2D1" presStyleIdx="3" presStyleCnt="6"/>
      <dgm:spPr/>
      <dgm:t>
        <a:bodyPr/>
        <a:lstStyle/>
        <a:p>
          <a:endParaRPr lang="ru-RU"/>
        </a:p>
      </dgm:t>
    </dgm:pt>
    <dgm:pt modelId="{D1B17BBF-294D-4B58-9D94-BF09139A28D0}" type="pres">
      <dgm:prSet presAssocID="{0D0AF36A-DDE1-4C5E-9BF1-6235C74EB612}" presName="node" presStyleLbl="node1" presStyleIdx="4" presStyleCnt="6" custScaleX="135100">
        <dgm:presLayoutVars>
          <dgm:bulletEnabled val="1"/>
        </dgm:presLayoutVars>
      </dgm:prSet>
      <dgm:spPr/>
      <dgm:t>
        <a:bodyPr/>
        <a:lstStyle/>
        <a:p>
          <a:endParaRPr lang="ru-RU"/>
        </a:p>
      </dgm:t>
    </dgm:pt>
    <dgm:pt modelId="{992D421D-5F63-4F4F-BE3C-5756770D8F15}" type="pres">
      <dgm:prSet presAssocID="{1E8BF8E0-979E-4635-891F-66C33B087C7F}" presName="sibTrans" presStyleLbl="sibTrans2D1" presStyleIdx="4" presStyleCnt="6"/>
      <dgm:spPr/>
      <dgm:t>
        <a:bodyPr/>
        <a:lstStyle/>
        <a:p>
          <a:endParaRPr lang="ru-RU"/>
        </a:p>
      </dgm:t>
    </dgm:pt>
    <dgm:pt modelId="{06D90EDF-F423-4F11-9BFA-0E115573325C}" type="pres">
      <dgm:prSet presAssocID="{1E8BF8E0-979E-4635-891F-66C33B087C7F}" presName="connectorText" presStyleLbl="sibTrans2D1" presStyleIdx="4" presStyleCnt="6"/>
      <dgm:spPr/>
      <dgm:t>
        <a:bodyPr/>
        <a:lstStyle/>
        <a:p>
          <a:endParaRPr lang="ru-RU"/>
        </a:p>
      </dgm:t>
    </dgm:pt>
    <dgm:pt modelId="{5E64063C-6511-41BC-A539-7331978F5D5C}" type="pres">
      <dgm:prSet presAssocID="{ACB3D7E0-2190-4A27-B460-AD03C0C78008}" presName="node" presStyleLbl="node1" presStyleIdx="5" presStyleCnt="6" custRadScaleRad="97599" custRadScaleInc="-2979">
        <dgm:presLayoutVars>
          <dgm:bulletEnabled val="1"/>
        </dgm:presLayoutVars>
      </dgm:prSet>
      <dgm:spPr/>
      <dgm:t>
        <a:bodyPr/>
        <a:lstStyle/>
        <a:p>
          <a:endParaRPr lang="ru-RU"/>
        </a:p>
      </dgm:t>
    </dgm:pt>
    <dgm:pt modelId="{E36F236A-FF8D-493A-942F-FAF87CC4CBA9}" type="pres">
      <dgm:prSet presAssocID="{059E83FC-D0DA-4A39-9CE8-ADD1E13B421E}" presName="sibTrans" presStyleLbl="sibTrans2D1" presStyleIdx="5" presStyleCnt="6"/>
      <dgm:spPr/>
      <dgm:t>
        <a:bodyPr/>
        <a:lstStyle/>
        <a:p>
          <a:endParaRPr lang="ru-RU"/>
        </a:p>
      </dgm:t>
    </dgm:pt>
    <dgm:pt modelId="{D5DF8157-F005-4A01-B3CF-DCE0CB6A5C22}" type="pres">
      <dgm:prSet presAssocID="{059E83FC-D0DA-4A39-9CE8-ADD1E13B421E}" presName="connectorText" presStyleLbl="sibTrans2D1" presStyleIdx="5" presStyleCnt="6"/>
      <dgm:spPr/>
      <dgm:t>
        <a:bodyPr/>
        <a:lstStyle/>
        <a:p>
          <a:endParaRPr lang="ru-RU"/>
        </a:p>
      </dgm:t>
    </dgm:pt>
  </dgm:ptLst>
  <dgm:cxnLst>
    <dgm:cxn modelId="{4A0346C3-A834-4685-A57E-9DBC697BC7EB}" type="presOf" srcId="{03E32104-4E35-45C0-8128-818F0653CC2B}" destId="{E8667DB7-8966-4945-B37B-6748EBEA9C16}" srcOrd="0" destOrd="0" presId="urn:microsoft.com/office/officeart/2005/8/layout/cycle2"/>
    <dgm:cxn modelId="{360E3AC1-A0CB-4286-BB32-17F808933F91}" type="presOf" srcId="{BCF4CEC3-57A5-4903-9FF6-9E18BF5E9077}" destId="{63E7A8D1-A619-4F2A-A251-C842C8D1507D}" srcOrd="0" destOrd="0" presId="urn:microsoft.com/office/officeart/2005/8/layout/cycle2"/>
    <dgm:cxn modelId="{68977E18-F448-4312-B4FD-15F5BBEF3B6E}" type="presOf" srcId="{1E4A1AE3-AA4B-4C1B-906F-6153192CD36F}" destId="{7E10AE24-CBA8-4AC2-A952-BDA9D4767E0A}" srcOrd="1" destOrd="0" presId="urn:microsoft.com/office/officeart/2005/8/layout/cycle2"/>
    <dgm:cxn modelId="{8F680EDA-8FB5-4386-8861-8795E9FF3302}" type="presOf" srcId="{335A6520-95D6-46CD-94DA-84CEEBE575BA}" destId="{AA61E4C2-A465-438C-8418-340A575CC2C6}" srcOrd="1" destOrd="0" presId="urn:microsoft.com/office/officeart/2005/8/layout/cycle2"/>
    <dgm:cxn modelId="{312DA7E8-7DE1-4294-A141-560D092A724E}" type="presOf" srcId="{D76C290E-397A-4BC2-B975-5777351DEFE1}" destId="{96513872-F89D-4AB9-8673-71E41BA1BED1}" srcOrd="0" destOrd="0" presId="urn:microsoft.com/office/officeart/2005/8/layout/cycle2"/>
    <dgm:cxn modelId="{BFB65EA0-FB86-4E37-949A-BAB1F7FE57DC}" type="presOf" srcId="{E529260A-32F6-43D6-9EB3-7ED2B45CE047}" destId="{3633B593-362A-43B3-828C-78706A419772}" srcOrd="0" destOrd="0" presId="urn:microsoft.com/office/officeart/2005/8/layout/cycle2"/>
    <dgm:cxn modelId="{741AF7B3-C65E-40DB-8D8B-EB780EE26EEE}" type="presOf" srcId="{ACB3D7E0-2190-4A27-B460-AD03C0C78008}" destId="{5E64063C-6511-41BC-A539-7331978F5D5C}" srcOrd="0" destOrd="0" presId="urn:microsoft.com/office/officeart/2005/8/layout/cycle2"/>
    <dgm:cxn modelId="{4C44299C-D4DB-4A3F-8A15-1A0CBE8548AF}" type="presOf" srcId="{1E8BF8E0-979E-4635-891F-66C33B087C7F}" destId="{06D90EDF-F423-4F11-9BFA-0E115573325C}" srcOrd="1" destOrd="0" presId="urn:microsoft.com/office/officeart/2005/8/layout/cycle2"/>
    <dgm:cxn modelId="{221169FC-6A34-49E4-83F2-9F9AD137D004}" type="presOf" srcId="{059E83FC-D0DA-4A39-9CE8-ADD1E13B421E}" destId="{E36F236A-FF8D-493A-942F-FAF87CC4CBA9}" srcOrd="0" destOrd="0" presId="urn:microsoft.com/office/officeart/2005/8/layout/cycle2"/>
    <dgm:cxn modelId="{98510779-CC86-4297-84E1-E2B9F3E07287}" type="presOf" srcId="{9AD748FB-C229-4C24-A95A-6119DD14AD7F}" destId="{297DAB61-3A9C-49B2-A1D7-C4A63AE31744}" srcOrd="1" destOrd="0" presId="urn:microsoft.com/office/officeart/2005/8/layout/cycle2"/>
    <dgm:cxn modelId="{34855157-FE16-4898-9568-2143A8A095A5}" srcId="{5119DABF-CE17-4F6B-B497-0AA307A1B2F5}" destId="{0D0AF36A-DDE1-4C5E-9BF1-6235C74EB612}" srcOrd="4" destOrd="0" parTransId="{CBFD0857-F06A-4F6F-8690-E1B82F5FD066}" sibTransId="{1E8BF8E0-979E-4635-891F-66C33B087C7F}"/>
    <dgm:cxn modelId="{F747AD74-1871-4767-94FB-51B01B1333CE}" type="presOf" srcId="{5119DABF-CE17-4F6B-B497-0AA307A1B2F5}" destId="{BA004126-374F-43EF-95B0-C4C852A1A277}" srcOrd="0" destOrd="0" presId="urn:microsoft.com/office/officeart/2005/8/layout/cycle2"/>
    <dgm:cxn modelId="{9C573304-ED59-4054-8BB7-C234561E35CC}" type="presOf" srcId="{0D0AF36A-DDE1-4C5E-9BF1-6235C74EB612}" destId="{D1B17BBF-294D-4B58-9D94-BF09139A28D0}" srcOrd="0" destOrd="0" presId="urn:microsoft.com/office/officeart/2005/8/layout/cycle2"/>
    <dgm:cxn modelId="{19D687F7-E401-4CB0-8143-DCCDF995F5A2}" type="presOf" srcId="{1E4A1AE3-AA4B-4C1B-906F-6153192CD36F}" destId="{B5D22FCF-9E9F-4240-A00A-AB0BCC6495F0}" srcOrd="0" destOrd="0" presId="urn:microsoft.com/office/officeart/2005/8/layout/cycle2"/>
    <dgm:cxn modelId="{B419E596-DB4C-4C30-A60D-B4C7C708A176}" srcId="{5119DABF-CE17-4F6B-B497-0AA307A1B2F5}" destId="{D76C290E-397A-4BC2-B975-5777351DEFE1}" srcOrd="2" destOrd="0" parTransId="{16C941AD-8F56-4BCD-882D-8453625F2293}" sibTransId="{1E4A1AE3-AA4B-4C1B-906F-6153192CD36F}"/>
    <dgm:cxn modelId="{A632BB63-DE3D-4963-8878-C685FAB834FB}" srcId="{5119DABF-CE17-4F6B-B497-0AA307A1B2F5}" destId="{E529260A-32F6-43D6-9EB3-7ED2B45CE047}" srcOrd="0" destOrd="0" parTransId="{CC0E0A87-FF97-42A0-B31D-1B63139FCF76}" sibTransId="{335A6520-95D6-46CD-94DA-84CEEBE575BA}"/>
    <dgm:cxn modelId="{0F0E98C2-CE48-4272-869F-3C88BF837893}" srcId="{5119DABF-CE17-4F6B-B497-0AA307A1B2F5}" destId="{BCF4CEC3-57A5-4903-9FF6-9E18BF5E9077}" srcOrd="1" destOrd="0" parTransId="{CB9ECA08-5899-4B76-A55D-E417C2D5478E}" sibTransId="{03E32104-4E35-45C0-8128-818F0653CC2B}"/>
    <dgm:cxn modelId="{320DFEE7-9E92-4984-84C4-46CAB8CA09C0}" type="presOf" srcId="{335A6520-95D6-46CD-94DA-84CEEBE575BA}" destId="{C4FAAD9B-FD93-444D-89C8-E07993649AD0}" srcOrd="0" destOrd="0" presId="urn:microsoft.com/office/officeart/2005/8/layout/cycle2"/>
    <dgm:cxn modelId="{442E1769-441E-4B44-9723-EC820A374F98}" srcId="{5119DABF-CE17-4F6B-B497-0AA307A1B2F5}" destId="{66B98284-DC88-4F62-A0A5-595CD4550347}" srcOrd="3" destOrd="0" parTransId="{1D94AF5A-55E8-49DC-8B55-34FCFEC1F275}" sibTransId="{9AD748FB-C229-4C24-A95A-6119DD14AD7F}"/>
    <dgm:cxn modelId="{0554B38D-BEE6-4722-A832-4E05C640AFE6}" type="presOf" srcId="{9AD748FB-C229-4C24-A95A-6119DD14AD7F}" destId="{96185CAB-3529-490C-ABFB-25498AD039F2}" srcOrd="0" destOrd="0" presId="urn:microsoft.com/office/officeart/2005/8/layout/cycle2"/>
    <dgm:cxn modelId="{CE174638-A964-45FA-8802-6B360A0AAC46}" type="presOf" srcId="{059E83FC-D0DA-4A39-9CE8-ADD1E13B421E}" destId="{D5DF8157-F005-4A01-B3CF-DCE0CB6A5C22}" srcOrd="1" destOrd="0" presId="urn:microsoft.com/office/officeart/2005/8/layout/cycle2"/>
    <dgm:cxn modelId="{77C206C8-0509-4AA1-82B9-1B2086CD5220}" type="presOf" srcId="{66B98284-DC88-4F62-A0A5-595CD4550347}" destId="{1BC89F62-BE8F-4030-92EC-B59AD91E57B6}" srcOrd="0" destOrd="0" presId="urn:microsoft.com/office/officeart/2005/8/layout/cycle2"/>
    <dgm:cxn modelId="{AFE4CB54-D7FB-4573-89E9-4268155B5C1D}" srcId="{5119DABF-CE17-4F6B-B497-0AA307A1B2F5}" destId="{ACB3D7E0-2190-4A27-B460-AD03C0C78008}" srcOrd="5" destOrd="0" parTransId="{56D15C7B-DDC3-46CE-B959-D383445A51E3}" sibTransId="{059E83FC-D0DA-4A39-9CE8-ADD1E13B421E}"/>
    <dgm:cxn modelId="{D46E0BD7-B3F9-4943-846F-EFDCFB794DFC}" type="presOf" srcId="{1E8BF8E0-979E-4635-891F-66C33B087C7F}" destId="{992D421D-5F63-4F4F-BE3C-5756770D8F15}" srcOrd="0" destOrd="0" presId="urn:microsoft.com/office/officeart/2005/8/layout/cycle2"/>
    <dgm:cxn modelId="{95DCDA02-C269-4E4B-8E59-9E6500B2D71E}" type="presOf" srcId="{03E32104-4E35-45C0-8128-818F0653CC2B}" destId="{80D5BBE4-AC08-4C7C-AB36-4182D612E166}" srcOrd="1" destOrd="0" presId="urn:microsoft.com/office/officeart/2005/8/layout/cycle2"/>
    <dgm:cxn modelId="{AD2FBE28-A10D-40A3-817F-8E9B82E551A4}" type="presParOf" srcId="{BA004126-374F-43EF-95B0-C4C852A1A277}" destId="{3633B593-362A-43B3-828C-78706A419772}" srcOrd="0" destOrd="0" presId="urn:microsoft.com/office/officeart/2005/8/layout/cycle2"/>
    <dgm:cxn modelId="{D0DAE229-E4DF-4123-9105-EA3B3FBCE25C}" type="presParOf" srcId="{BA004126-374F-43EF-95B0-C4C852A1A277}" destId="{C4FAAD9B-FD93-444D-89C8-E07993649AD0}" srcOrd="1" destOrd="0" presId="urn:microsoft.com/office/officeart/2005/8/layout/cycle2"/>
    <dgm:cxn modelId="{108289B1-9FB3-4397-AC06-72E98BDD89A0}" type="presParOf" srcId="{C4FAAD9B-FD93-444D-89C8-E07993649AD0}" destId="{AA61E4C2-A465-438C-8418-340A575CC2C6}" srcOrd="0" destOrd="0" presId="urn:microsoft.com/office/officeart/2005/8/layout/cycle2"/>
    <dgm:cxn modelId="{8572E707-B968-4601-8BE4-760D5BB75EFC}" type="presParOf" srcId="{BA004126-374F-43EF-95B0-C4C852A1A277}" destId="{63E7A8D1-A619-4F2A-A251-C842C8D1507D}" srcOrd="2" destOrd="0" presId="urn:microsoft.com/office/officeart/2005/8/layout/cycle2"/>
    <dgm:cxn modelId="{7E1FEBF1-E927-4C92-9C19-941F1588765A}" type="presParOf" srcId="{BA004126-374F-43EF-95B0-C4C852A1A277}" destId="{E8667DB7-8966-4945-B37B-6748EBEA9C16}" srcOrd="3" destOrd="0" presId="urn:microsoft.com/office/officeart/2005/8/layout/cycle2"/>
    <dgm:cxn modelId="{6DE4B859-047A-467C-8E2F-09DA9F63BBAE}" type="presParOf" srcId="{E8667DB7-8966-4945-B37B-6748EBEA9C16}" destId="{80D5BBE4-AC08-4C7C-AB36-4182D612E166}" srcOrd="0" destOrd="0" presId="urn:microsoft.com/office/officeart/2005/8/layout/cycle2"/>
    <dgm:cxn modelId="{B0CD1263-F258-4F4C-B25D-4464207FB334}" type="presParOf" srcId="{BA004126-374F-43EF-95B0-C4C852A1A277}" destId="{96513872-F89D-4AB9-8673-71E41BA1BED1}" srcOrd="4" destOrd="0" presId="urn:microsoft.com/office/officeart/2005/8/layout/cycle2"/>
    <dgm:cxn modelId="{844092E8-1DD5-4235-B3B8-1B546C9C4072}" type="presParOf" srcId="{BA004126-374F-43EF-95B0-C4C852A1A277}" destId="{B5D22FCF-9E9F-4240-A00A-AB0BCC6495F0}" srcOrd="5" destOrd="0" presId="urn:microsoft.com/office/officeart/2005/8/layout/cycle2"/>
    <dgm:cxn modelId="{FBB61B05-188D-4FCC-BA5F-AE610FB3A035}" type="presParOf" srcId="{B5D22FCF-9E9F-4240-A00A-AB0BCC6495F0}" destId="{7E10AE24-CBA8-4AC2-A952-BDA9D4767E0A}" srcOrd="0" destOrd="0" presId="urn:microsoft.com/office/officeart/2005/8/layout/cycle2"/>
    <dgm:cxn modelId="{BB8A9D37-F989-4E07-B7C4-326962C9FA5E}" type="presParOf" srcId="{BA004126-374F-43EF-95B0-C4C852A1A277}" destId="{1BC89F62-BE8F-4030-92EC-B59AD91E57B6}" srcOrd="6" destOrd="0" presId="urn:microsoft.com/office/officeart/2005/8/layout/cycle2"/>
    <dgm:cxn modelId="{27DD954B-66BA-490E-A6AA-F0CB41493755}" type="presParOf" srcId="{BA004126-374F-43EF-95B0-C4C852A1A277}" destId="{96185CAB-3529-490C-ABFB-25498AD039F2}" srcOrd="7" destOrd="0" presId="urn:microsoft.com/office/officeart/2005/8/layout/cycle2"/>
    <dgm:cxn modelId="{C555137D-449A-45E3-8624-9E24CC6D58C2}" type="presParOf" srcId="{96185CAB-3529-490C-ABFB-25498AD039F2}" destId="{297DAB61-3A9C-49B2-A1D7-C4A63AE31744}" srcOrd="0" destOrd="0" presId="urn:microsoft.com/office/officeart/2005/8/layout/cycle2"/>
    <dgm:cxn modelId="{214828DD-8205-4CD9-B4AA-4A5425467619}" type="presParOf" srcId="{BA004126-374F-43EF-95B0-C4C852A1A277}" destId="{D1B17BBF-294D-4B58-9D94-BF09139A28D0}" srcOrd="8" destOrd="0" presId="urn:microsoft.com/office/officeart/2005/8/layout/cycle2"/>
    <dgm:cxn modelId="{2725FD17-3EC7-4AB0-B6B8-CED0C2594862}" type="presParOf" srcId="{BA004126-374F-43EF-95B0-C4C852A1A277}" destId="{992D421D-5F63-4F4F-BE3C-5756770D8F15}" srcOrd="9" destOrd="0" presId="urn:microsoft.com/office/officeart/2005/8/layout/cycle2"/>
    <dgm:cxn modelId="{CD980409-1662-476F-845A-639283320978}" type="presParOf" srcId="{992D421D-5F63-4F4F-BE3C-5756770D8F15}" destId="{06D90EDF-F423-4F11-9BFA-0E115573325C}" srcOrd="0" destOrd="0" presId="urn:microsoft.com/office/officeart/2005/8/layout/cycle2"/>
    <dgm:cxn modelId="{2153F912-6EAA-442D-8D4E-12ABF0A6EF7D}" type="presParOf" srcId="{BA004126-374F-43EF-95B0-C4C852A1A277}" destId="{5E64063C-6511-41BC-A539-7331978F5D5C}" srcOrd="10" destOrd="0" presId="urn:microsoft.com/office/officeart/2005/8/layout/cycle2"/>
    <dgm:cxn modelId="{D9579164-2FD5-40E4-84CD-AE01C7FC9428}" type="presParOf" srcId="{BA004126-374F-43EF-95B0-C4C852A1A277}" destId="{E36F236A-FF8D-493A-942F-FAF87CC4CBA9}" srcOrd="11" destOrd="0" presId="urn:microsoft.com/office/officeart/2005/8/layout/cycle2"/>
    <dgm:cxn modelId="{A866E302-512F-481A-8304-8F060E4FCC1A}" type="presParOf" srcId="{E36F236A-FF8D-493A-942F-FAF87CC4CBA9}" destId="{D5DF8157-F005-4A01-B3CF-DCE0CB6A5C22}" srcOrd="0" destOrd="0" presId="urn:microsoft.com/office/officeart/2005/8/layout/cycle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6075179-808A-4702-9654-F369ED0C3904}" type="doc">
      <dgm:prSet loTypeId="urn:microsoft.com/office/officeart/2005/8/layout/cycle2" loCatId="cycle" qsTypeId="urn:microsoft.com/office/officeart/2005/8/quickstyle/simple1" qsCatId="simple" csTypeId="urn:microsoft.com/office/officeart/2005/8/colors/accent2_2" csCatId="accent2" phldr="1"/>
      <dgm:spPr/>
      <dgm:t>
        <a:bodyPr/>
        <a:lstStyle/>
        <a:p>
          <a:endParaRPr lang="ru-RU"/>
        </a:p>
      </dgm:t>
    </dgm:pt>
    <dgm:pt modelId="{BD001102-D61A-48EE-935F-F2141A7F833C}">
      <dgm:prSet phldrT="[Текст]" custT="1"/>
      <dgm:spPr/>
      <dgm:t>
        <a:bodyPr/>
        <a:lstStyle/>
        <a:p>
          <a:pPr>
            <a:lnSpc>
              <a:spcPct val="90000"/>
            </a:lnSpc>
          </a:pPr>
          <a:r>
            <a:rPr lang="ru-RU" sz="1200" b="1" i="0" dirty="0" smtClean="0">
              <a:solidFill>
                <a:schemeClr val="tx1"/>
              </a:solidFill>
              <a:latin typeface="Times New Roman" pitchFamily="18" charset="0"/>
              <a:cs typeface="Times New Roman" pitchFamily="18" charset="0"/>
            </a:rPr>
            <a:t>Биохимия</a:t>
          </a:r>
        </a:p>
        <a:p>
          <a:pPr>
            <a:lnSpc>
              <a:spcPct val="100000"/>
            </a:lnSpc>
          </a:pPr>
          <a:r>
            <a:rPr lang="kk-KZ" sz="1100" b="1" i="0" dirty="0" smtClean="0">
              <a:solidFill>
                <a:schemeClr val="tx1"/>
              </a:solidFill>
              <a:latin typeface="Times New Roman" pitchFamily="18" charset="0"/>
              <a:cs typeface="Times New Roman" pitchFamily="18" charset="0"/>
            </a:rPr>
            <a:t>211829/229367</a:t>
          </a:r>
          <a:endParaRPr lang="ru-RU" sz="1100" b="1" i="0" dirty="0" smtClean="0">
            <a:solidFill>
              <a:schemeClr val="tx1"/>
            </a:solidFill>
            <a:latin typeface="Times New Roman" pitchFamily="18" charset="0"/>
            <a:cs typeface="Times New Roman" pitchFamily="18" charset="0"/>
          </a:endParaRPr>
        </a:p>
        <a:p>
          <a:pPr>
            <a:lnSpc>
              <a:spcPct val="90000"/>
            </a:lnSpc>
          </a:pPr>
          <a:endParaRPr lang="ru-RU" sz="1300" i="0" dirty="0">
            <a:solidFill>
              <a:schemeClr val="tx1"/>
            </a:solidFill>
          </a:endParaRPr>
        </a:p>
      </dgm:t>
    </dgm:pt>
    <dgm:pt modelId="{6D761801-F6FB-4E91-8C12-AFFD05D69633}" type="parTrans" cxnId="{3952D306-6CDC-4F50-8E7C-F211EB54BC0D}">
      <dgm:prSet/>
      <dgm:spPr/>
      <dgm:t>
        <a:bodyPr/>
        <a:lstStyle/>
        <a:p>
          <a:endParaRPr lang="ru-RU"/>
        </a:p>
      </dgm:t>
    </dgm:pt>
    <dgm:pt modelId="{DF93C271-C9A1-4DDC-80FA-8F570E16409F}" type="sibTrans" cxnId="{3952D306-6CDC-4F50-8E7C-F211EB54BC0D}">
      <dgm:prSet/>
      <dgm:spPr/>
      <dgm:t>
        <a:bodyPr/>
        <a:lstStyle/>
        <a:p>
          <a:endParaRPr lang="ru-RU"/>
        </a:p>
      </dgm:t>
    </dgm:pt>
    <dgm:pt modelId="{76322615-3D01-47C2-8525-129AE31D61EA}">
      <dgm:prSet phldrT="[Текст]" custT="1"/>
      <dgm:spPr/>
      <dgm:t>
        <a:bodyPr/>
        <a:lstStyle/>
        <a:p>
          <a:pPr>
            <a:spcAft>
              <a:spcPts val="0"/>
            </a:spcAft>
          </a:pPr>
          <a:r>
            <a:rPr lang="kk-KZ" sz="1300" b="1" dirty="0" smtClean="0">
              <a:solidFill>
                <a:schemeClr val="tx1"/>
              </a:solidFill>
            </a:rPr>
            <a:t>Серология</a:t>
          </a:r>
        </a:p>
        <a:p>
          <a:pPr>
            <a:spcAft>
              <a:spcPts val="0"/>
            </a:spcAft>
          </a:pPr>
          <a:r>
            <a:rPr lang="kk-KZ" sz="1200" b="1" dirty="0" smtClean="0">
              <a:solidFill>
                <a:schemeClr val="tx1"/>
              </a:solidFill>
            </a:rPr>
            <a:t> 9538/12301</a:t>
          </a:r>
        </a:p>
        <a:p>
          <a:pPr>
            <a:spcAft>
              <a:spcPct val="35000"/>
            </a:spcAft>
          </a:pPr>
          <a:endParaRPr lang="ru-RU" sz="1200" b="1" dirty="0">
            <a:solidFill>
              <a:schemeClr val="tx1"/>
            </a:solidFill>
          </a:endParaRPr>
        </a:p>
      </dgm:t>
    </dgm:pt>
    <dgm:pt modelId="{06153DD7-25BB-480F-9B19-365386D8B537}" type="parTrans" cxnId="{C1277D80-3E14-4849-98C7-6A24749DF412}">
      <dgm:prSet/>
      <dgm:spPr/>
      <dgm:t>
        <a:bodyPr/>
        <a:lstStyle/>
        <a:p>
          <a:endParaRPr lang="ru-RU"/>
        </a:p>
      </dgm:t>
    </dgm:pt>
    <dgm:pt modelId="{AD60EAB5-065D-4FCA-8358-E8732ED9A3D6}" type="sibTrans" cxnId="{C1277D80-3E14-4849-98C7-6A24749DF412}">
      <dgm:prSet/>
      <dgm:spPr/>
      <dgm:t>
        <a:bodyPr/>
        <a:lstStyle/>
        <a:p>
          <a:endParaRPr lang="ru-RU"/>
        </a:p>
      </dgm:t>
    </dgm:pt>
    <dgm:pt modelId="{7B2B1BF8-3F58-4328-A282-B2EF95E16746}">
      <dgm:prSet phldrT="[Текст]" custT="1"/>
      <dgm:spPr/>
      <dgm:t>
        <a:bodyPr/>
        <a:lstStyle/>
        <a:p>
          <a:pPr>
            <a:spcAft>
              <a:spcPts val="0"/>
            </a:spcAft>
          </a:pPr>
          <a:r>
            <a:rPr lang="kk-KZ" sz="1200" b="1" dirty="0" smtClean="0">
              <a:solidFill>
                <a:schemeClr val="tx1"/>
              </a:solidFill>
            </a:rPr>
            <a:t>Гематология 448688</a:t>
          </a:r>
          <a:r>
            <a:rPr lang="kk-KZ" sz="1100" b="1" dirty="0" smtClean="0">
              <a:solidFill>
                <a:schemeClr val="tx1"/>
              </a:solidFill>
            </a:rPr>
            <a:t>/380296</a:t>
          </a:r>
          <a:endParaRPr lang="ru-RU" sz="1100" b="1" dirty="0">
            <a:solidFill>
              <a:schemeClr val="tx1"/>
            </a:solidFill>
          </a:endParaRPr>
        </a:p>
      </dgm:t>
    </dgm:pt>
    <dgm:pt modelId="{9F2F1DD8-D41F-4789-886B-B1CCB3E91981}" type="parTrans" cxnId="{66BAAD5F-2CEB-448A-A52D-FAE6786AB4E4}">
      <dgm:prSet/>
      <dgm:spPr/>
      <dgm:t>
        <a:bodyPr/>
        <a:lstStyle/>
        <a:p>
          <a:endParaRPr lang="ru-RU"/>
        </a:p>
      </dgm:t>
    </dgm:pt>
    <dgm:pt modelId="{F92CFD9B-5983-49EB-B11E-468E68972D9A}" type="sibTrans" cxnId="{66BAAD5F-2CEB-448A-A52D-FAE6786AB4E4}">
      <dgm:prSet/>
      <dgm:spPr/>
      <dgm:t>
        <a:bodyPr/>
        <a:lstStyle/>
        <a:p>
          <a:endParaRPr lang="ru-RU"/>
        </a:p>
      </dgm:t>
    </dgm:pt>
    <dgm:pt modelId="{99F71A68-2F38-4E61-8B28-05BF8A2BCAA8}">
      <dgm:prSet phldrT="[Текст]" custT="1"/>
      <dgm:spPr/>
      <dgm:t>
        <a:bodyPr/>
        <a:lstStyle/>
        <a:p>
          <a:pPr>
            <a:spcAft>
              <a:spcPts val="0"/>
            </a:spcAft>
          </a:pPr>
          <a:r>
            <a:rPr lang="kk-KZ" sz="1200" b="1" dirty="0" smtClean="0">
              <a:solidFill>
                <a:schemeClr val="tx1"/>
              </a:solidFill>
            </a:rPr>
            <a:t>Клиническая </a:t>
          </a:r>
        </a:p>
        <a:p>
          <a:pPr>
            <a:spcAft>
              <a:spcPts val="0"/>
            </a:spcAft>
          </a:pPr>
          <a:r>
            <a:rPr lang="kk-KZ" sz="1300" b="1" dirty="0" smtClean="0">
              <a:solidFill>
                <a:schemeClr val="tx1"/>
              </a:solidFill>
            </a:rPr>
            <a:t>151141/100591</a:t>
          </a:r>
          <a:endParaRPr lang="ru-RU" sz="1300" b="1" dirty="0">
            <a:solidFill>
              <a:schemeClr val="tx1"/>
            </a:solidFill>
          </a:endParaRPr>
        </a:p>
      </dgm:t>
    </dgm:pt>
    <dgm:pt modelId="{32C5656B-6EB9-4B07-BC8E-40E222AED3FA}" type="parTrans" cxnId="{22D44E2D-4660-45ED-97F4-0D978054795D}">
      <dgm:prSet/>
      <dgm:spPr/>
      <dgm:t>
        <a:bodyPr/>
        <a:lstStyle/>
        <a:p>
          <a:endParaRPr lang="ru-RU"/>
        </a:p>
      </dgm:t>
    </dgm:pt>
    <dgm:pt modelId="{F77E6E72-9844-4ABA-A3E6-D3108C2A35D4}" type="sibTrans" cxnId="{22D44E2D-4660-45ED-97F4-0D978054795D}">
      <dgm:prSet/>
      <dgm:spPr/>
      <dgm:t>
        <a:bodyPr/>
        <a:lstStyle/>
        <a:p>
          <a:endParaRPr lang="ru-RU"/>
        </a:p>
      </dgm:t>
    </dgm:pt>
    <dgm:pt modelId="{77A31D55-FF89-428C-B861-7FC352115B4D}">
      <dgm:prSet phldrT="[Текст]" custT="1"/>
      <dgm:spPr/>
      <dgm:t>
        <a:bodyPr/>
        <a:lstStyle/>
        <a:p>
          <a:pPr>
            <a:lnSpc>
              <a:spcPct val="100000"/>
            </a:lnSpc>
            <a:spcAft>
              <a:spcPts val="0"/>
            </a:spcAft>
          </a:pPr>
          <a:r>
            <a:rPr lang="kk-KZ" sz="1200" b="1" dirty="0" smtClean="0">
              <a:solidFill>
                <a:schemeClr val="tx1"/>
              </a:solidFill>
            </a:rPr>
            <a:t>Бак</a:t>
          </a:r>
        </a:p>
        <a:p>
          <a:pPr>
            <a:lnSpc>
              <a:spcPct val="100000"/>
            </a:lnSpc>
            <a:spcAft>
              <a:spcPts val="0"/>
            </a:spcAft>
          </a:pPr>
          <a:r>
            <a:rPr lang="kk-KZ" sz="1200" b="1" dirty="0" smtClean="0">
              <a:solidFill>
                <a:schemeClr val="tx1"/>
              </a:solidFill>
            </a:rPr>
            <a:t>лаборатория 92878/105413</a:t>
          </a:r>
          <a:endParaRPr lang="ru-RU" sz="1300" b="1" dirty="0">
            <a:solidFill>
              <a:schemeClr val="tx1"/>
            </a:solidFill>
          </a:endParaRPr>
        </a:p>
      </dgm:t>
    </dgm:pt>
    <dgm:pt modelId="{58BF892D-D974-4197-A83B-9B75CD29A46E}" type="parTrans" cxnId="{77471078-78C3-4C67-9FCB-137948BBFE9D}">
      <dgm:prSet/>
      <dgm:spPr/>
      <dgm:t>
        <a:bodyPr/>
        <a:lstStyle/>
        <a:p>
          <a:endParaRPr lang="ru-RU"/>
        </a:p>
      </dgm:t>
    </dgm:pt>
    <dgm:pt modelId="{E364580D-6AB0-4CEB-B73B-0EFE48F6160F}" type="sibTrans" cxnId="{77471078-78C3-4C67-9FCB-137948BBFE9D}">
      <dgm:prSet/>
      <dgm:spPr/>
      <dgm:t>
        <a:bodyPr/>
        <a:lstStyle/>
        <a:p>
          <a:endParaRPr lang="ru-RU"/>
        </a:p>
      </dgm:t>
    </dgm:pt>
    <dgm:pt modelId="{C3518F11-C585-4171-B81C-BEC8880339A5}" type="pres">
      <dgm:prSet presAssocID="{46075179-808A-4702-9654-F369ED0C3904}" presName="cycle" presStyleCnt="0">
        <dgm:presLayoutVars>
          <dgm:dir/>
          <dgm:resizeHandles val="exact"/>
        </dgm:presLayoutVars>
      </dgm:prSet>
      <dgm:spPr/>
      <dgm:t>
        <a:bodyPr/>
        <a:lstStyle/>
        <a:p>
          <a:endParaRPr lang="ru-RU"/>
        </a:p>
      </dgm:t>
    </dgm:pt>
    <dgm:pt modelId="{29E85A3D-D445-492A-AE10-853D9B4520F2}" type="pres">
      <dgm:prSet presAssocID="{BD001102-D61A-48EE-935F-F2141A7F833C}" presName="node" presStyleLbl="node1" presStyleIdx="0" presStyleCnt="5" custScaleX="148651" custScaleY="113245">
        <dgm:presLayoutVars>
          <dgm:bulletEnabled val="1"/>
        </dgm:presLayoutVars>
      </dgm:prSet>
      <dgm:spPr/>
      <dgm:t>
        <a:bodyPr/>
        <a:lstStyle/>
        <a:p>
          <a:endParaRPr lang="ru-RU"/>
        </a:p>
      </dgm:t>
    </dgm:pt>
    <dgm:pt modelId="{C1788947-188F-4211-95DB-7B10ABF61457}" type="pres">
      <dgm:prSet presAssocID="{DF93C271-C9A1-4DDC-80FA-8F570E16409F}" presName="sibTrans" presStyleLbl="sibTrans2D1" presStyleIdx="0" presStyleCnt="5"/>
      <dgm:spPr/>
      <dgm:t>
        <a:bodyPr/>
        <a:lstStyle/>
        <a:p>
          <a:endParaRPr lang="ru-RU"/>
        </a:p>
      </dgm:t>
    </dgm:pt>
    <dgm:pt modelId="{C749597F-EEDC-4A2F-8232-76F95D09399E}" type="pres">
      <dgm:prSet presAssocID="{DF93C271-C9A1-4DDC-80FA-8F570E16409F}" presName="connectorText" presStyleLbl="sibTrans2D1" presStyleIdx="0" presStyleCnt="5"/>
      <dgm:spPr/>
      <dgm:t>
        <a:bodyPr/>
        <a:lstStyle/>
        <a:p>
          <a:endParaRPr lang="ru-RU"/>
        </a:p>
      </dgm:t>
    </dgm:pt>
    <dgm:pt modelId="{237F67A8-8EE1-4CFF-95CF-5A68D7791F25}" type="pres">
      <dgm:prSet presAssocID="{76322615-3D01-47C2-8525-129AE31D61EA}" presName="node" presStyleLbl="node1" presStyleIdx="1" presStyleCnt="5" custScaleX="152768" custScaleY="111199">
        <dgm:presLayoutVars>
          <dgm:bulletEnabled val="1"/>
        </dgm:presLayoutVars>
      </dgm:prSet>
      <dgm:spPr/>
      <dgm:t>
        <a:bodyPr/>
        <a:lstStyle/>
        <a:p>
          <a:endParaRPr lang="ru-RU"/>
        </a:p>
      </dgm:t>
    </dgm:pt>
    <dgm:pt modelId="{508E9FC9-7EAA-40C2-BD9D-7C848646B2E3}" type="pres">
      <dgm:prSet presAssocID="{AD60EAB5-065D-4FCA-8358-E8732ED9A3D6}" presName="sibTrans" presStyleLbl="sibTrans2D1" presStyleIdx="1" presStyleCnt="5"/>
      <dgm:spPr/>
      <dgm:t>
        <a:bodyPr/>
        <a:lstStyle/>
        <a:p>
          <a:endParaRPr lang="ru-RU"/>
        </a:p>
      </dgm:t>
    </dgm:pt>
    <dgm:pt modelId="{518E7CB9-51D5-4A8F-B4D0-CCC529E3463C}" type="pres">
      <dgm:prSet presAssocID="{AD60EAB5-065D-4FCA-8358-E8732ED9A3D6}" presName="connectorText" presStyleLbl="sibTrans2D1" presStyleIdx="1" presStyleCnt="5"/>
      <dgm:spPr/>
      <dgm:t>
        <a:bodyPr/>
        <a:lstStyle/>
        <a:p>
          <a:endParaRPr lang="ru-RU"/>
        </a:p>
      </dgm:t>
    </dgm:pt>
    <dgm:pt modelId="{3982AD95-9E8E-4B79-9DA5-90B7D3008069}" type="pres">
      <dgm:prSet presAssocID="{7B2B1BF8-3F58-4328-A282-B2EF95E16746}" presName="node" presStyleLbl="node1" presStyleIdx="2" presStyleCnt="5" custScaleX="147183" custScaleY="119317" custRadScaleRad="103725" custRadScaleInc="-14290">
        <dgm:presLayoutVars>
          <dgm:bulletEnabled val="1"/>
        </dgm:presLayoutVars>
      </dgm:prSet>
      <dgm:spPr/>
      <dgm:t>
        <a:bodyPr/>
        <a:lstStyle/>
        <a:p>
          <a:endParaRPr lang="ru-RU"/>
        </a:p>
      </dgm:t>
    </dgm:pt>
    <dgm:pt modelId="{6C2CC0A1-9E74-4810-B0DD-1EAEA9543409}" type="pres">
      <dgm:prSet presAssocID="{F92CFD9B-5983-49EB-B11E-468E68972D9A}" presName="sibTrans" presStyleLbl="sibTrans2D1" presStyleIdx="2" presStyleCnt="5"/>
      <dgm:spPr/>
      <dgm:t>
        <a:bodyPr/>
        <a:lstStyle/>
        <a:p>
          <a:endParaRPr lang="ru-RU"/>
        </a:p>
      </dgm:t>
    </dgm:pt>
    <dgm:pt modelId="{13E9DACC-72BB-4280-B8D6-D569AB88BBB8}" type="pres">
      <dgm:prSet presAssocID="{F92CFD9B-5983-49EB-B11E-468E68972D9A}" presName="connectorText" presStyleLbl="sibTrans2D1" presStyleIdx="2" presStyleCnt="5"/>
      <dgm:spPr/>
      <dgm:t>
        <a:bodyPr/>
        <a:lstStyle/>
        <a:p>
          <a:endParaRPr lang="ru-RU"/>
        </a:p>
      </dgm:t>
    </dgm:pt>
    <dgm:pt modelId="{321B8D73-5156-4EBB-933C-0620D1FCF77A}" type="pres">
      <dgm:prSet presAssocID="{99F71A68-2F38-4E61-8B28-05BF8A2BCAA8}" presName="node" presStyleLbl="node1" presStyleIdx="3" presStyleCnt="5" custScaleX="160772" custScaleY="119366" custRadScaleRad="108067" custRadScaleInc="21387">
        <dgm:presLayoutVars>
          <dgm:bulletEnabled val="1"/>
        </dgm:presLayoutVars>
      </dgm:prSet>
      <dgm:spPr/>
      <dgm:t>
        <a:bodyPr/>
        <a:lstStyle/>
        <a:p>
          <a:endParaRPr lang="ru-RU"/>
        </a:p>
      </dgm:t>
    </dgm:pt>
    <dgm:pt modelId="{E782DD0A-39AA-4E2F-A819-A134941BB852}" type="pres">
      <dgm:prSet presAssocID="{F77E6E72-9844-4ABA-A3E6-D3108C2A35D4}" presName="sibTrans" presStyleLbl="sibTrans2D1" presStyleIdx="3" presStyleCnt="5"/>
      <dgm:spPr/>
      <dgm:t>
        <a:bodyPr/>
        <a:lstStyle/>
        <a:p>
          <a:endParaRPr lang="ru-RU"/>
        </a:p>
      </dgm:t>
    </dgm:pt>
    <dgm:pt modelId="{710D90DE-9C0E-43DF-8164-D032BE076749}" type="pres">
      <dgm:prSet presAssocID="{F77E6E72-9844-4ABA-A3E6-D3108C2A35D4}" presName="connectorText" presStyleLbl="sibTrans2D1" presStyleIdx="3" presStyleCnt="5"/>
      <dgm:spPr/>
      <dgm:t>
        <a:bodyPr/>
        <a:lstStyle/>
        <a:p>
          <a:endParaRPr lang="ru-RU"/>
        </a:p>
      </dgm:t>
    </dgm:pt>
    <dgm:pt modelId="{2F85E318-B4C0-4867-B86A-EC0C40D78799}" type="pres">
      <dgm:prSet presAssocID="{77A31D55-FF89-428C-B861-7FC352115B4D}" presName="node" presStyleLbl="node1" presStyleIdx="4" presStyleCnt="5" custScaleX="149128" custScaleY="124128">
        <dgm:presLayoutVars>
          <dgm:bulletEnabled val="1"/>
        </dgm:presLayoutVars>
      </dgm:prSet>
      <dgm:spPr/>
      <dgm:t>
        <a:bodyPr/>
        <a:lstStyle/>
        <a:p>
          <a:endParaRPr lang="ru-RU"/>
        </a:p>
      </dgm:t>
    </dgm:pt>
    <dgm:pt modelId="{944F864A-8A02-4BA4-8AB7-A75C6AAE8CDE}" type="pres">
      <dgm:prSet presAssocID="{E364580D-6AB0-4CEB-B73B-0EFE48F6160F}" presName="sibTrans" presStyleLbl="sibTrans2D1" presStyleIdx="4" presStyleCnt="5"/>
      <dgm:spPr/>
      <dgm:t>
        <a:bodyPr/>
        <a:lstStyle/>
        <a:p>
          <a:endParaRPr lang="ru-RU"/>
        </a:p>
      </dgm:t>
    </dgm:pt>
    <dgm:pt modelId="{6723A8F3-A25B-4953-88F1-BD334D9DE7B4}" type="pres">
      <dgm:prSet presAssocID="{E364580D-6AB0-4CEB-B73B-0EFE48F6160F}" presName="connectorText" presStyleLbl="sibTrans2D1" presStyleIdx="4" presStyleCnt="5"/>
      <dgm:spPr/>
      <dgm:t>
        <a:bodyPr/>
        <a:lstStyle/>
        <a:p>
          <a:endParaRPr lang="ru-RU"/>
        </a:p>
      </dgm:t>
    </dgm:pt>
  </dgm:ptLst>
  <dgm:cxnLst>
    <dgm:cxn modelId="{1C598EB3-AC69-4172-A106-7577D8EA5699}" type="presOf" srcId="{46075179-808A-4702-9654-F369ED0C3904}" destId="{C3518F11-C585-4171-B81C-BEC8880339A5}" srcOrd="0" destOrd="0" presId="urn:microsoft.com/office/officeart/2005/8/layout/cycle2"/>
    <dgm:cxn modelId="{A560AA7B-DEBD-4D97-9107-64CB446CDA0D}" type="presOf" srcId="{BD001102-D61A-48EE-935F-F2141A7F833C}" destId="{29E85A3D-D445-492A-AE10-853D9B4520F2}" srcOrd="0" destOrd="0" presId="urn:microsoft.com/office/officeart/2005/8/layout/cycle2"/>
    <dgm:cxn modelId="{C1277D80-3E14-4849-98C7-6A24749DF412}" srcId="{46075179-808A-4702-9654-F369ED0C3904}" destId="{76322615-3D01-47C2-8525-129AE31D61EA}" srcOrd="1" destOrd="0" parTransId="{06153DD7-25BB-480F-9B19-365386D8B537}" sibTransId="{AD60EAB5-065D-4FCA-8358-E8732ED9A3D6}"/>
    <dgm:cxn modelId="{71AF930F-3CA5-4A86-9332-5B825E14BF1A}" type="presOf" srcId="{AD60EAB5-065D-4FCA-8358-E8732ED9A3D6}" destId="{508E9FC9-7EAA-40C2-BD9D-7C848646B2E3}" srcOrd="0" destOrd="0" presId="urn:microsoft.com/office/officeart/2005/8/layout/cycle2"/>
    <dgm:cxn modelId="{405A70B4-0863-42E7-8A60-A02181D9CF99}" type="presOf" srcId="{DF93C271-C9A1-4DDC-80FA-8F570E16409F}" destId="{C1788947-188F-4211-95DB-7B10ABF61457}" srcOrd="0" destOrd="0" presId="urn:microsoft.com/office/officeart/2005/8/layout/cycle2"/>
    <dgm:cxn modelId="{EBF292C1-6A21-4788-88AA-2A24B7BC85EE}" type="presOf" srcId="{DF93C271-C9A1-4DDC-80FA-8F570E16409F}" destId="{C749597F-EEDC-4A2F-8232-76F95D09399E}" srcOrd="1" destOrd="0" presId="urn:microsoft.com/office/officeart/2005/8/layout/cycle2"/>
    <dgm:cxn modelId="{01F6D33B-1155-4E04-9EBA-444C907B0B49}" type="presOf" srcId="{7B2B1BF8-3F58-4328-A282-B2EF95E16746}" destId="{3982AD95-9E8E-4B79-9DA5-90B7D3008069}" srcOrd="0" destOrd="0" presId="urn:microsoft.com/office/officeart/2005/8/layout/cycle2"/>
    <dgm:cxn modelId="{377A012C-58F9-4CD2-BA59-7D8001D4E6BC}" type="presOf" srcId="{F92CFD9B-5983-49EB-B11E-468E68972D9A}" destId="{6C2CC0A1-9E74-4810-B0DD-1EAEA9543409}" srcOrd="0" destOrd="0" presId="urn:microsoft.com/office/officeart/2005/8/layout/cycle2"/>
    <dgm:cxn modelId="{77471078-78C3-4C67-9FCB-137948BBFE9D}" srcId="{46075179-808A-4702-9654-F369ED0C3904}" destId="{77A31D55-FF89-428C-B861-7FC352115B4D}" srcOrd="4" destOrd="0" parTransId="{58BF892D-D974-4197-A83B-9B75CD29A46E}" sibTransId="{E364580D-6AB0-4CEB-B73B-0EFE48F6160F}"/>
    <dgm:cxn modelId="{22D44E2D-4660-45ED-97F4-0D978054795D}" srcId="{46075179-808A-4702-9654-F369ED0C3904}" destId="{99F71A68-2F38-4E61-8B28-05BF8A2BCAA8}" srcOrd="3" destOrd="0" parTransId="{32C5656B-6EB9-4B07-BC8E-40E222AED3FA}" sibTransId="{F77E6E72-9844-4ABA-A3E6-D3108C2A35D4}"/>
    <dgm:cxn modelId="{8CE97887-738A-4335-9189-0C5C48F76A1C}" type="presOf" srcId="{E364580D-6AB0-4CEB-B73B-0EFE48F6160F}" destId="{944F864A-8A02-4BA4-8AB7-A75C6AAE8CDE}" srcOrd="0" destOrd="0" presId="urn:microsoft.com/office/officeart/2005/8/layout/cycle2"/>
    <dgm:cxn modelId="{2E8F4BB7-66C7-4A5E-A16B-AE4CD2B15D5F}" type="presOf" srcId="{76322615-3D01-47C2-8525-129AE31D61EA}" destId="{237F67A8-8EE1-4CFF-95CF-5A68D7791F25}" srcOrd="0" destOrd="0" presId="urn:microsoft.com/office/officeart/2005/8/layout/cycle2"/>
    <dgm:cxn modelId="{AAC50BFC-B8CB-4A5B-B237-1C3ACABB2D15}" type="presOf" srcId="{F92CFD9B-5983-49EB-B11E-468E68972D9A}" destId="{13E9DACC-72BB-4280-B8D6-D569AB88BBB8}" srcOrd="1" destOrd="0" presId="urn:microsoft.com/office/officeart/2005/8/layout/cycle2"/>
    <dgm:cxn modelId="{44A677D6-3E9D-489F-BEE8-B52A9B7DD935}" type="presOf" srcId="{F77E6E72-9844-4ABA-A3E6-D3108C2A35D4}" destId="{710D90DE-9C0E-43DF-8164-D032BE076749}" srcOrd="1" destOrd="0" presId="urn:microsoft.com/office/officeart/2005/8/layout/cycle2"/>
    <dgm:cxn modelId="{79BDAF22-0EAE-40AD-9797-0EF9F41E48F0}" type="presOf" srcId="{F77E6E72-9844-4ABA-A3E6-D3108C2A35D4}" destId="{E782DD0A-39AA-4E2F-A819-A134941BB852}" srcOrd="0" destOrd="0" presId="urn:microsoft.com/office/officeart/2005/8/layout/cycle2"/>
    <dgm:cxn modelId="{8163A3AA-E27C-403D-9F36-92E617248533}" type="presOf" srcId="{AD60EAB5-065D-4FCA-8358-E8732ED9A3D6}" destId="{518E7CB9-51D5-4A8F-B4D0-CCC529E3463C}" srcOrd="1" destOrd="0" presId="urn:microsoft.com/office/officeart/2005/8/layout/cycle2"/>
    <dgm:cxn modelId="{C7A808DE-6F88-41DA-90EF-4A2DC1662320}" type="presOf" srcId="{77A31D55-FF89-428C-B861-7FC352115B4D}" destId="{2F85E318-B4C0-4867-B86A-EC0C40D78799}" srcOrd="0" destOrd="0" presId="urn:microsoft.com/office/officeart/2005/8/layout/cycle2"/>
    <dgm:cxn modelId="{3952D306-6CDC-4F50-8E7C-F211EB54BC0D}" srcId="{46075179-808A-4702-9654-F369ED0C3904}" destId="{BD001102-D61A-48EE-935F-F2141A7F833C}" srcOrd="0" destOrd="0" parTransId="{6D761801-F6FB-4E91-8C12-AFFD05D69633}" sibTransId="{DF93C271-C9A1-4DDC-80FA-8F570E16409F}"/>
    <dgm:cxn modelId="{58546487-D560-49CF-BA43-910E939CE6DE}" type="presOf" srcId="{E364580D-6AB0-4CEB-B73B-0EFE48F6160F}" destId="{6723A8F3-A25B-4953-88F1-BD334D9DE7B4}" srcOrd="1" destOrd="0" presId="urn:microsoft.com/office/officeart/2005/8/layout/cycle2"/>
    <dgm:cxn modelId="{F5446B37-76A8-4C02-A384-88A0CA7CEC92}" type="presOf" srcId="{99F71A68-2F38-4E61-8B28-05BF8A2BCAA8}" destId="{321B8D73-5156-4EBB-933C-0620D1FCF77A}" srcOrd="0" destOrd="0" presId="urn:microsoft.com/office/officeart/2005/8/layout/cycle2"/>
    <dgm:cxn modelId="{66BAAD5F-2CEB-448A-A52D-FAE6786AB4E4}" srcId="{46075179-808A-4702-9654-F369ED0C3904}" destId="{7B2B1BF8-3F58-4328-A282-B2EF95E16746}" srcOrd="2" destOrd="0" parTransId="{9F2F1DD8-D41F-4789-886B-B1CCB3E91981}" sibTransId="{F92CFD9B-5983-49EB-B11E-468E68972D9A}"/>
    <dgm:cxn modelId="{0CF46F25-47D7-4952-8186-0D84EA035855}" type="presParOf" srcId="{C3518F11-C585-4171-B81C-BEC8880339A5}" destId="{29E85A3D-D445-492A-AE10-853D9B4520F2}" srcOrd="0" destOrd="0" presId="urn:microsoft.com/office/officeart/2005/8/layout/cycle2"/>
    <dgm:cxn modelId="{FFEF2A4E-146C-42C7-8742-493186E850A2}" type="presParOf" srcId="{C3518F11-C585-4171-B81C-BEC8880339A5}" destId="{C1788947-188F-4211-95DB-7B10ABF61457}" srcOrd="1" destOrd="0" presId="urn:microsoft.com/office/officeart/2005/8/layout/cycle2"/>
    <dgm:cxn modelId="{F4E62583-E018-4B9C-AFBA-0D7C5E177CB7}" type="presParOf" srcId="{C1788947-188F-4211-95DB-7B10ABF61457}" destId="{C749597F-EEDC-4A2F-8232-76F95D09399E}" srcOrd="0" destOrd="0" presId="urn:microsoft.com/office/officeart/2005/8/layout/cycle2"/>
    <dgm:cxn modelId="{3F6B37CD-D2DC-4E3E-A2A0-E04EDBE52C83}" type="presParOf" srcId="{C3518F11-C585-4171-B81C-BEC8880339A5}" destId="{237F67A8-8EE1-4CFF-95CF-5A68D7791F25}" srcOrd="2" destOrd="0" presId="urn:microsoft.com/office/officeart/2005/8/layout/cycle2"/>
    <dgm:cxn modelId="{B9CD8F9A-80DA-4A4A-8133-350B07E32910}" type="presParOf" srcId="{C3518F11-C585-4171-B81C-BEC8880339A5}" destId="{508E9FC9-7EAA-40C2-BD9D-7C848646B2E3}" srcOrd="3" destOrd="0" presId="urn:microsoft.com/office/officeart/2005/8/layout/cycle2"/>
    <dgm:cxn modelId="{4E13DC21-B079-4590-87B4-708E81B803EE}" type="presParOf" srcId="{508E9FC9-7EAA-40C2-BD9D-7C848646B2E3}" destId="{518E7CB9-51D5-4A8F-B4D0-CCC529E3463C}" srcOrd="0" destOrd="0" presId="urn:microsoft.com/office/officeart/2005/8/layout/cycle2"/>
    <dgm:cxn modelId="{4D41CE2B-FBFA-437A-AA6E-071A8207F285}" type="presParOf" srcId="{C3518F11-C585-4171-B81C-BEC8880339A5}" destId="{3982AD95-9E8E-4B79-9DA5-90B7D3008069}" srcOrd="4" destOrd="0" presId="urn:microsoft.com/office/officeart/2005/8/layout/cycle2"/>
    <dgm:cxn modelId="{F539F1F5-D432-431C-ABDB-DA6D43B8113F}" type="presParOf" srcId="{C3518F11-C585-4171-B81C-BEC8880339A5}" destId="{6C2CC0A1-9E74-4810-B0DD-1EAEA9543409}" srcOrd="5" destOrd="0" presId="urn:microsoft.com/office/officeart/2005/8/layout/cycle2"/>
    <dgm:cxn modelId="{0EC62150-D611-42A8-A1C6-8AC55EFC11D1}" type="presParOf" srcId="{6C2CC0A1-9E74-4810-B0DD-1EAEA9543409}" destId="{13E9DACC-72BB-4280-B8D6-D569AB88BBB8}" srcOrd="0" destOrd="0" presId="urn:microsoft.com/office/officeart/2005/8/layout/cycle2"/>
    <dgm:cxn modelId="{03F21BF4-C7F9-4491-9E40-68D2034ADE98}" type="presParOf" srcId="{C3518F11-C585-4171-B81C-BEC8880339A5}" destId="{321B8D73-5156-4EBB-933C-0620D1FCF77A}" srcOrd="6" destOrd="0" presId="urn:microsoft.com/office/officeart/2005/8/layout/cycle2"/>
    <dgm:cxn modelId="{0F3DF41B-5FEB-4D12-8858-59F38F74644C}" type="presParOf" srcId="{C3518F11-C585-4171-B81C-BEC8880339A5}" destId="{E782DD0A-39AA-4E2F-A819-A134941BB852}" srcOrd="7" destOrd="0" presId="urn:microsoft.com/office/officeart/2005/8/layout/cycle2"/>
    <dgm:cxn modelId="{99B66B96-22F0-4243-BF8D-49C87C8DB52D}" type="presParOf" srcId="{E782DD0A-39AA-4E2F-A819-A134941BB852}" destId="{710D90DE-9C0E-43DF-8164-D032BE076749}" srcOrd="0" destOrd="0" presId="urn:microsoft.com/office/officeart/2005/8/layout/cycle2"/>
    <dgm:cxn modelId="{59D770E0-9728-4E98-BC3C-963B3649EFD4}" type="presParOf" srcId="{C3518F11-C585-4171-B81C-BEC8880339A5}" destId="{2F85E318-B4C0-4867-B86A-EC0C40D78799}" srcOrd="8" destOrd="0" presId="urn:microsoft.com/office/officeart/2005/8/layout/cycle2"/>
    <dgm:cxn modelId="{3A0A188A-D00E-4C69-BEB9-6733EA91BE49}" type="presParOf" srcId="{C3518F11-C585-4171-B81C-BEC8880339A5}" destId="{944F864A-8A02-4BA4-8AB7-A75C6AAE8CDE}" srcOrd="9" destOrd="0" presId="urn:microsoft.com/office/officeart/2005/8/layout/cycle2"/>
    <dgm:cxn modelId="{65DB1C12-8620-45F9-B899-27E8D28FCC7E}" type="presParOf" srcId="{944F864A-8A02-4BA4-8AB7-A75C6AAE8CDE}" destId="{6723A8F3-A25B-4953-88F1-BD334D9DE7B4}" srcOrd="0" destOrd="0" presId="urn:microsoft.com/office/officeart/2005/8/layout/cycle2"/>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568DF1-4D9F-4CEF-B1B6-F885E39F1EE6}" type="doc">
      <dgm:prSet loTypeId="urn:microsoft.com/office/officeart/2005/8/layout/vList3#3" loCatId="list" qsTypeId="urn:microsoft.com/office/officeart/2005/8/quickstyle/simple1" qsCatId="simple" csTypeId="urn:microsoft.com/office/officeart/2005/8/colors/colorful2" csCatId="colorful" phldr="1"/>
      <dgm:spPr/>
    </dgm:pt>
    <dgm:pt modelId="{A66186B2-6DC1-4F5F-B80B-1A0FF80D3908}">
      <dgm:prSet phldrT="[Текст]" custT="1">
        <dgm:style>
          <a:lnRef idx="2">
            <a:schemeClr val="accent1"/>
          </a:lnRef>
          <a:fillRef idx="1">
            <a:schemeClr val="lt1"/>
          </a:fillRef>
          <a:effectRef idx="0">
            <a:schemeClr val="accent1"/>
          </a:effectRef>
          <a:fontRef idx="minor">
            <a:schemeClr val="dk1"/>
          </a:fontRef>
        </dgm:style>
      </dgm:prSet>
      <dgm:spPr>
        <a:solidFill>
          <a:schemeClr val="tx2">
            <a:lumMod val="20000"/>
            <a:lumOff val="80000"/>
          </a:schemeClr>
        </a:solidFill>
      </dgm:spPr>
      <dgm:t>
        <a:bodyPr/>
        <a:lstStyle/>
        <a:p>
          <a:r>
            <a:rPr lang="ru-RU" sz="1100" b="1" dirty="0" err="1" smtClean="0">
              <a:solidFill>
                <a:schemeClr val="accent1">
                  <a:lumMod val="50000"/>
                </a:schemeClr>
              </a:solidFill>
            </a:rPr>
            <a:t>НЦПДх</a:t>
          </a:r>
          <a:r>
            <a:rPr lang="ru-RU" sz="1100" b="1" dirty="0" smtClean="0">
              <a:solidFill>
                <a:schemeClr val="accent1">
                  <a:lumMod val="50000"/>
                </a:schemeClr>
              </a:solidFill>
            </a:rPr>
            <a:t> </a:t>
          </a:r>
          <a:r>
            <a:rPr lang="ru-RU" sz="1100" b="1" dirty="0" err="1" smtClean="0">
              <a:solidFill>
                <a:schemeClr val="accent1">
                  <a:lumMod val="50000"/>
                </a:schemeClr>
              </a:solidFill>
            </a:rPr>
            <a:t>г.Алматы</a:t>
          </a:r>
          <a:endParaRPr lang="ru-RU" sz="1100" b="1" dirty="0" smtClean="0">
            <a:solidFill>
              <a:schemeClr val="accent1">
                <a:lumMod val="50000"/>
              </a:schemeClr>
            </a:solidFill>
          </a:endParaRPr>
        </a:p>
        <a:p>
          <a:r>
            <a:rPr lang="ru-RU" sz="1100" b="1" dirty="0" smtClean="0">
              <a:solidFill>
                <a:schemeClr val="tx1"/>
              </a:solidFill>
            </a:rPr>
            <a:t>Хирургические для детей -49/54</a:t>
          </a:r>
        </a:p>
        <a:p>
          <a:r>
            <a:rPr lang="ru-RU" sz="1100" b="1" dirty="0" smtClean="0">
              <a:solidFill>
                <a:schemeClr val="tx1"/>
              </a:solidFill>
            </a:rPr>
            <a:t>Гематологические для детей -75/84</a:t>
          </a:r>
        </a:p>
        <a:p>
          <a:r>
            <a:rPr lang="ru-RU" sz="1100" b="1" dirty="0" smtClean="0">
              <a:solidFill>
                <a:schemeClr val="tx1"/>
              </a:solidFill>
            </a:rPr>
            <a:t>Урологические для детей -65/68</a:t>
          </a:r>
        </a:p>
        <a:p>
          <a:r>
            <a:rPr lang="ru-RU" sz="1100" b="1" dirty="0" smtClean="0">
              <a:solidFill>
                <a:schemeClr val="tx1"/>
              </a:solidFill>
            </a:rPr>
            <a:t>Онкологические для детей -152/184</a:t>
          </a:r>
        </a:p>
        <a:p>
          <a:r>
            <a:rPr lang="ru-RU" sz="1100" b="1" dirty="0" smtClean="0">
              <a:solidFill>
                <a:schemeClr val="tx1"/>
              </a:solidFill>
            </a:rPr>
            <a:t>Педиатрические для детей -71/75</a:t>
          </a:r>
        </a:p>
        <a:p>
          <a:r>
            <a:rPr lang="kk-KZ" sz="1100" b="1" dirty="0" smtClean="0">
              <a:solidFill>
                <a:schemeClr val="tx1"/>
              </a:solidFill>
            </a:rPr>
            <a:t>Из них ревматология -1/16</a:t>
          </a:r>
          <a:endParaRPr lang="ru-RU" sz="1100" b="1" dirty="0" smtClean="0">
            <a:solidFill>
              <a:schemeClr val="tx1"/>
            </a:solidFill>
          </a:endParaRPr>
        </a:p>
        <a:p>
          <a:r>
            <a:rPr lang="ru-RU" sz="1100" b="1" dirty="0" smtClean="0">
              <a:solidFill>
                <a:schemeClr val="tx1"/>
              </a:solidFill>
            </a:rPr>
            <a:t>Кардиохирургические для детей -23/33</a:t>
          </a:r>
        </a:p>
        <a:p>
          <a:r>
            <a:rPr lang="kk-KZ" sz="1100" b="1" dirty="0" smtClean="0">
              <a:solidFill>
                <a:schemeClr val="tx1"/>
              </a:solidFill>
            </a:rPr>
            <a:t>Пульмонологияческие для детей-35/43</a:t>
          </a:r>
          <a:endParaRPr lang="ru-RU" sz="1100" b="1" dirty="0">
            <a:solidFill>
              <a:schemeClr val="tx1"/>
            </a:solidFill>
          </a:endParaRPr>
        </a:p>
      </dgm:t>
    </dgm:pt>
    <dgm:pt modelId="{AF666997-A1F2-4C6F-99A0-F8BEE23F30F2}" type="parTrans" cxnId="{3F494705-02A5-4656-81AD-31D21A45821C}">
      <dgm:prSet/>
      <dgm:spPr/>
      <dgm:t>
        <a:bodyPr/>
        <a:lstStyle/>
        <a:p>
          <a:endParaRPr lang="ru-RU" b="1">
            <a:solidFill>
              <a:schemeClr val="accent1">
                <a:lumMod val="50000"/>
              </a:schemeClr>
            </a:solidFill>
          </a:endParaRPr>
        </a:p>
      </dgm:t>
    </dgm:pt>
    <dgm:pt modelId="{E8AFB5DF-C4E7-4C19-9BD3-9F5EC4FFE9F3}" type="sibTrans" cxnId="{3F494705-02A5-4656-81AD-31D21A45821C}">
      <dgm:prSet/>
      <dgm:spPr/>
      <dgm:t>
        <a:bodyPr/>
        <a:lstStyle/>
        <a:p>
          <a:endParaRPr lang="ru-RU" b="1">
            <a:solidFill>
              <a:schemeClr val="accent1">
                <a:lumMod val="50000"/>
              </a:schemeClr>
            </a:solidFill>
          </a:endParaRPr>
        </a:p>
      </dgm:t>
    </dgm:pt>
    <dgm:pt modelId="{80FBA576-9D59-44DE-B555-893C5823B0D4}">
      <dgm:prSet phldrT="[Текст]" custT="1"/>
      <dgm:spPr>
        <a:solidFill>
          <a:schemeClr val="bg2"/>
        </a:solidFill>
        <a:ln>
          <a:solidFill>
            <a:schemeClr val="accent1"/>
          </a:solidFill>
        </a:ln>
      </dgm:spPr>
      <dgm:t>
        <a:bodyPr/>
        <a:lstStyle/>
        <a:p>
          <a:r>
            <a:rPr lang="ru-RU" sz="1050" b="1" dirty="0" smtClean="0">
              <a:solidFill>
                <a:schemeClr val="accent1">
                  <a:lumMod val="50000"/>
                </a:schemeClr>
              </a:solidFill>
            </a:rPr>
            <a:t>РДКБ имени С</a:t>
          </a:r>
          <a:r>
            <a:rPr lang="kk-KZ" sz="1050" b="1" dirty="0" smtClean="0">
              <a:solidFill>
                <a:schemeClr val="accent1">
                  <a:lumMod val="50000"/>
                </a:schemeClr>
              </a:solidFill>
            </a:rPr>
            <a:t>.Д.Асфендиарова г.Алматы</a:t>
          </a:r>
        </a:p>
        <a:p>
          <a:r>
            <a:rPr lang="kk-KZ" sz="1050" b="1" dirty="0" smtClean="0">
              <a:solidFill>
                <a:schemeClr val="tx1"/>
              </a:solidFill>
            </a:rPr>
            <a:t>Нефрологические для детей -17/22</a:t>
          </a:r>
          <a:endParaRPr lang="ru-RU" sz="1050" b="1" dirty="0" smtClean="0">
            <a:solidFill>
              <a:schemeClr val="tx1"/>
            </a:solidFill>
          </a:endParaRPr>
        </a:p>
        <a:p>
          <a:r>
            <a:rPr lang="kk-KZ" sz="1050" b="1" dirty="0" smtClean="0">
              <a:solidFill>
                <a:schemeClr val="tx1"/>
              </a:solidFill>
            </a:rPr>
            <a:t>Урологические для детей -3/5</a:t>
          </a:r>
          <a:endParaRPr lang="ru-RU" sz="1050" b="1" dirty="0" smtClean="0">
            <a:solidFill>
              <a:schemeClr val="tx1"/>
            </a:solidFill>
          </a:endParaRPr>
        </a:p>
        <a:p>
          <a:r>
            <a:rPr lang="kk-KZ" sz="1050" b="1" dirty="0" smtClean="0">
              <a:solidFill>
                <a:schemeClr val="tx1"/>
              </a:solidFill>
            </a:rPr>
            <a:t>Отолорингологические для детей- 53/65 Члх -8/8</a:t>
          </a:r>
        </a:p>
        <a:p>
          <a:r>
            <a:rPr lang="kk-KZ" sz="1050" b="1" dirty="0" smtClean="0">
              <a:solidFill>
                <a:schemeClr val="tx1"/>
              </a:solidFill>
            </a:rPr>
            <a:t>Аллерголог - 1/6</a:t>
          </a:r>
          <a:endParaRPr lang="ru-RU" sz="1050" b="1" dirty="0" smtClean="0">
            <a:solidFill>
              <a:schemeClr val="tx1"/>
            </a:solidFill>
          </a:endParaRPr>
        </a:p>
        <a:p>
          <a:r>
            <a:rPr lang="kk-KZ" sz="1050" b="1" dirty="0" smtClean="0">
              <a:solidFill>
                <a:schemeClr val="tx1"/>
              </a:solidFill>
            </a:rPr>
            <a:t>Неврология- 8/5</a:t>
          </a:r>
        </a:p>
        <a:p>
          <a:r>
            <a:rPr lang="kk-KZ" sz="1050" b="1" dirty="0" smtClean="0">
              <a:solidFill>
                <a:schemeClr val="tx1"/>
              </a:solidFill>
            </a:rPr>
            <a:t>Эндокринология- 2/0</a:t>
          </a:r>
          <a:endParaRPr lang="ru-RU" sz="1050" b="1" dirty="0" smtClean="0">
            <a:solidFill>
              <a:schemeClr val="tx1"/>
            </a:solidFill>
          </a:endParaRPr>
        </a:p>
        <a:p>
          <a:r>
            <a:rPr lang="kk-KZ" sz="1050" b="1" dirty="0" smtClean="0">
              <a:solidFill>
                <a:schemeClr val="tx1"/>
              </a:solidFill>
            </a:rPr>
            <a:t>Ортопедия-8/5</a:t>
          </a:r>
          <a:endParaRPr lang="ru-RU" sz="1050" b="1" dirty="0">
            <a:solidFill>
              <a:schemeClr val="tx1"/>
            </a:solidFill>
          </a:endParaRPr>
        </a:p>
      </dgm:t>
    </dgm:pt>
    <dgm:pt modelId="{E9B44480-2811-408D-B0FF-349FAE96A6CF}" type="parTrans" cxnId="{5D51B65D-8252-4F7A-B2B2-C3C01C968B64}">
      <dgm:prSet/>
      <dgm:spPr/>
      <dgm:t>
        <a:bodyPr/>
        <a:lstStyle/>
        <a:p>
          <a:endParaRPr lang="ru-RU" b="1">
            <a:solidFill>
              <a:schemeClr val="accent1">
                <a:lumMod val="50000"/>
              </a:schemeClr>
            </a:solidFill>
          </a:endParaRPr>
        </a:p>
      </dgm:t>
    </dgm:pt>
    <dgm:pt modelId="{F7A06115-108D-462D-9D6B-5043C2FA1787}" type="sibTrans" cxnId="{5D51B65D-8252-4F7A-B2B2-C3C01C968B64}">
      <dgm:prSet/>
      <dgm:spPr/>
      <dgm:t>
        <a:bodyPr/>
        <a:lstStyle/>
        <a:p>
          <a:endParaRPr lang="ru-RU" b="1">
            <a:solidFill>
              <a:schemeClr val="accent1">
                <a:lumMod val="50000"/>
              </a:schemeClr>
            </a:solidFill>
          </a:endParaRPr>
        </a:p>
      </dgm:t>
    </dgm:pt>
    <dgm:pt modelId="{5DF4F018-3404-416B-8DA6-A4EF35CA9466}">
      <dgm:prSet phldrT="[Текст]" custT="1"/>
      <dgm:spPr>
        <a:solidFill>
          <a:schemeClr val="tx2">
            <a:lumMod val="40000"/>
            <a:lumOff val="60000"/>
          </a:schemeClr>
        </a:solidFill>
        <a:ln>
          <a:solidFill>
            <a:schemeClr val="accent1"/>
          </a:solidFill>
        </a:ln>
      </dgm:spPr>
      <dgm:t>
        <a:bodyPr/>
        <a:lstStyle/>
        <a:p>
          <a:pPr>
            <a:lnSpc>
              <a:spcPct val="90000"/>
            </a:lnSpc>
          </a:pPr>
          <a:r>
            <a:rPr lang="kk-KZ" sz="1100" b="1" dirty="0" smtClean="0">
              <a:solidFill>
                <a:schemeClr val="accent1">
                  <a:lumMod val="50000"/>
                </a:schemeClr>
              </a:solidFill>
            </a:rPr>
            <a:t>ННЦХ имени А.Н.Сызганова г.Алматы </a:t>
          </a:r>
        </a:p>
        <a:p>
          <a:pPr>
            <a:lnSpc>
              <a:spcPct val="100000"/>
            </a:lnSpc>
          </a:pPr>
          <a:r>
            <a:rPr lang="kk-KZ" sz="1100" b="1" dirty="0" smtClean="0">
              <a:solidFill>
                <a:schemeClr val="tx1"/>
              </a:solidFill>
            </a:rPr>
            <a:t>Хирургические -34/56</a:t>
          </a:r>
          <a:endParaRPr lang="ru-RU" sz="1100" b="1" dirty="0" smtClean="0">
            <a:solidFill>
              <a:schemeClr val="tx1"/>
            </a:solidFill>
          </a:endParaRPr>
        </a:p>
        <a:p>
          <a:pPr>
            <a:lnSpc>
              <a:spcPct val="100000"/>
            </a:lnSpc>
          </a:pPr>
          <a:r>
            <a:rPr lang="kk-KZ" sz="1100" b="1" dirty="0" smtClean="0">
              <a:solidFill>
                <a:schemeClr val="tx1"/>
              </a:solidFill>
            </a:rPr>
            <a:t>Сосудистая хирургия -3/2</a:t>
          </a:r>
          <a:endParaRPr lang="ru-RU" sz="1100" b="1" dirty="0" smtClean="0">
            <a:solidFill>
              <a:schemeClr val="tx1"/>
            </a:solidFill>
          </a:endParaRPr>
        </a:p>
        <a:p>
          <a:pPr>
            <a:lnSpc>
              <a:spcPct val="100000"/>
            </a:lnSpc>
          </a:pPr>
          <a:r>
            <a:rPr lang="kk-KZ" sz="1100" b="1" dirty="0" smtClean="0">
              <a:solidFill>
                <a:schemeClr val="tx1"/>
              </a:solidFill>
            </a:rPr>
            <a:t>Кардиохирургия -0/1</a:t>
          </a:r>
          <a:endParaRPr lang="ru-RU" sz="1100" b="1" dirty="0">
            <a:solidFill>
              <a:schemeClr val="tx1"/>
            </a:solidFill>
          </a:endParaRPr>
        </a:p>
      </dgm:t>
    </dgm:pt>
    <dgm:pt modelId="{54234388-C59E-4697-A40B-066EB3ABAA3A}" type="parTrans" cxnId="{0E1D92F4-07DC-4AB9-A782-FCB9EA476FF1}">
      <dgm:prSet/>
      <dgm:spPr/>
      <dgm:t>
        <a:bodyPr/>
        <a:lstStyle/>
        <a:p>
          <a:endParaRPr lang="ru-RU" b="1">
            <a:solidFill>
              <a:schemeClr val="accent1">
                <a:lumMod val="50000"/>
              </a:schemeClr>
            </a:solidFill>
          </a:endParaRPr>
        </a:p>
      </dgm:t>
    </dgm:pt>
    <dgm:pt modelId="{48491751-5347-49DC-BB3F-F597BC082421}" type="sibTrans" cxnId="{0E1D92F4-07DC-4AB9-A782-FCB9EA476FF1}">
      <dgm:prSet/>
      <dgm:spPr/>
      <dgm:t>
        <a:bodyPr/>
        <a:lstStyle/>
        <a:p>
          <a:endParaRPr lang="ru-RU" b="1">
            <a:solidFill>
              <a:schemeClr val="accent1">
                <a:lumMod val="50000"/>
              </a:schemeClr>
            </a:solidFill>
          </a:endParaRPr>
        </a:p>
      </dgm:t>
    </dgm:pt>
    <dgm:pt modelId="{72B907DC-9B1A-486B-877C-B39B38A13CBC}" type="pres">
      <dgm:prSet presAssocID="{72568DF1-4D9F-4CEF-B1B6-F885E39F1EE6}" presName="linearFlow" presStyleCnt="0">
        <dgm:presLayoutVars>
          <dgm:dir/>
          <dgm:resizeHandles val="exact"/>
        </dgm:presLayoutVars>
      </dgm:prSet>
      <dgm:spPr/>
    </dgm:pt>
    <dgm:pt modelId="{99D163D8-1F0D-4270-B097-82B692FCB3B8}" type="pres">
      <dgm:prSet presAssocID="{A66186B2-6DC1-4F5F-B80B-1A0FF80D3908}" presName="composite" presStyleCnt="0"/>
      <dgm:spPr/>
    </dgm:pt>
    <dgm:pt modelId="{67F4F7BA-DC73-4CF7-92D2-1FA1DB1B7499}" type="pres">
      <dgm:prSet presAssocID="{A66186B2-6DC1-4F5F-B80B-1A0FF80D3908}" presName="imgShp" presStyleLbl="fgImgPlace1" presStyleIdx="0" presStyleCnt="3"/>
      <dgm:spPr>
        <a:blipFill rotWithShape="0">
          <a:blip xmlns:r="http://schemas.openxmlformats.org/officeDocument/2006/relationships" r:embed="rId1"/>
          <a:stretch>
            <a:fillRect/>
          </a:stretch>
        </a:blipFill>
      </dgm:spPr>
    </dgm:pt>
    <dgm:pt modelId="{B9592664-8C58-4755-A4A7-57DB23809D37}" type="pres">
      <dgm:prSet presAssocID="{A66186B2-6DC1-4F5F-B80B-1A0FF80D3908}" presName="txShp" presStyleLbl="node1" presStyleIdx="0" presStyleCnt="3" custScaleX="133764" custScaleY="133445">
        <dgm:presLayoutVars>
          <dgm:bulletEnabled val="1"/>
        </dgm:presLayoutVars>
      </dgm:prSet>
      <dgm:spPr/>
      <dgm:t>
        <a:bodyPr/>
        <a:lstStyle/>
        <a:p>
          <a:endParaRPr lang="ru-RU"/>
        </a:p>
      </dgm:t>
    </dgm:pt>
    <dgm:pt modelId="{A56EBE82-879B-42BE-8EFE-D76A7230FCE1}" type="pres">
      <dgm:prSet presAssocID="{E8AFB5DF-C4E7-4C19-9BD3-9F5EC4FFE9F3}" presName="spacing" presStyleCnt="0"/>
      <dgm:spPr/>
    </dgm:pt>
    <dgm:pt modelId="{30A9E1BF-F177-4826-83FC-D5B190D6A5F5}" type="pres">
      <dgm:prSet presAssocID="{80FBA576-9D59-44DE-B555-893C5823B0D4}" presName="composite" presStyleCnt="0"/>
      <dgm:spPr/>
    </dgm:pt>
    <dgm:pt modelId="{35758D48-0B83-4E99-841D-243DA1FC5793}" type="pres">
      <dgm:prSet presAssocID="{80FBA576-9D59-44DE-B555-893C5823B0D4}" presName="imgShp" presStyleLbl="fgImgPlace1" presStyleIdx="1" presStyleCnt="3" custScaleX="97564"/>
      <dgm:spPr>
        <a:blipFill rotWithShape="0">
          <a:blip xmlns:r="http://schemas.openxmlformats.org/officeDocument/2006/relationships" r:embed="rId2"/>
          <a:stretch>
            <a:fillRect/>
          </a:stretch>
        </a:blipFill>
      </dgm:spPr>
    </dgm:pt>
    <dgm:pt modelId="{4961ECBA-01C4-4726-84BF-30B830FE1142}" type="pres">
      <dgm:prSet presAssocID="{80FBA576-9D59-44DE-B555-893C5823B0D4}" presName="txShp" presStyleLbl="node1" presStyleIdx="1" presStyleCnt="3" custAng="0" custScaleX="130746" custScaleY="122143">
        <dgm:presLayoutVars>
          <dgm:bulletEnabled val="1"/>
        </dgm:presLayoutVars>
      </dgm:prSet>
      <dgm:spPr/>
      <dgm:t>
        <a:bodyPr/>
        <a:lstStyle/>
        <a:p>
          <a:endParaRPr lang="ru-RU"/>
        </a:p>
      </dgm:t>
    </dgm:pt>
    <dgm:pt modelId="{8CA01C69-C2A2-473B-B5D8-10A697E54E48}" type="pres">
      <dgm:prSet presAssocID="{F7A06115-108D-462D-9D6B-5043C2FA1787}" presName="spacing" presStyleCnt="0"/>
      <dgm:spPr/>
    </dgm:pt>
    <dgm:pt modelId="{41D41F8E-4847-48D4-835E-76534BF3C5DB}" type="pres">
      <dgm:prSet presAssocID="{5DF4F018-3404-416B-8DA6-A4EF35CA9466}" presName="composite" presStyleCnt="0"/>
      <dgm:spPr/>
    </dgm:pt>
    <dgm:pt modelId="{99DD5FC6-26BA-4E68-9C6D-3E0AF898A55F}" type="pres">
      <dgm:prSet presAssocID="{5DF4F018-3404-416B-8DA6-A4EF35CA9466}" presName="imgShp" presStyleLbl="fgImgPlace1" presStyleIdx="2" presStyleCnt="3"/>
      <dgm:spPr>
        <a:blipFill rotWithShape="0">
          <a:blip xmlns:r="http://schemas.openxmlformats.org/officeDocument/2006/relationships" r:embed="rId3"/>
          <a:stretch>
            <a:fillRect/>
          </a:stretch>
        </a:blipFill>
      </dgm:spPr>
    </dgm:pt>
    <dgm:pt modelId="{A04D7ED0-3B2E-439B-97A9-6931CC6BF41D}" type="pres">
      <dgm:prSet presAssocID="{5DF4F018-3404-416B-8DA6-A4EF35CA9466}" presName="txShp" presStyleLbl="node1" presStyleIdx="2" presStyleCnt="3" custScaleX="129890">
        <dgm:presLayoutVars>
          <dgm:bulletEnabled val="1"/>
        </dgm:presLayoutVars>
      </dgm:prSet>
      <dgm:spPr/>
      <dgm:t>
        <a:bodyPr/>
        <a:lstStyle/>
        <a:p>
          <a:endParaRPr lang="ru-RU"/>
        </a:p>
      </dgm:t>
    </dgm:pt>
  </dgm:ptLst>
  <dgm:cxnLst>
    <dgm:cxn modelId="{3F494705-02A5-4656-81AD-31D21A45821C}" srcId="{72568DF1-4D9F-4CEF-B1B6-F885E39F1EE6}" destId="{A66186B2-6DC1-4F5F-B80B-1A0FF80D3908}" srcOrd="0" destOrd="0" parTransId="{AF666997-A1F2-4C6F-99A0-F8BEE23F30F2}" sibTransId="{E8AFB5DF-C4E7-4C19-9BD3-9F5EC4FFE9F3}"/>
    <dgm:cxn modelId="{C59AC42E-F390-4B7F-AA31-65514CACBB29}" type="presOf" srcId="{A66186B2-6DC1-4F5F-B80B-1A0FF80D3908}" destId="{B9592664-8C58-4755-A4A7-57DB23809D37}" srcOrd="0" destOrd="0" presId="urn:microsoft.com/office/officeart/2005/8/layout/vList3#3"/>
    <dgm:cxn modelId="{7BC50856-9085-40F2-8BF4-D91E44BB0C02}" type="presOf" srcId="{80FBA576-9D59-44DE-B555-893C5823B0D4}" destId="{4961ECBA-01C4-4726-84BF-30B830FE1142}" srcOrd="0" destOrd="0" presId="urn:microsoft.com/office/officeart/2005/8/layout/vList3#3"/>
    <dgm:cxn modelId="{0E1D92F4-07DC-4AB9-A782-FCB9EA476FF1}" srcId="{72568DF1-4D9F-4CEF-B1B6-F885E39F1EE6}" destId="{5DF4F018-3404-416B-8DA6-A4EF35CA9466}" srcOrd="2" destOrd="0" parTransId="{54234388-C59E-4697-A40B-066EB3ABAA3A}" sibTransId="{48491751-5347-49DC-BB3F-F597BC082421}"/>
    <dgm:cxn modelId="{A4E3E310-4FF9-4D23-AF78-BABE49B02D9A}" type="presOf" srcId="{5DF4F018-3404-416B-8DA6-A4EF35CA9466}" destId="{A04D7ED0-3B2E-439B-97A9-6931CC6BF41D}" srcOrd="0" destOrd="0" presId="urn:microsoft.com/office/officeart/2005/8/layout/vList3#3"/>
    <dgm:cxn modelId="{5D51B65D-8252-4F7A-B2B2-C3C01C968B64}" srcId="{72568DF1-4D9F-4CEF-B1B6-F885E39F1EE6}" destId="{80FBA576-9D59-44DE-B555-893C5823B0D4}" srcOrd="1" destOrd="0" parTransId="{E9B44480-2811-408D-B0FF-349FAE96A6CF}" sibTransId="{F7A06115-108D-462D-9D6B-5043C2FA1787}"/>
    <dgm:cxn modelId="{B407FDE0-794F-490D-B666-51E2382268E0}" type="presOf" srcId="{72568DF1-4D9F-4CEF-B1B6-F885E39F1EE6}" destId="{72B907DC-9B1A-486B-877C-B39B38A13CBC}" srcOrd="0" destOrd="0" presId="urn:microsoft.com/office/officeart/2005/8/layout/vList3#3"/>
    <dgm:cxn modelId="{CC318784-BE7E-4E25-BD86-828846BB2025}" type="presParOf" srcId="{72B907DC-9B1A-486B-877C-B39B38A13CBC}" destId="{99D163D8-1F0D-4270-B097-82B692FCB3B8}" srcOrd="0" destOrd="0" presId="urn:microsoft.com/office/officeart/2005/8/layout/vList3#3"/>
    <dgm:cxn modelId="{871C93ED-05EE-47EE-8029-9B6BE66A8A5B}" type="presParOf" srcId="{99D163D8-1F0D-4270-B097-82B692FCB3B8}" destId="{67F4F7BA-DC73-4CF7-92D2-1FA1DB1B7499}" srcOrd="0" destOrd="0" presId="urn:microsoft.com/office/officeart/2005/8/layout/vList3#3"/>
    <dgm:cxn modelId="{95E04975-34D8-4FE3-8EC0-00BE0818B4E2}" type="presParOf" srcId="{99D163D8-1F0D-4270-B097-82B692FCB3B8}" destId="{B9592664-8C58-4755-A4A7-57DB23809D37}" srcOrd="1" destOrd="0" presId="urn:microsoft.com/office/officeart/2005/8/layout/vList3#3"/>
    <dgm:cxn modelId="{8F59C3E8-76F3-4B91-9457-524D44C24B6D}" type="presParOf" srcId="{72B907DC-9B1A-486B-877C-B39B38A13CBC}" destId="{A56EBE82-879B-42BE-8EFE-D76A7230FCE1}" srcOrd="1" destOrd="0" presId="urn:microsoft.com/office/officeart/2005/8/layout/vList3#3"/>
    <dgm:cxn modelId="{DC26EF94-0B8E-4692-8C23-04BE30B058A3}" type="presParOf" srcId="{72B907DC-9B1A-486B-877C-B39B38A13CBC}" destId="{30A9E1BF-F177-4826-83FC-D5B190D6A5F5}" srcOrd="2" destOrd="0" presId="urn:microsoft.com/office/officeart/2005/8/layout/vList3#3"/>
    <dgm:cxn modelId="{6D7D1CAA-1023-49C4-A09B-904196A8814A}" type="presParOf" srcId="{30A9E1BF-F177-4826-83FC-D5B190D6A5F5}" destId="{35758D48-0B83-4E99-841D-243DA1FC5793}" srcOrd="0" destOrd="0" presId="urn:microsoft.com/office/officeart/2005/8/layout/vList3#3"/>
    <dgm:cxn modelId="{97EBAF6D-60B9-4841-AE6E-96B0EE15D763}" type="presParOf" srcId="{30A9E1BF-F177-4826-83FC-D5B190D6A5F5}" destId="{4961ECBA-01C4-4726-84BF-30B830FE1142}" srcOrd="1" destOrd="0" presId="urn:microsoft.com/office/officeart/2005/8/layout/vList3#3"/>
    <dgm:cxn modelId="{6D5E1FEE-3CCF-4B4E-B549-581ABA1B2741}" type="presParOf" srcId="{72B907DC-9B1A-486B-877C-B39B38A13CBC}" destId="{8CA01C69-C2A2-473B-B5D8-10A697E54E48}" srcOrd="3" destOrd="0" presId="urn:microsoft.com/office/officeart/2005/8/layout/vList3#3"/>
    <dgm:cxn modelId="{EAFDD807-8CBF-4F39-AFCC-9AA7731098E4}" type="presParOf" srcId="{72B907DC-9B1A-486B-877C-B39B38A13CBC}" destId="{41D41F8E-4847-48D4-835E-76534BF3C5DB}" srcOrd="4" destOrd="0" presId="urn:microsoft.com/office/officeart/2005/8/layout/vList3#3"/>
    <dgm:cxn modelId="{A2332149-436B-4188-9BD4-5432A7EB8A69}" type="presParOf" srcId="{41D41F8E-4847-48D4-835E-76534BF3C5DB}" destId="{99DD5FC6-26BA-4E68-9C6D-3E0AF898A55F}" srcOrd="0" destOrd="0" presId="urn:microsoft.com/office/officeart/2005/8/layout/vList3#3"/>
    <dgm:cxn modelId="{31A7B76E-983A-4B0D-9C08-276CFBC841C1}" type="presParOf" srcId="{41D41F8E-4847-48D4-835E-76534BF3C5DB}" destId="{A04D7ED0-3B2E-439B-97A9-6931CC6BF41D}" srcOrd="1" destOrd="0" presId="urn:microsoft.com/office/officeart/2005/8/layout/vList3#3"/>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BEBCCEA-D559-4EB6-8CE3-C251FDEDE9DA}" type="doc">
      <dgm:prSet loTypeId="urn:microsoft.com/office/officeart/2005/8/layout/vList3#4" loCatId="list" qsTypeId="urn:microsoft.com/office/officeart/2005/8/quickstyle/simple3" qsCatId="simple" csTypeId="urn:microsoft.com/office/officeart/2005/8/colors/colorful3" csCatId="colorful" phldr="1"/>
      <dgm:spPr/>
      <dgm:t>
        <a:bodyPr/>
        <a:lstStyle/>
        <a:p>
          <a:endParaRPr lang="ru-RU"/>
        </a:p>
      </dgm:t>
    </dgm:pt>
    <dgm:pt modelId="{8D5BDAEF-A83D-4665-B5A4-D8B40B59D3FA}">
      <dgm:prSet phldrT="[Текст]" custT="1"/>
      <dgm:spPr>
        <a:ln>
          <a:solidFill>
            <a:schemeClr val="accent1"/>
          </a:solidFill>
        </a:ln>
      </dgm:spPr>
      <dgm:t>
        <a:bodyPr/>
        <a:lstStyle/>
        <a:p>
          <a:r>
            <a:rPr lang="kk-KZ" sz="1000" b="1" dirty="0" smtClean="0">
              <a:solidFill>
                <a:schemeClr val="accent1">
                  <a:lumMod val="50000"/>
                </a:schemeClr>
              </a:solidFill>
            </a:rPr>
            <a:t>КФ </a:t>
          </a:r>
          <a:r>
            <a:rPr lang="en-US" sz="1000" b="1" dirty="0" smtClean="0">
              <a:solidFill>
                <a:schemeClr val="accent1">
                  <a:lumMod val="50000"/>
                </a:schemeClr>
              </a:solidFill>
            </a:rPr>
            <a:t>UMC </a:t>
          </a:r>
          <a:r>
            <a:rPr lang="kk-KZ" sz="1000" b="1" dirty="0" smtClean="0">
              <a:solidFill>
                <a:schemeClr val="accent1">
                  <a:lumMod val="50000"/>
                </a:schemeClr>
              </a:solidFill>
            </a:rPr>
            <a:t> г.Нур-Султан</a:t>
          </a:r>
        </a:p>
        <a:p>
          <a:r>
            <a:rPr lang="kk-KZ" sz="1000" b="1" dirty="0" smtClean="0"/>
            <a:t>Нефрологические для детей-51/61</a:t>
          </a:r>
          <a:endParaRPr lang="ru-RU" sz="1000" b="1" dirty="0" smtClean="0"/>
        </a:p>
        <a:p>
          <a:r>
            <a:rPr lang="kk-KZ" sz="1000" b="1" dirty="0" smtClean="0"/>
            <a:t>Онкологические для детей -20/27</a:t>
          </a:r>
          <a:endParaRPr lang="ru-RU" sz="1000" b="1" dirty="0" smtClean="0"/>
        </a:p>
        <a:p>
          <a:r>
            <a:rPr lang="kk-KZ" sz="1000" b="1" dirty="0" smtClean="0"/>
            <a:t>Хирургические для детей-61/60</a:t>
          </a:r>
          <a:endParaRPr lang="ru-RU" sz="1000" b="1" dirty="0" smtClean="0"/>
        </a:p>
        <a:p>
          <a:r>
            <a:rPr lang="kk-KZ" sz="1000" b="1" dirty="0" smtClean="0"/>
            <a:t>Неврологические для детей -51/50</a:t>
          </a:r>
          <a:endParaRPr lang="ru-RU" sz="1000" b="1" dirty="0" smtClean="0"/>
        </a:p>
        <a:p>
          <a:r>
            <a:rPr lang="kk-KZ" sz="1000" b="1" dirty="0" smtClean="0"/>
            <a:t>Ортопедические для детей-22/53</a:t>
          </a:r>
          <a:endParaRPr lang="ru-RU" sz="1000" b="1" dirty="0" smtClean="0"/>
        </a:p>
        <a:p>
          <a:r>
            <a:rPr lang="kk-KZ" sz="1000" b="1" dirty="0" smtClean="0"/>
            <a:t>Урологические для детей -30/38</a:t>
          </a:r>
          <a:endParaRPr lang="ru-RU" sz="1000" b="1" dirty="0" smtClean="0"/>
        </a:p>
        <a:p>
          <a:r>
            <a:rPr lang="kk-KZ" sz="1000" b="1" dirty="0" smtClean="0"/>
            <a:t>Ревмоталагические для детей-80/123</a:t>
          </a:r>
          <a:endParaRPr lang="ru-RU" sz="1000" b="1" dirty="0" smtClean="0"/>
        </a:p>
        <a:p>
          <a:r>
            <a:rPr lang="kk-KZ" sz="1000" b="1" dirty="0" smtClean="0"/>
            <a:t>Педиатрические для детей -13/1</a:t>
          </a:r>
        </a:p>
        <a:p>
          <a:r>
            <a:rPr lang="kk-KZ" sz="1000" b="1" dirty="0" smtClean="0"/>
            <a:t>Эндокринологические для детей- 7/24 </a:t>
          </a:r>
          <a:endParaRPr lang="ru-RU" sz="1000" dirty="0"/>
        </a:p>
      </dgm:t>
    </dgm:pt>
    <dgm:pt modelId="{96BC32F8-C753-4D17-A4AA-93DD3439A2B5}" type="parTrans" cxnId="{1A529751-465F-4E42-AA76-6BD96E642F15}">
      <dgm:prSet/>
      <dgm:spPr/>
      <dgm:t>
        <a:bodyPr/>
        <a:lstStyle/>
        <a:p>
          <a:endParaRPr lang="ru-RU"/>
        </a:p>
      </dgm:t>
    </dgm:pt>
    <dgm:pt modelId="{C77503EB-7398-4BC4-B430-2674074FFD85}" type="sibTrans" cxnId="{1A529751-465F-4E42-AA76-6BD96E642F15}">
      <dgm:prSet/>
      <dgm:spPr/>
      <dgm:t>
        <a:bodyPr/>
        <a:lstStyle/>
        <a:p>
          <a:endParaRPr lang="ru-RU"/>
        </a:p>
      </dgm:t>
    </dgm:pt>
    <dgm:pt modelId="{9D3D808B-5D1D-44F5-AE1E-90408E05D630}">
      <dgm:prSet phldrT="[Текст]" custT="1"/>
      <dgm:spPr>
        <a:ln>
          <a:solidFill>
            <a:schemeClr val="accent1"/>
          </a:solidFill>
        </a:ln>
      </dgm:spPr>
      <dgm:t>
        <a:bodyPr/>
        <a:lstStyle/>
        <a:p>
          <a:r>
            <a:rPr lang="kk-KZ" sz="1100" b="1" dirty="0" smtClean="0">
              <a:solidFill>
                <a:schemeClr val="accent1">
                  <a:lumMod val="50000"/>
                </a:schemeClr>
              </a:solidFill>
            </a:rPr>
            <a:t>ННКЦ г.Нур-Султан</a:t>
          </a:r>
        </a:p>
        <a:p>
          <a:r>
            <a:rPr lang="kk-KZ" sz="1100" b="1" dirty="0" smtClean="0">
              <a:solidFill>
                <a:schemeClr val="tx1"/>
              </a:solidFill>
            </a:rPr>
            <a:t>Кардиология  для детей – 51/61</a:t>
          </a:r>
        </a:p>
        <a:p>
          <a:r>
            <a:rPr lang="kk-KZ" sz="1100" b="1" dirty="0" smtClean="0">
              <a:solidFill>
                <a:schemeClr val="tx1"/>
              </a:solidFill>
            </a:rPr>
            <a:t>Кардиохирургия  для детей –23/33</a:t>
          </a:r>
        </a:p>
        <a:p>
          <a:endParaRPr lang="kk-KZ" sz="1100" b="1" dirty="0" smtClean="0">
            <a:solidFill>
              <a:schemeClr val="accent1"/>
            </a:solidFill>
          </a:endParaRPr>
        </a:p>
      </dgm:t>
    </dgm:pt>
    <dgm:pt modelId="{63F12C52-58C0-41DC-8B52-933ED1F46D44}" type="parTrans" cxnId="{23CD3E7A-063A-4287-88D8-A34093334210}">
      <dgm:prSet/>
      <dgm:spPr/>
      <dgm:t>
        <a:bodyPr/>
        <a:lstStyle/>
        <a:p>
          <a:endParaRPr lang="ru-RU"/>
        </a:p>
      </dgm:t>
    </dgm:pt>
    <dgm:pt modelId="{08F808D3-DA82-4161-A293-F71D075C55EE}" type="sibTrans" cxnId="{23CD3E7A-063A-4287-88D8-A34093334210}">
      <dgm:prSet/>
      <dgm:spPr/>
      <dgm:t>
        <a:bodyPr/>
        <a:lstStyle/>
        <a:p>
          <a:endParaRPr lang="ru-RU"/>
        </a:p>
      </dgm:t>
    </dgm:pt>
    <dgm:pt modelId="{D2C90C48-C8D2-41FC-B9F8-2EBA0023CA4F}">
      <dgm:prSet custT="1"/>
      <dgm:spPr>
        <a:solidFill>
          <a:schemeClr val="accent4">
            <a:lumMod val="20000"/>
            <a:lumOff val="80000"/>
          </a:schemeClr>
        </a:solidFill>
        <a:ln>
          <a:solidFill>
            <a:schemeClr val="accent1"/>
          </a:solidFill>
        </a:ln>
      </dgm:spPr>
      <dgm:t>
        <a:bodyPr/>
        <a:lstStyle/>
        <a:p>
          <a:r>
            <a:rPr lang="kk-KZ" sz="1100" b="1" dirty="0" smtClean="0">
              <a:solidFill>
                <a:schemeClr val="accent1">
                  <a:lumMod val="50000"/>
                </a:schemeClr>
              </a:solidFill>
            </a:rPr>
            <a:t>НЦН г.Нур-Султан</a:t>
          </a:r>
        </a:p>
        <a:p>
          <a:r>
            <a:rPr lang="kk-KZ" sz="1100" b="1" dirty="0" smtClean="0"/>
            <a:t>     Нейрохирургические для детей -23/23</a:t>
          </a:r>
          <a:endParaRPr lang="ru-RU" sz="1100" dirty="0">
            <a:solidFill>
              <a:schemeClr val="accent1">
                <a:lumMod val="50000"/>
              </a:schemeClr>
            </a:solidFill>
          </a:endParaRPr>
        </a:p>
      </dgm:t>
    </dgm:pt>
    <dgm:pt modelId="{46A70361-7BE3-43CB-8A09-9F286E0308A7}" type="parTrans" cxnId="{64E5328F-A80D-49CC-9983-7FAE3FD88D4C}">
      <dgm:prSet/>
      <dgm:spPr/>
      <dgm:t>
        <a:bodyPr/>
        <a:lstStyle/>
        <a:p>
          <a:endParaRPr lang="ru-RU"/>
        </a:p>
      </dgm:t>
    </dgm:pt>
    <dgm:pt modelId="{2A315A68-3136-4D23-B843-68FD8FB59073}" type="sibTrans" cxnId="{64E5328F-A80D-49CC-9983-7FAE3FD88D4C}">
      <dgm:prSet/>
      <dgm:spPr/>
      <dgm:t>
        <a:bodyPr/>
        <a:lstStyle/>
        <a:p>
          <a:endParaRPr lang="ru-RU"/>
        </a:p>
      </dgm:t>
    </dgm:pt>
    <dgm:pt modelId="{F17CE3A8-0EDE-4885-BBE9-0EEE68693642}">
      <dgm:prSet/>
      <dgm:spPr>
        <a:solidFill>
          <a:schemeClr val="accent4">
            <a:lumMod val="20000"/>
            <a:lumOff val="80000"/>
          </a:schemeClr>
        </a:solidFill>
        <a:ln>
          <a:solidFill>
            <a:schemeClr val="accent1"/>
          </a:solidFill>
        </a:ln>
      </dgm:spPr>
      <dgm:t>
        <a:bodyPr/>
        <a:lstStyle/>
        <a:p>
          <a:r>
            <a:rPr lang="kk-KZ" b="1" dirty="0" smtClean="0">
              <a:solidFill>
                <a:schemeClr val="accent1">
                  <a:lumMod val="50000"/>
                </a:schemeClr>
              </a:solidFill>
            </a:rPr>
            <a:t>ННМЦ г.Нур-Султан</a:t>
          </a:r>
        </a:p>
        <a:p>
          <a:r>
            <a:rPr lang="kk-KZ" b="1" dirty="0" smtClean="0"/>
            <a:t>     </a:t>
          </a:r>
          <a:r>
            <a:rPr lang="kk-KZ" b="1" dirty="0" smtClean="0">
              <a:solidFill>
                <a:schemeClr val="tx1"/>
              </a:solidFill>
            </a:rPr>
            <a:t>Кардиологические для детей -0/1</a:t>
          </a:r>
        </a:p>
        <a:p>
          <a:r>
            <a:rPr lang="kk-KZ" b="1" dirty="0" smtClean="0">
              <a:solidFill>
                <a:schemeClr val="tx1"/>
              </a:solidFill>
            </a:rPr>
            <a:t>Кардиохирургические для детей – 36/18</a:t>
          </a:r>
          <a:endParaRPr lang="ru-RU" dirty="0">
            <a:solidFill>
              <a:schemeClr val="tx1"/>
            </a:solidFill>
          </a:endParaRPr>
        </a:p>
      </dgm:t>
    </dgm:pt>
    <dgm:pt modelId="{6B5BB07E-29C9-4133-AE0E-18700B1F8502}" type="parTrans" cxnId="{C7C33AC4-C712-4EE9-9870-BCB912046739}">
      <dgm:prSet/>
      <dgm:spPr/>
      <dgm:t>
        <a:bodyPr/>
        <a:lstStyle/>
        <a:p>
          <a:endParaRPr lang="ru-RU"/>
        </a:p>
      </dgm:t>
    </dgm:pt>
    <dgm:pt modelId="{119D588C-D825-455E-A492-DBC702FAFB77}" type="sibTrans" cxnId="{C7C33AC4-C712-4EE9-9870-BCB912046739}">
      <dgm:prSet/>
      <dgm:spPr/>
      <dgm:t>
        <a:bodyPr/>
        <a:lstStyle/>
        <a:p>
          <a:endParaRPr lang="ru-RU"/>
        </a:p>
      </dgm:t>
    </dgm:pt>
    <dgm:pt modelId="{CB0D5C2A-0E73-45C2-B1F6-88256083BBA8}" type="pres">
      <dgm:prSet presAssocID="{ABEBCCEA-D559-4EB6-8CE3-C251FDEDE9DA}" presName="linearFlow" presStyleCnt="0">
        <dgm:presLayoutVars>
          <dgm:dir/>
          <dgm:resizeHandles val="exact"/>
        </dgm:presLayoutVars>
      </dgm:prSet>
      <dgm:spPr/>
      <dgm:t>
        <a:bodyPr/>
        <a:lstStyle/>
        <a:p>
          <a:endParaRPr lang="ru-RU"/>
        </a:p>
      </dgm:t>
    </dgm:pt>
    <dgm:pt modelId="{6C82F7BF-11DB-4002-83EB-E8DBFD8D9389}" type="pres">
      <dgm:prSet presAssocID="{8D5BDAEF-A83D-4665-B5A4-D8B40B59D3FA}" presName="composite" presStyleCnt="0"/>
      <dgm:spPr/>
    </dgm:pt>
    <dgm:pt modelId="{8B4F118B-FD2E-4384-B07D-F6FF8E965CDD}" type="pres">
      <dgm:prSet presAssocID="{8D5BDAEF-A83D-4665-B5A4-D8B40B59D3FA}" presName="imgShp" presStyleLbl="fgImgPlace1" presStyleIdx="0" presStyleCnt="4"/>
      <dgm:spPr>
        <a:blipFill rotWithShape="0">
          <a:blip xmlns:r="http://schemas.openxmlformats.org/officeDocument/2006/relationships" r:embed="rId1"/>
          <a:stretch>
            <a:fillRect/>
          </a:stretch>
        </a:blipFill>
      </dgm:spPr>
    </dgm:pt>
    <dgm:pt modelId="{36E25B57-B41C-4CB1-B8A2-604192468028}" type="pres">
      <dgm:prSet presAssocID="{8D5BDAEF-A83D-4665-B5A4-D8B40B59D3FA}" presName="txShp" presStyleLbl="node1" presStyleIdx="0" presStyleCnt="4" custScaleX="128875" custScaleY="185042">
        <dgm:presLayoutVars>
          <dgm:bulletEnabled val="1"/>
        </dgm:presLayoutVars>
      </dgm:prSet>
      <dgm:spPr/>
      <dgm:t>
        <a:bodyPr/>
        <a:lstStyle/>
        <a:p>
          <a:endParaRPr lang="ru-RU"/>
        </a:p>
      </dgm:t>
    </dgm:pt>
    <dgm:pt modelId="{3E821C70-3A45-4FA7-B47E-3DB4B6FBCFB5}" type="pres">
      <dgm:prSet presAssocID="{C77503EB-7398-4BC4-B430-2674074FFD85}" presName="spacing" presStyleCnt="0"/>
      <dgm:spPr/>
    </dgm:pt>
    <dgm:pt modelId="{D6384A17-0CA3-4D98-B0C9-527B199977C5}" type="pres">
      <dgm:prSet presAssocID="{9D3D808B-5D1D-44F5-AE1E-90408E05D630}" presName="composite" presStyleCnt="0"/>
      <dgm:spPr/>
    </dgm:pt>
    <dgm:pt modelId="{416F57DD-BCC5-48D8-A2D3-94FE8C76E079}" type="pres">
      <dgm:prSet presAssocID="{9D3D808B-5D1D-44F5-AE1E-90408E05D630}" presName="imgShp" presStyleLbl="fgImgPlace1" presStyleIdx="1" presStyleCnt="4" custScaleX="100437" custScaleY="91594" custLinFactNeighborX="-23806" custLinFactNeighborY="-17461"/>
      <dgm:spPr>
        <a:blipFill rotWithShape="0">
          <a:blip xmlns:r="http://schemas.openxmlformats.org/officeDocument/2006/relationships" r:embed="rId2"/>
          <a:stretch>
            <a:fillRect/>
          </a:stretch>
        </a:blipFill>
      </dgm:spPr>
    </dgm:pt>
    <dgm:pt modelId="{340E6278-0C78-44EB-A839-7625FBA9D1DD}" type="pres">
      <dgm:prSet presAssocID="{9D3D808B-5D1D-44F5-AE1E-90408E05D630}" presName="txShp" presStyleLbl="node1" presStyleIdx="1" presStyleCnt="4" custScaleX="114739" custScaleY="79970" custLinFactNeighborX="7754" custLinFactNeighborY="-14863">
        <dgm:presLayoutVars>
          <dgm:bulletEnabled val="1"/>
        </dgm:presLayoutVars>
      </dgm:prSet>
      <dgm:spPr/>
      <dgm:t>
        <a:bodyPr/>
        <a:lstStyle/>
        <a:p>
          <a:endParaRPr lang="ru-RU"/>
        </a:p>
      </dgm:t>
    </dgm:pt>
    <dgm:pt modelId="{B8CA177B-9DBE-4396-9ED8-779DF5CD629B}" type="pres">
      <dgm:prSet presAssocID="{08F808D3-DA82-4161-A293-F71D075C55EE}" presName="spacing" presStyleCnt="0"/>
      <dgm:spPr/>
    </dgm:pt>
    <dgm:pt modelId="{7742E48D-5E2F-4317-ADE2-2EECBB25B75E}" type="pres">
      <dgm:prSet presAssocID="{D2C90C48-C8D2-41FC-B9F8-2EBA0023CA4F}" presName="composite" presStyleCnt="0"/>
      <dgm:spPr/>
    </dgm:pt>
    <dgm:pt modelId="{ACF49F37-D148-4EEE-94B7-71D01AC16B57}" type="pres">
      <dgm:prSet presAssocID="{D2C90C48-C8D2-41FC-B9F8-2EBA0023CA4F}" presName="imgShp" presStyleLbl="fgImgPlace1" presStyleIdx="2" presStyleCnt="4" custScaleX="101098" custScaleY="99580" custLinFactNeighborX="-20156" custLinFactNeighborY="-39162"/>
      <dgm:spPr>
        <a:blipFill rotWithShape="0">
          <a:blip xmlns:r="http://schemas.openxmlformats.org/officeDocument/2006/relationships" r:embed="rId3"/>
          <a:stretch>
            <a:fillRect/>
          </a:stretch>
        </a:blipFill>
      </dgm:spPr>
    </dgm:pt>
    <dgm:pt modelId="{8F759C9D-C60E-4F92-A2B3-C8B7954EDEE1}" type="pres">
      <dgm:prSet presAssocID="{D2C90C48-C8D2-41FC-B9F8-2EBA0023CA4F}" presName="txShp" presStyleLbl="node1" presStyleIdx="2" presStyleCnt="4" custScaleX="123757" custScaleY="70136" custLinFactNeighborX="11103" custLinFactNeighborY="-34508">
        <dgm:presLayoutVars>
          <dgm:bulletEnabled val="1"/>
        </dgm:presLayoutVars>
      </dgm:prSet>
      <dgm:spPr/>
      <dgm:t>
        <a:bodyPr/>
        <a:lstStyle/>
        <a:p>
          <a:endParaRPr lang="ru-RU"/>
        </a:p>
      </dgm:t>
    </dgm:pt>
    <dgm:pt modelId="{53BACF5B-9D66-484A-8E9F-2F5DAE9D629E}" type="pres">
      <dgm:prSet presAssocID="{2A315A68-3136-4D23-B843-68FD8FB59073}" presName="spacing" presStyleCnt="0"/>
      <dgm:spPr/>
    </dgm:pt>
    <dgm:pt modelId="{DB197686-F80C-4CD1-A85D-2BEBB6C146EB}" type="pres">
      <dgm:prSet presAssocID="{F17CE3A8-0EDE-4885-BBE9-0EEE68693642}" presName="composite" presStyleCnt="0"/>
      <dgm:spPr/>
    </dgm:pt>
    <dgm:pt modelId="{BE1411F3-BED5-4CAE-9926-085F15FAE5AC}" type="pres">
      <dgm:prSet presAssocID="{F17CE3A8-0EDE-4885-BBE9-0EEE68693642}" presName="imgShp" presStyleLbl="fgImgPlace1" presStyleIdx="3" presStyleCnt="4" custScaleX="120989" custScaleY="113564" custLinFactNeighborX="-22771" custLinFactNeighborY="-8630"/>
      <dgm:spPr>
        <a:blipFill rotWithShape="0">
          <a:blip xmlns:r="http://schemas.openxmlformats.org/officeDocument/2006/relationships" r:embed="rId4"/>
          <a:stretch>
            <a:fillRect/>
          </a:stretch>
        </a:blipFill>
      </dgm:spPr>
    </dgm:pt>
    <dgm:pt modelId="{C55BBBAF-5A71-43DC-A743-CDE495F55A3B}" type="pres">
      <dgm:prSet presAssocID="{F17CE3A8-0EDE-4885-BBE9-0EEE68693642}" presName="txShp" presStyleLbl="node1" presStyleIdx="3" presStyleCnt="4" custScaleX="123757" custScaleY="74573" custLinFactNeighborX="12137" custLinFactNeighborY="-5195">
        <dgm:presLayoutVars>
          <dgm:bulletEnabled val="1"/>
        </dgm:presLayoutVars>
      </dgm:prSet>
      <dgm:spPr/>
      <dgm:t>
        <a:bodyPr/>
        <a:lstStyle/>
        <a:p>
          <a:endParaRPr lang="ru-RU"/>
        </a:p>
      </dgm:t>
    </dgm:pt>
  </dgm:ptLst>
  <dgm:cxnLst>
    <dgm:cxn modelId="{C7C33AC4-C712-4EE9-9870-BCB912046739}" srcId="{ABEBCCEA-D559-4EB6-8CE3-C251FDEDE9DA}" destId="{F17CE3A8-0EDE-4885-BBE9-0EEE68693642}" srcOrd="3" destOrd="0" parTransId="{6B5BB07E-29C9-4133-AE0E-18700B1F8502}" sibTransId="{119D588C-D825-455E-A492-DBC702FAFB77}"/>
    <dgm:cxn modelId="{5985D7DC-7E8C-43D5-AE5B-F2A48FDAF65D}" type="presOf" srcId="{F17CE3A8-0EDE-4885-BBE9-0EEE68693642}" destId="{C55BBBAF-5A71-43DC-A743-CDE495F55A3B}" srcOrd="0" destOrd="0" presId="urn:microsoft.com/office/officeart/2005/8/layout/vList3#4"/>
    <dgm:cxn modelId="{4471589B-F77F-402D-A85F-069B73DDE1BF}" type="presOf" srcId="{ABEBCCEA-D559-4EB6-8CE3-C251FDEDE9DA}" destId="{CB0D5C2A-0E73-45C2-B1F6-88256083BBA8}" srcOrd="0" destOrd="0" presId="urn:microsoft.com/office/officeart/2005/8/layout/vList3#4"/>
    <dgm:cxn modelId="{20BF5DD4-A823-4A83-91B0-E790FFEB051B}" type="presOf" srcId="{9D3D808B-5D1D-44F5-AE1E-90408E05D630}" destId="{340E6278-0C78-44EB-A839-7625FBA9D1DD}" srcOrd="0" destOrd="0" presId="urn:microsoft.com/office/officeart/2005/8/layout/vList3#4"/>
    <dgm:cxn modelId="{23CD3E7A-063A-4287-88D8-A34093334210}" srcId="{ABEBCCEA-D559-4EB6-8CE3-C251FDEDE9DA}" destId="{9D3D808B-5D1D-44F5-AE1E-90408E05D630}" srcOrd="1" destOrd="0" parTransId="{63F12C52-58C0-41DC-8B52-933ED1F46D44}" sibTransId="{08F808D3-DA82-4161-A293-F71D075C55EE}"/>
    <dgm:cxn modelId="{64E5328F-A80D-49CC-9983-7FAE3FD88D4C}" srcId="{ABEBCCEA-D559-4EB6-8CE3-C251FDEDE9DA}" destId="{D2C90C48-C8D2-41FC-B9F8-2EBA0023CA4F}" srcOrd="2" destOrd="0" parTransId="{46A70361-7BE3-43CB-8A09-9F286E0308A7}" sibTransId="{2A315A68-3136-4D23-B843-68FD8FB59073}"/>
    <dgm:cxn modelId="{1A529751-465F-4E42-AA76-6BD96E642F15}" srcId="{ABEBCCEA-D559-4EB6-8CE3-C251FDEDE9DA}" destId="{8D5BDAEF-A83D-4665-B5A4-D8B40B59D3FA}" srcOrd="0" destOrd="0" parTransId="{96BC32F8-C753-4D17-A4AA-93DD3439A2B5}" sibTransId="{C77503EB-7398-4BC4-B430-2674074FFD85}"/>
    <dgm:cxn modelId="{ABD9004A-B4EE-48A3-87C8-664A4A204E57}" type="presOf" srcId="{8D5BDAEF-A83D-4665-B5A4-D8B40B59D3FA}" destId="{36E25B57-B41C-4CB1-B8A2-604192468028}" srcOrd="0" destOrd="0" presId="urn:microsoft.com/office/officeart/2005/8/layout/vList3#4"/>
    <dgm:cxn modelId="{6799DBC6-A6C8-410E-9551-992436D79E10}" type="presOf" srcId="{D2C90C48-C8D2-41FC-B9F8-2EBA0023CA4F}" destId="{8F759C9D-C60E-4F92-A2B3-C8B7954EDEE1}" srcOrd="0" destOrd="0" presId="urn:microsoft.com/office/officeart/2005/8/layout/vList3#4"/>
    <dgm:cxn modelId="{C575548F-4622-4E5B-A79A-04AF5E1EDC84}" type="presParOf" srcId="{CB0D5C2A-0E73-45C2-B1F6-88256083BBA8}" destId="{6C82F7BF-11DB-4002-83EB-E8DBFD8D9389}" srcOrd="0" destOrd="0" presId="urn:microsoft.com/office/officeart/2005/8/layout/vList3#4"/>
    <dgm:cxn modelId="{12F34B92-D476-4C7D-8732-6B2741F04EA3}" type="presParOf" srcId="{6C82F7BF-11DB-4002-83EB-E8DBFD8D9389}" destId="{8B4F118B-FD2E-4384-B07D-F6FF8E965CDD}" srcOrd="0" destOrd="0" presId="urn:microsoft.com/office/officeart/2005/8/layout/vList3#4"/>
    <dgm:cxn modelId="{AAC15441-3C73-4EFC-B421-E70F6CD323F0}" type="presParOf" srcId="{6C82F7BF-11DB-4002-83EB-E8DBFD8D9389}" destId="{36E25B57-B41C-4CB1-B8A2-604192468028}" srcOrd="1" destOrd="0" presId="urn:microsoft.com/office/officeart/2005/8/layout/vList3#4"/>
    <dgm:cxn modelId="{11C38BCD-91E2-43C8-B8C4-B7BBA8C026F2}" type="presParOf" srcId="{CB0D5C2A-0E73-45C2-B1F6-88256083BBA8}" destId="{3E821C70-3A45-4FA7-B47E-3DB4B6FBCFB5}" srcOrd="1" destOrd="0" presId="urn:microsoft.com/office/officeart/2005/8/layout/vList3#4"/>
    <dgm:cxn modelId="{A0637AE9-9C32-47E9-B5C6-A49A523D632D}" type="presParOf" srcId="{CB0D5C2A-0E73-45C2-B1F6-88256083BBA8}" destId="{D6384A17-0CA3-4D98-B0C9-527B199977C5}" srcOrd="2" destOrd="0" presId="urn:microsoft.com/office/officeart/2005/8/layout/vList3#4"/>
    <dgm:cxn modelId="{93333721-23E0-4040-95B9-DF5FA24A93AC}" type="presParOf" srcId="{D6384A17-0CA3-4D98-B0C9-527B199977C5}" destId="{416F57DD-BCC5-48D8-A2D3-94FE8C76E079}" srcOrd="0" destOrd="0" presId="urn:microsoft.com/office/officeart/2005/8/layout/vList3#4"/>
    <dgm:cxn modelId="{A236D740-A1C2-4473-8F33-1CE9C0341AC5}" type="presParOf" srcId="{D6384A17-0CA3-4D98-B0C9-527B199977C5}" destId="{340E6278-0C78-44EB-A839-7625FBA9D1DD}" srcOrd="1" destOrd="0" presId="urn:microsoft.com/office/officeart/2005/8/layout/vList3#4"/>
    <dgm:cxn modelId="{A623EC2D-C7DD-491D-BB61-13B8D5B0D5D3}" type="presParOf" srcId="{CB0D5C2A-0E73-45C2-B1F6-88256083BBA8}" destId="{B8CA177B-9DBE-4396-9ED8-779DF5CD629B}" srcOrd="3" destOrd="0" presId="urn:microsoft.com/office/officeart/2005/8/layout/vList3#4"/>
    <dgm:cxn modelId="{891F7887-614C-450F-9831-52474E13EEE7}" type="presParOf" srcId="{CB0D5C2A-0E73-45C2-B1F6-88256083BBA8}" destId="{7742E48D-5E2F-4317-ADE2-2EECBB25B75E}" srcOrd="4" destOrd="0" presId="urn:microsoft.com/office/officeart/2005/8/layout/vList3#4"/>
    <dgm:cxn modelId="{DC8BB753-B3C1-4B4A-B9B4-2F5F1903D8C5}" type="presParOf" srcId="{7742E48D-5E2F-4317-ADE2-2EECBB25B75E}" destId="{ACF49F37-D148-4EEE-94B7-71D01AC16B57}" srcOrd="0" destOrd="0" presId="urn:microsoft.com/office/officeart/2005/8/layout/vList3#4"/>
    <dgm:cxn modelId="{4C4ADC17-2FA0-4CC8-B50D-C9DDA7D2FB67}" type="presParOf" srcId="{7742E48D-5E2F-4317-ADE2-2EECBB25B75E}" destId="{8F759C9D-C60E-4F92-A2B3-C8B7954EDEE1}" srcOrd="1" destOrd="0" presId="urn:microsoft.com/office/officeart/2005/8/layout/vList3#4"/>
    <dgm:cxn modelId="{13D35138-573A-47B3-B942-CA87FD0A25ED}" type="presParOf" srcId="{CB0D5C2A-0E73-45C2-B1F6-88256083BBA8}" destId="{53BACF5B-9D66-484A-8E9F-2F5DAE9D629E}" srcOrd="5" destOrd="0" presId="urn:microsoft.com/office/officeart/2005/8/layout/vList3#4"/>
    <dgm:cxn modelId="{A5B6C915-87B7-4BB6-BCCC-F6D4FB0A5FAC}" type="presParOf" srcId="{CB0D5C2A-0E73-45C2-B1F6-88256083BBA8}" destId="{DB197686-F80C-4CD1-A85D-2BEBB6C146EB}" srcOrd="6" destOrd="0" presId="urn:microsoft.com/office/officeart/2005/8/layout/vList3#4"/>
    <dgm:cxn modelId="{6B0EEFAE-7F72-47F2-9CE6-62A346135AB7}" type="presParOf" srcId="{DB197686-F80C-4CD1-A85D-2BEBB6C146EB}" destId="{BE1411F3-BED5-4CAE-9926-085F15FAE5AC}" srcOrd="0" destOrd="0" presId="urn:microsoft.com/office/officeart/2005/8/layout/vList3#4"/>
    <dgm:cxn modelId="{F4A9E5E4-29F2-44C5-8EA9-6401BCABD30C}" type="presParOf" srcId="{DB197686-F80C-4CD1-A85D-2BEBB6C146EB}" destId="{C55BBBAF-5A71-43DC-A743-CDE495F55A3B}" srcOrd="1" destOrd="0" presId="urn:microsoft.com/office/officeart/2005/8/layout/vList3#4"/>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7E51BB1-AFC1-4BD4-A3AB-59391257C6C0}">
      <dsp:nvSpPr>
        <dsp:cNvPr id="0" name=""/>
        <dsp:cNvSpPr/>
      </dsp:nvSpPr>
      <dsp:spPr>
        <a:xfrm>
          <a:off x="0" y="0"/>
          <a:ext cx="2452475" cy="24886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66725">
            <a:lnSpc>
              <a:spcPct val="90000"/>
            </a:lnSpc>
            <a:spcBef>
              <a:spcPct val="0"/>
            </a:spcBef>
            <a:spcAft>
              <a:spcPct val="35000"/>
            </a:spcAft>
          </a:pPr>
          <a:r>
            <a:rPr lang="kk-KZ" sz="1050" kern="1200" dirty="0" smtClean="0"/>
            <a:t>Коечный фонд - 2020</a:t>
          </a:r>
          <a:endParaRPr lang="ru-RU" sz="1050" kern="1200" dirty="0"/>
        </a:p>
      </dsp:txBody>
      <dsp:txXfrm>
        <a:off x="0" y="0"/>
        <a:ext cx="2452475" cy="248863"/>
      </dsp:txXfrm>
    </dsp:sp>
    <dsp:sp modelId="{D76FDE3B-E063-4A1D-AE2A-8D5CF6F4B7BA}">
      <dsp:nvSpPr>
        <dsp:cNvPr id="0" name=""/>
        <dsp:cNvSpPr/>
      </dsp:nvSpPr>
      <dsp:spPr>
        <a:xfrm>
          <a:off x="10387" y="248863"/>
          <a:ext cx="2452475" cy="47121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71120" bIns="80010" numCol="1" spcCol="1270" anchor="t" anchorCtr="0">
          <a:noAutofit/>
        </a:bodyPr>
        <a:lstStyle/>
        <a:p>
          <a:pPr marL="57150" lvl="1" indent="-57150" algn="l" defTabSz="444500">
            <a:lnSpc>
              <a:spcPct val="90000"/>
            </a:lnSpc>
            <a:spcBef>
              <a:spcPct val="0"/>
            </a:spcBef>
            <a:spcAft>
              <a:spcPct val="15000"/>
            </a:spcAft>
            <a:buChar char="••"/>
          </a:pPr>
          <a:r>
            <a:rPr lang="kk-KZ" sz="1000" b="1" kern="1200" dirty="0" smtClean="0"/>
            <a:t>Соматический профиль:</a:t>
          </a:r>
          <a:endParaRPr lang="ru-RU" sz="1000" b="1" kern="1200" dirty="0"/>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Кардиология  -18</a:t>
          </a:r>
          <a:endParaRPr lang="ru-RU" sz="1000" b="0" kern="1200" dirty="0">
            <a:solidFill>
              <a:schemeClr val="tx1"/>
            </a:solidFill>
            <a:latin typeface="+mn-lt"/>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Гастроэнтерология- 2</a:t>
          </a: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Аллергология   -  10 </a:t>
          </a:r>
        </a:p>
        <a:p>
          <a:pPr marL="57150" lvl="1" indent="-57150" algn="l" defTabSz="444500">
            <a:lnSpc>
              <a:spcPct val="90000"/>
            </a:lnSpc>
            <a:spcBef>
              <a:spcPct val="0"/>
            </a:spcBef>
            <a:spcAft>
              <a:spcPct val="15000"/>
            </a:spcAft>
            <a:buChar char="••"/>
          </a:pPr>
          <a:r>
            <a:rPr lang="ru-RU" sz="1000" b="0" kern="1200" smtClean="0">
              <a:solidFill>
                <a:schemeClr val="tx1"/>
              </a:solidFill>
              <a:latin typeface="+mn-lt"/>
              <a:cs typeface="Times New Roman" pitchFamily="18" charset="0"/>
            </a:rPr>
            <a:t>Нефрология -5</a:t>
          </a:r>
          <a:endParaRPr lang="ru-RU"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Педиатрия-3</a:t>
          </a: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Неврология -40</a:t>
          </a:r>
        </a:p>
        <a:p>
          <a:pPr marL="57150" lvl="1" indent="-57150" algn="l" defTabSz="444500">
            <a:lnSpc>
              <a:spcPct val="90000"/>
            </a:lnSpc>
            <a:spcBef>
              <a:spcPct val="0"/>
            </a:spcBef>
            <a:spcAft>
              <a:spcPct val="15000"/>
            </a:spcAft>
            <a:buChar char="••"/>
          </a:pPr>
          <a:r>
            <a:rPr lang="kk-KZ" sz="1000" b="0" kern="1200" smtClean="0">
              <a:solidFill>
                <a:schemeClr val="tx1"/>
              </a:solidFill>
              <a:latin typeface="+mn-lt"/>
              <a:cs typeface="Times New Roman" pitchFamily="18" charset="0"/>
            </a:rPr>
            <a:t>Пульмонология -45</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kk-KZ" sz="1000" b="0" kern="1200" dirty="0" smtClean="0">
              <a:solidFill>
                <a:schemeClr val="tx1"/>
              </a:solidFill>
              <a:latin typeface="+mn-lt"/>
              <a:cs typeface="Times New Roman" pitchFamily="18" charset="0"/>
            </a:rPr>
            <a:t>Патология новорожденных и выхаживание недоношенных -32</a:t>
          </a:r>
        </a:p>
        <a:p>
          <a:pPr marL="57150" lvl="1" indent="-57150" algn="l" defTabSz="444500">
            <a:lnSpc>
              <a:spcPct val="90000"/>
            </a:lnSpc>
            <a:spcBef>
              <a:spcPct val="0"/>
            </a:spcBef>
            <a:spcAft>
              <a:spcPct val="15000"/>
            </a:spcAft>
            <a:buChar char="••"/>
          </a:pPr>
          <a:r>
            <a:rPr lang="ru-RU" sz="1000" b="1" kern="1200" smtClean="0"/>
            <a:t>Хирургический  профиль </a:t>
          </a:r>
          <a:r>
            <a:rPr lang="kk-KZ" sz="1000" b="1" kern="1200" smtClean="0"/>
            <a:t>из них</a:t>
          </a:r>
          <a:r>
            <a:rPr lang="ru-RU" sz="1000" b="1" kern="1200" smtClean="0"/>
            <a:t>: </a:t>
          </a:r>
          <a:endParaRPr lang="kk-KZ" sz="1000" b="1"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ru-RU" sz="1000" b="0" kern="1200" smtClean="0">
              <a:solidFill>
                <a:schemeClr val="tx1"/>
              </a:solidFill>
              <a:latin typeface="Times New Roman" pitchFamily="18" charset="0"/>
              <a:cs typeface="Times New Roman" pitchFamily="18" charset="0"/>
            </a:rPr>
            <a:t>Хирургический – 30</a:t>
          </a:r>
          <a:endParaRPr lang="ru-RU" sz="1000" b="0" kern="1200" dirty="0">
            <a:solidFill>
              <a:schemeClr val="tx1"/>
            </a:solidFill>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Times New Roman" pitchFamily="18" charset="0"/>
              <a:cs typeface="Times New Roman" pitchFamily="18" charset="0"/>
            </a:rPr>
            <a:t>Нейрохирургический - 13</a:t>
          </a:r>
          <a:endParaRPr lang="ru-RU" sz="1000" b="0" kern="1200" dirty="0">
            <a:solidFill>
              <a:schemeClr val="tx1"/>
            </a:solidFill>
          </a:endParaRPr>
        </a:p>
        <a:p>
          <a:pPr marL="57150" lvl="1" indent="-57150" algn="l" defTabSz="444500">
            <a:lnSpc>
              <a:spcPct val="90000"/>
            </a:lnSpc>
            <a:spcBef>
              <a:spcPct val="0"/>
            </a:spcBef>
            <a:spcAft>
              <a:spcPct val="15000"/>
            </a:spcAft>
            <a:buChar char="••"/>
          </a:pPr>
          <a:r>
            <a:rPr lang="kk-KZ" sz="1000" b="0" kern="1200" dirty="0" smtClean="0">
              <a:solidFill>
                <a:schemeClr val="tx1"/>
              </a:solidFill>
              <a:latin typeface="Times New Roman" pitchFamily="18" charset="0"/>
              <a:cs typeface="Times New Roman" pitchFamily="18" charset="0"/>
            </a:rPr>
            <a:t>Хирургические для детей- 3</a:t>
          </a:r>
          <a:endParaRPr lang="ru-RU" sz="1000" b="0" kern="1200" dirty="0" smtClean="0">
            <a:solidFill>
              <a:schemeClr val="tx1"/>
            </a:solidFill>
            <a:latin typeface="Times New Roman" pitchFamily="18" charset="0"/>
            <a:cs typeface="Times New Roman" pitchFamily="18" charset="0"/>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Times New Roman" pitchFamily="18" charset="0"/>
              <a:cs typeface="Times New Roman" pitchFamily="18" charset="0"/>
            </a:rPr>
            <a:t>Травматологический – 20</a:t>
          </a:r>
        </a:p>
        <a:p>
          <a:pPr marL="57150" lvl="1" indent="-57150" algn="l" defTabSz="444500">
            <a:lnSpc>
              <a:spcPct val="90000"/>
            </a:lnSpc>
            <a:spcBef>
              <a:spcPct val="0"/>
            </a:spcBef>
            <a:spcAft>
              <a:spcPct val="15000"/>
            </a:spcAft>
            <a:buChar char="••"/>
          </a:pPr>
          <a:r>
            <a:rPr lang="ru-RU" sz="1000" b="0" kern="1200" smtClean="0">
              <a:solidFill>
                <a:schemeClr val="tx1"/>
              </a:solidFill>
              <a:latin typeface="Times New Roman" pitchFamily="18" charset="0"/>
              <a:cs typeface="Times New Roman" pitchFamily="18" charset="0"/>
            </a:rPr>
            <a:t>Урологический  - 5</a:t>
          </a:r>
          <a:endParaRPr lang="ru-RU" sz="1000" b="0" kern="1200" dirty="0" smtClean="0">
            <a:solidFill>
              <a:schemeClr val="tx1"/>
            </a:solidFill>
            <a:latin typeface="Times New Roman" pitchFamily="18" charset="0"/>
            <a:cs typeface="Times New Roman" pitchFamily="18" charset="0"/>
          </a:endParaRPr>
        </a:p>
        <a:p>
          <a:pPr marL="57150" lvl="1" indent="-57150" algn="l" defTabSz="444500">
            <a:lnSpc>
              <a:spcPct val="90000"/>
            </a:lnSpc>
            <a:spcBef>
              <a:spcPct val="0"/>
            </a:spcBef>
            <a:spcAft>
              <a:spcPct val="15000"/>
            </a:spcAft>
            <a:buChar char="••"/>
          </a:pPr>
          <a:r>
            <a:rPr lang="ru-RU" sz="1000" b="0" kern="1200" smtClean="0">
              <a:solidFill>
                <a:schemeClr val="tx1"/>
              </a:solidFill>
              <a:latin typeface="Times New Roman" pitchFamily="18" charset="0"/>
              <a:cs typeface="Times New Roman" pitchFamily="18" charset="0"/>
            </a:rPr>
            <a:t>Отоларингологический – 5 </a:t>
          </a:r>
          <a:endParaRPr lang="ru-RU" sz="1000" b="0" kern="1200" dirty="0" smtClean="0">
            <a:solidFill>
              <a:schemeClr val="tx1"/>
            </a:solidFill>
            <a:latin typeface="Times New Roman" pitchFamily="18" charset="0"/>
            <a:cs typeface="Times New Roman" pitchFamily="18" charset="0"/>
          </a:endParaRPr>
        </a:p>
        <a:p>
          <a:pPr marL="57150" lvl="1" indent="-57150" algn="l" defTabSz="444500">
            <a:lnSpc>
              <a:spcPct val="90000"/>
            </a:lnSpc>
            <a:spcBef>
              <a:spcPct val="0"/>
            </a:spcBef>
            <a:spcAft>
              <a:spcPct val="15000"/>
            </a:spcAft>
            <a:buChar char="••"/>
          </a:pPr>
          <a:r>
            <a:rPr lang="kk-KZ" sz="1000" b="0" kern="1200" smtClean="0">
              <a:solidFill>
                <a:schemeClr val="tx1"/>
              </a:solidFill>
              <a:latin typeface="Times New Roman" pitchFamily="18" charset="0"/>
              <a:cs typeface="Times New Roman" pitchFamily="18" charset="0"/>
            </a:rPr>
            <a:t>Ожоговый </a:t>
          </a:r>
          <a:r>
            <a:rPr lang="en-US" sz="1000" b="0" kern="1200" smtClean="0">
              <a:solidFill>
                <a:schemeClr val="tx1"/>
              </a:solidFill>
              <a:latin typeface="Times New Roman" pitchFamily="18" charset="0"/>
              <a:cs typeface="Times New Roman" pitchFamily="18" charset="0"/>
            </a:rPr>
            <a:t>(</a:t>
          </a:r>
          <a:r>
            <a:rPr lang="kk-KZ" sz="1000" b="0" kern="1200" smtClean="0">
              <a:solidFill>
                <a:schemeClr val="tx1"/>
              </a:solidFill>
              <a:latin typeface="Times New Roman" pitchFamily="18" charset="0"/>
              <a:cs typeface="Times New Roman" pitchFamily="18" charset="0"/>
            </a:rPr>
            <a:t>камбустиологический-5</a:t>
          </a:r>
          <a:endParaRPr lang="kk-KZ" sz="1000" b="0" kern="1200" dirty="0" smtClean="0">
            <a:solidFill>
              <a:schemeClr val="tx1"/>
            </a:solidFill>
            <a:latin typeface="Times New Roman" pitchFamily="18" charset="0"/>
            <a:cs typeface="Times New Roman" pitchFamily="18" charset="0"/>
          </a:endParaRPr>
        </a:p>
        <a:p>
          <a:pPr marL="57150" lvl="1" indent="-57150" algn="l" defTabSz="444500">
            <a:lnSpc>
              <a:spcPct val="90000"/>
            </a:lnSpc>
            <a:spcBef>
              <a:spcPct val="0"/>
            </a:spcBef>
            <a:spcAft>
              <a:spcPct val="15000"/>
            </a:spcAft>
            <a:buChar char="••"/>
          </a:pPr>
          <a:r>
            <a:rPr lang="kk-KZ" sz="1000" b="0" kern="1200" dirty="0" smtClean="0">
              <a:solidFill>
                <a:schemeClr val="tx1"/>
              </a:solidFill>
              <a:latin typeface="Times New Roman" pitchFamily="18" charset="0"/>
              <a:cs typeface="Times New Roman" pitchFamily="18" charset="0"/>
            </a:rPr>
            <a:t>Хирургический для новорожденных –2 коек</a:t>
          </a:r>
        </a:p>
        <a:p>
          <a:pPr marL="57150" lvl="1" indent="-57150" algn="l" defTabSz="444500">
            <a:lnSpc>
              <a:spcPct val="90000"/>
            </a:lnSpc>
            <a:spcBef>
              <a:spcPct val="0"/>
            </a:spcBef>
            <a:spcAft>
              <a:spcPct val="15000"/>
            </a:spcAft>
            <a:buChar char="••"/>
          </a:pPr>
          <a:r>
            <a:rPr lang="kk-KZ" sz="1000" b="1" kern="1200" dirty="0" smtClean="0"/>
            <a:t>Для востановительного лечения и медицинской реабилитации в составе отделении  из них:</a:t>
          </a:r>
          <a:endParaRPr lang="kk-KZ" sz="1000" b="1" kern="1200" dirty="0" smtClean="0">
            <a:solidFill>
              <a:schemeClr val="tx1"/>
            </a:solidFill>
            <a:latin typeface="Times New Roman" pitchFamily="18" charset="0"/>
            <a:cs typeface="Times New Roman" pitchFamily="18" charset="0"/>
          </a:endParaRPr>
        </a:p>
        <a:p>
          <a:pPr marL="57150" lvl="1" indent="-57150" algn="l" defTabSz="444500">
            <a:lnSpc>
              <a:spcPct val="90000"/>
            </a:lnSpc>
            <a:spcBef>
              <a:spcPct val="0"/>
            </a:spcBef>
            <a:spcAft>
              <a:spcPct val="15000"/>
            </a:spcAft>
            <a:buChar char="••"/>
          </a:pPr>
          <a:r>
            <a:rPr lang="kk-KZ" sz="1000" b="0" kern="1200" smtClean="0">
              <a:solidFill>
                <a:schemeClr val="tx1"/>
              </a:solidFill>
              <a:latin typeface="+mn-lt"/>
              <a:cs typeface="Times New Roman" pitchFamily="18" charset="0"/>
            </a:rPr>
            <a:t>Кардиология -2</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kk-KZ" sz="1000" b="0" kern="1200" smtClean="0">
              <a:solidFill>
                <a:schemeClr val="tx1"/>
              </a:solidFill>
              <a:latin typeface="+mn-lt"/>
              <a:cs typeface="Times New Roman" pitchFamily="18" charset="0"/>
            </a:rPr>
            <a:t>Неврологоия -3</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ru-RU" sz="1000" b="0" kern="1200" smtClean="0">
              <a:solidFill>
                <a:schemeClr val="tx1"/>
              </a:solidFill>
              <a:latin typeface="+mn-lt"/>
              <a:cs typeface="Times New Roman" pitchFamily="18" charset="0"/>
            </a:rPr>
            <a:t>Ревматология -5</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Нейрохирургия -2</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ru-RU" sz="1000" b="0" kern="1200" dirty="0" smtClean="0">
              <a:solidFill>
                <a:schemeClr val="tx1"/>
              </a:solidFill>
              <a:latin typeface="+mn-lt"/>
              <a:cs typeface="Times New Roman" pitchFamily="18" charset="0"/>
            </a:rPr>
            <a:t>Травматология -2 </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kk-KZ" sz="1000" b="0" kern="1200" dirty="0" smtClean="0">
              <a:latin typeface="Times New Roman" pitchFamily="18" charset="0"/>
              <a:cs typeface="Times New Roman" pitchFamily="18" charset="0"/>
            </a:rPr>
            <a:t>Паллиативной помощи педиатрический – 15 коек</a:t>
          </a:r>
          <a:endParaRPr lang="kk-KZ" sz="1000" b="0" kern="1200" dirty="0" smtClean="0">
            <a:solidFill>
              <a:schemeClr val="tx1"/>
            </a:solidFill>
            <a:latin typeface="+mn-lt"/>
            <a:cs typeface="Times New Roman" pitchFamily="18" charset="0"/>
          </a:endParaRPr>
        </a:p>
        <a:p>
          <a:pPr marL="57150" lvl="1" indent="-57150" algn="l" defTabSz="444500">
            <a:lnSpc>
              <a:spcPct val="90000"/>
            </a:lnSpc>
            <a:spcBef>
              <a:spcPct val="0"/>
            </a:spcBef>
            <a:spcAft>
              <a:spcPct val="15000"/>
            </a:spcAft>
            <a:buChar char="••"/>
          </a:pPr>
          <a:r>
            <a:rPr lang="kk-KZ" sz="1000" b="0" kern="1200" dirty="0" smtClean="0">
              <a:latin typeface="Times New Roman" pitchFamily="18" charset="0"/>
              <a:cs typeface="Times New Roman" pitchFamily="18" charset="0"/>
            </a:rPr>
            <a:t>ОРИТ – на 18 коек</a:t>
          </a:r>
          <a:endParaRPr lang="kk-KZ" sz="1000" b="0" kern="1200" dirty="0" smtClean="0">
            <a:solidFill>
              <a:schemeClr val="tx1"/>
            </a:solidFill>
            <a:latin typeface="Times New Roman" pitchFamily="18" charset="0"/>
            <a:cs typeface="Times New Roman" pitchFamily="18" charset="0"/>
          </a:endParaRPr>
        </a:p>
      </dsp:txBody>
      <dsp:txXfrm>
        <a:off x="10387" y="248863"/>
        <a:ext cx="2452475" cy="471216"/>
      </dsp:txXfrm>
    </dsp:sp>
    <dsp:sp modelId="{38E85549-D002-4CE7-A623-AA65155C7CB5}">
      <dsp:nvSpPr>
        <dsp:cNvPr id="0" name=""/>
        <dsp:cNvSpPr/>
      </dsp:nvSpPr>
      <dsp:spPr>
        <a:xfrm>
          <a:off x="2806210" y="0"/>
          <a:ext cx="2452475" cy="24886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66725">
            <a:lnSpc>
              <a:spcPct val="90000"/>
            </a:lnSpc>
            <a:spcBef>
              <a:spcPct val="0"/>
            </a:spcBef>
            <a:spcAft>
              <a:spcPct val="35000"/>
            </a:spcAft>
          </a:pPr>
          <a:r>
            <a:rPr lang="kk-KZ" sz="1050" kern="1200" dirty="0" smtClean="0"/>
            <a:t>Коечный фонд 2021год</a:t>
          </a:r>
          <a:endParaRPr lang="ru-RU" sz="1050" kern="1200" dirty="0"/>
        </a:p>
      </dsp:txBody>
      <dsp:txXfrm>
        <a:off x="2806210" y="0"/>
        <a:ext cx="2452475" cy="248863"/>
      </dsp:txXfrm>
    </dsp:sp>
    <dsp:sp modelId="{C6B8D887-90E6-43E7-88A3-04C322D05A08}">
      <dsp:nvSpPr>
        <dsp:cNvPr id="0" name=""/>
        <dsp:cNvSpPr/>
      </dsp:nvSpPr>
      <dsp:spPr>
        <a:xfrm>
          <a:off x="2806210" y="248863"/>
          <a:ext cx="2452475" cy="47121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ru-RU" sz="900" b="1" kern="1200" dirty="0" smtClean="0">
              <a:latin typeface="+mn-lt"/>
            </a:rPr>
            <a:t>Соматический профиль из них</a:t>
          </a:r>
          <a:r>
            <a:rPr lang="kk-KZ" sz="900" b="1" kern="1200" dirty="0" smtClean="0">
              <a:latin typeface="+mn-lt"/>
            </a:rPr>
            <a:t>: </a:t>
          </a:r>
          <a:endParaRPr lang="ru-RU" sz="900" kern="1200" dirty="0"/>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Кардиологический  -  на  10 коек</a:t>
          </a:r>
          <a:endParaRPr lang="ru-RU" sz="900" b="0" kern="1200" dirty="0">
            <a:solidFill>
              <a:schemeClr val="tx1"/>
            </a:solidFill>
          </a:endParaRP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Гастроэнтерологический - на 3 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err="1" smtClean="0">
              <a:solidFill>
                <a:schemeClr val="tx1"/>
              </a:solidFill>
              <a:latin typeface="Times New Roman" pitchFamily="18" charset="0"/>
              <a:cs typeface="Times New Roman" pitchFamily="18" charset="0"/>
            </a:rPr>
            <a:t>Аллергологический</a:t>
          </a:r>
          <a:r>
            <a:rPr lang="ru-RU" sz="900" b="0" kern="1200" dirty="0" smtClean="0">
              <a:solidFill>
                <a:schemeClr val="tx1"/>
              </a:solidFill>
              <a:latin typeface="Times New Roman" pitchFamily="18" charset="0"/>
              <a:cs typeface="Times New Roman" pitchFamily="18" charset="0"/>
            </a:rPr>
            <a:t>  - на 10 коек</a:t>
          </a: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Ревматологический – на 10 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Нефрологический – на 7 койки</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Педиатрический – на 3 койки</a:t>
          </a: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Неврологический – на 50 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Эндокринологический - на 2 койки</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Пульмонологический – на 57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Патология новорожденных и выхаживание недоношенных –на 33 коек </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Онкология-на 5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Гематология-на 5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онефрология – на 10 коек</a:t>
          </a:r>
        </a:p>
        <a:p>
          <a:pPr marL="57150" lvl="1" indent="-57150" algn="l" defTabSz="400050">
            <a:lnSpc>
              <a:spcPct val="90000"/>
            </a:lnSpc>
            <a:spcBef>
              <a:spcPct val="0"/>
            </a:spcBef>
            <a:spcAft>
              <a:spcPct val="15000"/>
            </a:spcAft>
            <a:buChar char="••"/>
          </a:pPr>
          <a:r>
            <a:rPr lang="ru-RU" sz="900" b="1" kern="1200" dirty="0" smtClean="0"/>
            <a:t>Хирургический  профиль </a:t>
          </a:r>
          <a:r>
            <a:rPr lang="kk-KZ" sz="900" b="1" kern="1200" dirty="0" smtClean="0"/>
            <a:t>из них</a:t>
          </a:r>
          <a:r>
            <a:rPr lang="ru-RU" sz="900" b="1" kern="1200" dirty="0" smtClean="0"/>
            <a:t>: </a:t>
          </a:r>
          <a:endParaRPr lang="kk-KZ" sz="900" b="1"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Хирургический – 17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Нейрохирургический - 15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Торакальной хирургии - 1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Травматологический – 13 коек</a:t>
          </a: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Урологический  - 7 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Отоларингологический – 5 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Ожоговый </a:t>
          </a:r>
          <a:r>
            <a:rPr lang="en-US" sz="900" b="0" kern="1200" dirty="0" smtClean="0">
              <a:solidFill>
                <a:schemeClr val="tx1"/>
              </a:solidFill>
              <a:latin typeface="Times New Roman" pitchFamily="18" charset="0"/>
              <a:cs typeface="Times New Roman" pitchFamily="18" charset="0"/>
            </a:rPr>
            <a:t>(</a:t>
          </a:r>
          <a:r>
            <a:rPr lang="kk-KZ" sz="900" b="0" kern="1200" dirty="0" smtClean="0">
              <a:solidFill>
                <a:schemeClr val="tx1"/>
              </a:solidFill>
              <a:latin typeface="Times New Roman" pitchFamily="18" charset="0"/>
              <a:cs typeface="Times New Roman" pitchFamily="18" charset="0"/>
            </a:rPr>
            <a:t>камбустиологический) – 10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Хирургический для новорожденных –2 коек</a:t>
          </a:r>
        </a:p>
        <a:p>
          <a:pPr marL="57150" lvl="1" indent="-57150" algn="l" defTabSz="400050">
            <a:lnSpc>
              <a:spcPct val="90000"/>
            </a:lnSpc>
            <a:spcBef>
              <a:spcPct val="0"/>
            </a:spcBef>
            <a:spcAft>
              <a:spcPct val="15000"/>
            </a:spcAft>
            <a:buChar char="••"/>
          </a:pPr>
          <a:r>
            <a:rPr lang="kk-KZ" sz="900" b="1" kern="1200" smtClean="0"/>
            <a:t>Для востановительного лечения и медицинской реабилитации в составе отделении  из них:</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Кардиологический -2 койки </a:t>
          </a:r>
          <a:endParaRPr lang="ru-RU" sz="900" b="0" kern="1200" dirty="0">
            <a:solidFill>
              <a:schemeClr val="tx1"/>
            </a:solidFill>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Кардиохирургические-3 койки </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Травматологические –2 койки </a:t>
          </a:r>
        </a:p>
        <a:p>
          <a:pPr marL="57150" lvl="1" indent="-57150" algn="l" defTabSz="400050">
            <a:lnSpc>
              <a:spcPct val="90000"/>
            </a:lnSpc>
            <a:spcBef>
              <a:spcPct val="0"/>
            </a:spcBef>
            <a:spcAft>
              <a:spcPct val="15000"/>
            </a:spcAft>
            <a:buChar char="••"/>
          </a:pPr>
          <a:r>
            <a:rPr lang="kk-KZ" sz="900" b="0" kern="1200" smtClean="0">
              <a:solidFill>
                <a:schemeClr val="tx1"/>
              </a:solidFill>
              <a:latin typeface="Times New Roman" pitchFamily="18" charset="0"/>
              <a:cs typeface="Times New Roman" pitchFamily="18" charset="0"/>
            </a:rPr>
            <a:t>Нейрохирургические – 3 койки </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Неврологический-3 койки</a:t>
          </a:r>
        </a:p>
        <a:p>
          <a:pPr marL="57150" lvl="1" indent="-57150" algn="l" defTabSz="400050">
            <a:lnSpc>
              <a:spcPct val="90000"/>
            </a:lnSpc>
            <a:spcBef>
              <a:spcPct val="0"/>
            </a:spcBef>
            <a:spcAft>
              <a:spcPct val="15000"/>
            </a:spcAft>
            <a:buChar char="••"/>
          </a:pPr>
          <a:r>
            <a:rPr lang="kk-KZ" sz="900" b="0" kern="1200" smtClean="0">
              <a:solidFill>
                <a:schemeClr val="tx1"/>
              </a:solidFill>
              <a:latin typeface="Times New Roman" pitchFamily="18" charset="0"/>
              <a:cs typeface="Times New Roman" pitchFamily="18" charset="0"/>
            </a:rPr>
            <a:t>Ортопедический-2 койки</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Пульмонологический-1 койка</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Общая реабилитация-4 койки</a:t>
          </a:r>
        </a:p>
        <a:p>
          <a:pPr marL="57150" lvl="1" indent="-57150" algn="l" defTabSz="400050">
            <a:lnSpc>
              <a:spcPct val="90000"/>
            </a:lnSpc>
            <a:spcBef>
              <a:spcPct val="0"/>
            </a:spcBef>
            <a:spcAft>
              <a:spcPct val="15000"/>
            </a:spcAft>
            <a:buChar char="••"/>
          </a:pPr>
          <a:r>
            <a:rPr lang="kk-KZ" sz="900" b="0" kern="1200" dirty="0" smtClean="0">
              <a:latin typeface="Times New Roman" pitchFamily="18" charset="0"/>
              <a:cs typeface="Times New Roman" pitchFamily="18" charset="0"/>
            </a:rPr>
            <a:t>Паллиативной помощи педиатрический – 15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smtClean="0">
              <a:latin typeface="Times New Roman" pitchFamily="18" charset="0"/>
              <a:cs typeface="Times New Roman" pitchFamily="18" charset="0"/>
            </a:rPr>
            <a:t>ОРИТ – на 18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Дневной стационар – 20 коек</a:t>
          </a:r>
          <a:endParaRPr lang="ru-RU" sz="900" kern="1200" dirty="0"/>
        </a:p>
      </dsp:txBody>
      <dsp:txXfrm>
        <a:off x="2806210" y="248863"/>
        <a:ext cx="2452475" cy="471216"/>
      </dsp:txXfrm>
    </dsp:sp>
    <dsp:sp modelId="{514F7087-2937-4033-92A9-BABBB2EF5DD1}">
      <dsp:nvSpPr>
        <dsp:cNvPr id="0" name=""/>
        <dsp:cNvSpPr/>
      </dsp:nvSpPr>
      <dsp:spPr>
        <a:xfrm>
          <a:off x="5602032" y="0"/>
          <a:ext cx="2452475" cy="248863"/>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44704" rIns="78232" bIns="44704" numCol="1" spcCol="1270" anchor="ctr" anchorCtr="0">
          <a:noAutofit/>
        </a:bodyPr>
        <a:lstStyle/>
        <a:p>
          <a:pPr lvl="0" algn="ctr" defTabSz="466725">
            <a:lnSpc>
              <a:spcPct val="90000"/>
            </a:lnSpc>
            <a:spcBef>
              <a:spcPct val="0"/>
            </a:spcBef>
            <a:spcAft>
              <a:spcPct val="35000"/>
            </a:spcAft>
          </a:pPr>
          <a:r>
            <a:rPr lang="kk-KZ" sz="1050" kern="1200" dirty="0" smtClean="0"/>
            <a:t>Коечный фонд 2022год</a:t>
          </a:r>
          <a:endParaRPr lang="ru-RU" sz="1050" kern="1200" dirty="0"/>
        </a:p>
      </dsp:txBody>
      <dsp:txXfrm>
        <a:off x="5602032" y="0"/>
        <a:ext cx="2452475" cy="248863"/>
      </dsp:txXfrm>
    </dsp:sp>
    <dsp:sp modelId="{99CEC4AF-4C5C-4B5F-B465-7AB619B09E0C}">
      <dsp:nvSpPr>
        <dsp:cNvPr id="0" name=""/>
        <dsp:cNvSpPr/>
      </dsp:nvSpPr>
      <dsp:spPr>
        <a:xfrm>
          <a:off x="5602032" y="248863"/>
          <a:ext cx="2452475" cy="471216"/>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8006" tIns="48006" rIns="64008" bIns="72009" numCol="1" spcCol="1270" anchor="t" anchorCtr="0">
          <a:noAutofit/>
        </a:bodyPr>
        <a:lstStyle/>
        <a:p>
          <a:pPr marL="57150" lvl="1" indent="-57150" algn="l" defTabSz="400050">
            <a:lnSpc>
              <a:spcPct val="90000"/>
            </a:lnSpc>
            <a:spcBef>
              <a:spcPct val="0"/>
            </a:spcBef>
            <a:spcAft>
              <a:spcPct val="15000"/>
            </a:spcAft>
            <a:buChar char="••"/>
          </a:pPr>
          <a:r>
            <a:rPr lang="ru-RU" sz="900" b="1" kern="1200" dirty="0" smtClean="0">
              <a:latin typeface="+mn-lt"/>
            </a:rPr>
            <a:t>Соматический профиль из них</a:t>
          </a:r>
          <a:r>
            <a:rPr lang="kk-KZ" sz="900" b="1" kern="1200" dirty="0" smtClean="0">
              <a:latin typeface="+mn-lt"/>
            </a:rPr>
            <a:t>: </a:t>
          </a:r>
          <a:endParaRPr lang="ru-RU" sz="900" kern="1200" dirty="0"/>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Кардиологический  -  на  10 коек</a:t>
          </a:r>
          <a:endParaRPr lang="ru-RU" sz="900" b="0" kern="1200" dirty="0">
            <a:solidFill>
              <a:schemeClr val="tx1"/>
            </a:solidFill>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Гастроэнтерологический - на 3 коек</a:t>
          </a:r>
        </a:p>
        <a:p>
          <a:pPr marL="57150" lvl="1" indent="-57150" algn="l" defTabSz="400050">
            <a:lnSpc>
              <a:spcPct val="90000"/>
            </a:lnSpc>
            <a:spcBef>
              <a:spcPct val="0"/>
            </a:spcBef>
            <a:spcAft>
              <a:spcPct val="15000"/>
            </a:spcAft>
            <a:buChar char="••"/>
          </a:pPr>
          <a:r>
            <a:rPr lang="ru-RU" sz="900" b="0" kern="1200" dirty="0" err="1" smtClean="0">
              <a:solidFill>
                <a:schemeClr val="tx1"/>
              </a:solidFill>
              <a:latin typeface="Times New Roman" pitchFamily="18" charset="0"/>
              <a:cs typeface="Times New Roman" pitchFamily="18" charset="0"/>
            </a:rPr>
            <a:t>Аллергологический</a:t>
          </a:r>
          <a:r>
            <a:rPr lang="ru-RU" sz="900" b="0" kern="1200" dirty="0" smtClean="0">
              <a:solidFill>
                <a:schemeClr val="tx1"/>
              </a:solidFill>
              <a:latin typeface="Times New Roman" pitchFamily="18" charset="0"/>
              <a:cs typeface="Times New Roman" pitchFamily="18" charset="0"/>
            </a:rPr>
            <a:t>  - на </a:t>
          </a:r>
          <a:r>
            <a:rPr lang="en-US" sz="900" b="0" kern="1200" dirty="0" smtClean="0">
              <a:solidFill>
                <a:schemeClr val="tx1"/>
              </a:solidFill>
              <a:latin typeface="Times New Roman" pitchFamily="18" charset="0"/>
              <a:cs typeface="Times New Roman" pitchFamily="18" charset="0"/>
            </a:rPr>
            <a:t>7</a:t>
          </a:r>
          <a:r>
            <a:rPr lang="ru-RU" sz="900" b="0" kern="1200" dirty="0" smtClean="0">
              <a:solidFill>
                <a:schemeClr val="tx1"/>
              </a:solidFill>
              <a:latin typeface="Times New Roman" pitchFamily="18" charset="0"/>
              <a:cs typeface="Times New Roman" pitchFamily="18" charset="0"/>
            </a:rPr>
            <a:t> коек</a:t>
          </a:r>
        </a:p>
        <a:p>
          <a:pPr marL="57150" lvl="1" indent="-57150" algn="l" defTabSz="400050">
            <a:lnSpc>
              <a:spcPct val="90000"/>
            </a:lnSpc>
            <a:spcBef>
              <a:spcPct val="0"/>
            </a:spcBef>
            <a:spcAft>
              <a:spcPct val="15000"/>
            </a:spcAft>
            <a:buChar char="••"/>
          </a:pPr>
          <a:r>
            <a:rPr lang="ru-RU" sz="900" b="0" kern="1200" smtClean="0">
              <a:solidFill>
                <a:schemeClr val="tx1"/>
              </a:solidFill>
              <a:latin typeface="Times New Roman" pitchFamily="18" charset="0"/>
              <a:cs typeface="Times New Roman" pitchFamily="18" charset="0"/>
            </a:rPr>
            <a:t>Ревматологический – на </a:t>
          </a:r>
          <a:r>
            <a:rPr lang="en-US" sz="900" b="0" kern="1200" smtClean="0">
              <a:solidFill>
                <a:schemeClr val="tx1"/>
              </a:solidFill>
              <a:latin typeface="Times New Roman" pitchFamily="18" charset="0"/>
              <a:cs typeface="Times New Roman" pitchFamily="18" charset="0"/>
            </a:rPr>
            <a:t>8 </a:t>
          </a:r>
          <a:r>
            <a:rPr lang="ru-RU" sz="900" b="0" kern="1200" smtClean="0">
              <a:solidFill>
                <a:schemeClr val="tx1"/>
              </a:solidFill>
              <a:latin typeface="Times New Roman" pitchFamily="18" charset="0"/>
              <a:cs typeface="Times New Roman" pitchFamily="18" charset="0"/>
            </a:rPr>
            <a:t>коек</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err="1" smtClean="0">
              <a:solidFill>
                <a:schemeClr val="tx1"/>
              </a:solidFill>
              <a:latin typeface="Times New Roman" pitchFamily="18" charset="0"/>
              <a:cs typeface="Times New Roman" pitchFamily="18" charset="0"/>
            </a:rPr>
            <a:t>Нефрологический</a:t>
          </a:r>
          <a:r>
            <a:rPr lang="ru-RU" sz="900" b="0" kern="1200" dirty="0" smtClean="0">
              <a:solidFill>
                <a:schemeClr val="tx1"/>
              </a:solidFill>
              <a:latin typeface="Times New Roman" pitchFamily="18" charset="0"/>
              <a:cs typeface="Times New Roman" pitchFamily="18" charset="0"/>
            </a:rPr>
            <a:t> – на 7 койки</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Педиатрический – на 5</a:t>
          </a:r>
          <a:r>
            <a:rPr lang="en-US" sz="900" b="0" kern="1200" dirty="0" smtClean="0">
              <a:solidFill>
                <a:schemeClr val="tx1"/>
              </a:solidFill>
              <a:latin typeface="Times New Roman" pitchFamily="18" charset="0"/>
              <a:cs typeface="Times New Roman" pitchFamily="18" charset="0"/>
            </a:rPr>
            <a:t> </a:t>
          </a:r>
          <a:r>
            <a:rPr lang="ru-RU" sz="900" b="0" kern="1200" dirty="0" smtClean="0">
              <a:solidFill>
                <a:schemeClr val="tx1"/>
              </a:solidFill>
              <a:latin typeface="Times New Roman" pitchFamily="18" charset="0"/>
              <a:cs typeface="Times New Roman" pitchFamily="18" charset="0"/>
            </a:rPr>
            <a:t> койки</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Неврологический – на 45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Эндокринологический - на 2 койки</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Пульмонологический – на 6</a:t>
          </a:r>
          <a:r>
            <a:rPr lang="en-US" sz="900" b="0" kern="1200" dirty="0" smtClean="0">
              <a:solidFill>
                <a:schemeClr val="tx1"/>
              </a:solidFill>
              <a:latin typeface="Times New Roman" pitchFamily="18" charset="0"/>
              <a:cs typeface="Times New Roman" pitchFamily="18" charset="0"/>
            </a:rPr>
            <a:t>0 </a:t>
          </a:r>
          <a:r>
            <a:rPr lang="kk-KZ" sz="900" b="0" kern="1200" dirty="0" smtClean="0">
              <a:solidFill>
                <a:schemeClr val="tx1"/>
              </a:solidFill>
              <a:latin typeface="Times New Roman" pitchFamily="18" charset="0"/>
              <a:cs typeface="Times New Roman" pitchFamily="18" charset="0"/>
            </a:rPr>
            <a:t>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Патология новорожденных и выхаживание недоношенных –на </a:t>
          </a:r>
          <a:r>
            <a:rPr lang="en-US" sz="900" b="0" kern="1200" dirty="0" smtClean="0">
              <a:solidFill>
                <a:schemeClr val="tx1"/>
              </a:solidFill>
              <a:latin typeface="Times New Roman" pitchFamily="18" charset="0"/>
              <a:cs typeface="Times New Roman" pitchFamily="18" charset="0"/>
            </a:rPr>
            <a:t>4</a:t>
          </a:r>
          <a:r>
            <a:rPr lang="kk-KZ" sz="900" b="0" kern="1200" dirty="0" smtClean="0">
              <a:solidFill>
                <a:schemeClr val="tx1"/>
              </a:solidFill>
              <a:latin typeface="Times New Roman" pitchFamily="18" charset="0"/>
              <a:cs typeface="Times New Roman" pitchFamily="18" charset="0"/>
            </a:rPr>
            <a:t>0</a:t>
          </a:r>
          <a:r>
            <a:rPr lang="en-US" sz="900" b="0" kern="1200" dirty="0" smtClean="0">
              <a:solidFill>
                <a:schemeClr val="tx1"/>
              </a:solidFill>
              <a:latin typeface="Times New Roman" pitchFamily="18" charset="0"/>
              <a:cs typeface="Times New Roman" pitchFamily="18" charset="0"/>
            </a:rPr>
            <a:t> </a:t>
          </a:r>
          <a:r>
            <a:rPr lang="kk-KZ" sz="900" b="0" kern="1200" dirty="0" smtClean="0">
              <a:solidFill>
                <a:schemeClr val="tx1"/>
              </a:solidFill>
              <a:latin typeface="Times New Roman" pitchFamily="18" charset="0"/>
              <a:cs typeface="Times New Roman" pitchFamily="18" charset="0"/>
            </a:rPr>
            <a:t> коек </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Онкология-на 5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Гематология-на 8 коек</a:t>
          </a:r>
        </a:p>
        <a:p>
          <a:pPr marL="57150" lvl="1" indent="-57150" algn="l" defTabSz="400050">
            <a:lnSpc>
              <a:spcPct val="90000"/>
            </a:lnSpc>
            <a:spcBef>
              <a:spcPct val="0"/>
            </a:spcBef>
            <a:spcAft>
              <a:spcPct val="15000"/>
            </a:spcAft>
            <a:buChar char="••"/>
          </a:pPr>
          <a:r>
            <a:rPr lang="ru-RU" sz="900" b="1" kern="1200" dirty="0" smtClean="0"/>
            <a:t>Хирургический  профиль </a:t>
          </a:r>
          <a:r>
            <a:rPr lang="kk-KZ" sz="900" b="1" kern="1200" dirty="0" smtClean="0"/>
            <a:t>из них</a:t>
          </a:r>
          <a:r>
            <a:rPr lang="ru-RU" sz="900" b="1" kern="1200" dirty="0" smtClean="0"/>
            <a:t>: </a:t>
          </a:r>
          <a:endParaRPr lang="kk-KZ" sz="900" b="1"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Хирургический – на 27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Нейрохирургический - на 15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Торакальной хирургии – на 1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Травматологический – 13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Сосудистой хирургии- 6 коек </a:t>
          </a:r>
          <a:endParaRPr lang="ru-RU"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Урологический  - 7 коек</a:t>
          </a:r>
        </a:p>
        <a:p>
          <a:pPr marL="57150" lvl="1" indent="-57150" algn="l" defTabSz="400050">
            <a:lnSpc>
              <a:spcPct val="90000"/>
            </a:lnSpc>
            <a:spcBef>
              <a:spcPct val="0"/>
            </a:spcBef>
            <a:spcAft>
              <a:spcPct val="15000"/>
            </a:spcAft>
            <a:buChar char="••"/>
          </a:pPr>
          <a:r>
            <a:rPr lang="ru-RU" sz="900" b="0" kern="1200" dirty="0" smtClean="0">
              <a:solidFill>
                <a:schemeClr val="tx1"/>
              </a:solidFill>
              <a:latin typeface="Times New Roman" pitchFamily="18" charset="0"/>
              <a:cs typeface="Times New Roman" pitchFamily="18" charset="0"/>
            </a:rPr>
            <a:t>Отоларингологический – 10 коек</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Ожоговый </a:t>
          </a:r>
          <a:r>
            <a:rPr lang="en-US" sz="900" b="0" kern="1200" dirty="0" smtClean="0">
              <a:solidFill>
                <a:schemeClr val="tx1"/>
              </a:solidFill>
              <a:latin typeface="Times New Roman" pitchFamily="18" charset="0"/>
              <a:cs typeface="Times New Roman" pitchFamily="18" charset="0"/>
            </a:rPr>
            <a:t>(</a:t>
          </a:r>
          <a:r>
            <a:rPr lang="kk-KZ" sz="900" b="0" kern="1200" dirty="0" smtClean="0">
              <a:solidFill>
                <a:schemeClr val="tx1"/>
              </a:solidFill>
              <a:latin typeface="Times New Roman" pitchFamily="18" charset="0"/>
              <a:cs typeface="Times New Roman" pitchFamily="18" charset="0"/>
            </a:rPr>
            <a:t>камбустиологический) – 10 коек</a:t>
          </a:r>
        </a:p>
        <a:p>
          <a:pPr marL="57150" lvl="1" indent="-57150" algn="l" defTabSz="400050">
            <a:lnSpc>
              <a:spcPct val="90000"/>
            </a:lnSpc>
            <a:spcBef>
              <a:spcPct val="0"/>
            </a:spcBef>
            <a:spcAft>
              <a:spcPct val="15000"/>
            </a:spcAft>
            <a:buChar char="••"/>
          </a:pPr>
          <a:r>
            <a:rPr lang="kk-KZ" sz="900" b="0" kern="1200" smtClean="0">
              <a:solidFill>
                <a:schemeClr val="tx1"/>
              </a:solidFill>
              <a:latin typeface="Times New Roman" pitchFamily="18" charset="0"/>
              <a:cs typeface="Times New Roman" pitchFamily="18" charset="0"/>
            </a:rPr>
            <a:t>Хирургический для новорожденных –2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1" kern="1200" dirty="0" smtClean="0"/>
            <a:t>Для востановительного лечения и медицинской реабилитации в составе отделении  из них:</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Кардиохирургические- 2 койки </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Травматологические – 1 койки </a:t>
          </a: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Нейрохирургические –  1 койки </a:t>
          </a:r>
        </a:p>
        <a:p>
          <a:pPr marL="57150" lvl="1" indent="-57150" algn="l" defTabSz="400050">
            <a:lnSpc>
              <a:spcPct val="90000"/>
            </a:lnSpc>
            <a:spcBef>
              <a:spcPct val="0"/>
            </a:spcBef>
            <a:spcAft>
              <a:spcPct val="15000"/>
            </a:spcAft>
            <a:buChar char="••"/>
          </a:pPr>
          <a:r>
            <a:rPr lang="kk-KZ" sz="900" b="0" kern="1200" dirty="0" smtClean="0">
              <a:latin typeface="Times New Roman" pitchFamily="18" charset="0"/>
              <a:cs typeface="Times New Roman" pitchFamily="18" charset="0"/>
            </a:rPr>
            <a:t>Паллиативной помощи педиатрический – 10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latin typeface="Times New Roman" pitchFamily="18" charset="0"/>
              <a:cs typeface="Times New Roman" pitchFamily="18" charset="0"/>
            </a:rPr>
            <a:t>ОРИТ – на 18 коек</a:t>
          </a:r>
          <a:endParaRPr lang="kk-KZ" sz="900" b="0" kern="1200" dirty="0" smtClean="0">
            <a:solidFill>
              <a:schemeClr val="tx1"/>
            </a:solidFill>
            <a:latin typeface="Times New Roman" pitchFamily="18" charset="0"/>
            <a:cs typeface="Times New Roman" pitchFamily="18" charset="0"/>
          </a:endParaRPr>
        </a:p>
        <a:p>
          <a:pPr marL="57150" lvl="1" indent="-57150" algn="l" defTabSz="400050">
            <a:lnSpc>
              <a:spcPct val="90000"/>
            </a:lnSpc>
            <a:spcBef>
              <a:spcPct val="0"/>
            </a:spcBef>
            <a:spcAft>
              <a:spcPct val="15000"/>
            </a:spcAft>
            <a:buChar char="••"/>
          </a:pPr>
          <a:r>
            <a:rPr lang="kk-KZ" sz="900" b="0" kern="1200" dirty="0" smtClean="0">
              <a:solidFill>
                <a:schemeClr val="tx1"/>
              </a:solidFill>
              <a:latin typeface="Times New Roman" pitchFamily="18" charset="0"/>
              <a:cs typeface="Times New Roman" pitchFamily="18" charset="0"/>
            </a:rPr>
            <a:t>Дневной стационар – 20 коек</a:t>
          </a:r>
        </a:p>
      </dsp:txBody>
      <dsp:txXfrm>
        <a:off x="5602032" y="248863"/>
        <a:ext cx="2452475" cy="471216"/>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33B593-362A-43B3-828C-78706A419772}">
      <dsp:nvSpPr>
        <dsp:cNvPr id="0" name=""/>
        <dsp:cNvSpPr/>
      </dsp:nvSpPr>
      <dsp:spPr>
        <a:xfrm>
          <a:off x="1618778" y="1076"/>
          <a:ext cx="938934"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100000"/>
            </a:lnSpc>
            <a:spcBef>
              <a:spcPct val="0"/>
            </a:spcBef>
            <a:spcAft>
              <a:spcPct val="35000"/>
            </a:spcAft>
          </a:pPr>
          <a:r>
            <a:rPr lang="kk-KZ" sz="1300" b="1" kern="1200" dirty="0" smtClean="0"/>
            <a:t>Рентген 50665/57606</a:t>
          </a:r>
        </a:p>
      </dsp:txBody>
      <dsp:txXfrm>
        <a:off x="1618778" y="1076"/>
        <a:ext cx="938934" cy="938934"/>
      </dsp:txXfrm>
    </dsp:sp>
    <dsp:sp modelId="{C4FAAD9B-FD93-444D-89C8-E07993649AD0}">
      <dsp:nvSpPr>
        <dsp:cNvPr id="0" name=""/>
        <dsp:cNvSpPr/>
      </dsp:nvSpPr>
      <dsp:spPr>
        <a:xfrm rot="1800000">
          <a:off x="2567772" y="660957"/>
          <a:ext cx="249427"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800000">
        <a:off x="2567772" y="660957"/>
        <a:ext cx="249427" cy="316890"/>
      </dsp:txXfrm>
    </dsp:sp>
    <dsp:sp modelId="{63E7A8D1-A619-4F2A-A251-C842C8D1507D}">
      <dsp:nvSpPr>
        <dsp:cNvPr id="0" name=""/>
        <dsp:cNvSpPr/>
      </dsp:nvSpPr>
      <dsp:spPr>
        <a:xfrm>
          <a:off x="2839486" y="705852"/>
          <a:ext cx="938934"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t>КТ 753/1380</a:t>
          </a:r>
          <a:endParaRPr lang="ru-RU" sz="1300" b="1" kern="1200" dirty="0"/>
        </a:p>
      </dsp:txBody>
      <dsp:txXfrm>
        <a:off x="2839486" y="705852"/>
        <a:ext cx="938934" cy="938934"/>
      </dsp:txXfrm>
    </dsp:sp>
    <dsp:sp modelId="{E8667DB7-8966-4945-B37B-6748EBEA9C16}">
      <dsp:nvSpPr>
        <dsp:cNvPr id="0" name=""/>
        <dsp:cNvSpPr/>
      </dsp:nvSpPr>
      <dsp:spPr>
        <a:xfrm rot="5446849">
          <a:off x="3184366" y="1697323"/>
          <a:ext cx="230626"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5446849">
        <a:off x="3184366" y="1697323"/>
        <a:ext cx="230626" cy="316890"/>
      </dsp:txXfrm>
    </dsp:sp>
    <dsp:sp modelId="{96513872-F89D-4AB9-8673-71E41BA1BED1}">
      <dsp:nvSpPr>
        <dsp:cNvPr id="0" name=""/>
        <dsp:cNvSpPr/>
      </dsp:nvSpPr>
      <dsp:spPr>
        <a:xfrm>
          <a:off x="2728012" y="2079816"/>
          <a:ext cx="1124430"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t>УЗИ 5678/9129</a:t>
          </a:r>
          <a:endParaRPr lang="ru-RU" sz="1300" b="1" kern="1200" dirty="0"/>
        </a:p>
      </dsp:txBody>
      <dsp:txXfrm>
        <a:off x="2728012" y="2079816"/>
        <a:ext cx="1124430" cy="938934"/>
      </dsp:txXfrm>
    </dsp:sp>
    <dsp:sp modelId="{B5D22FCF-9E9F-4240-A00A-AB0BCC6495F0}">
      <dsp:nvSpPr>
        <dsp:cNvPr id="0" name=""/>
        <dsp:cNvSpPr/>
      </dsp:nvSpPr>
      <dsp:spPr>
        <a:xfrm rot="8953165">
          <a:off x="2556722" y="2763892"/>
          <a:ext cx="214437"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8953165">
        <a:off x="2556722" y="2763892"/>
        <a:ext cx="214437" cy="316890"/>
      </dsp:txXfrm>
    </dsp:sp>
    <dsp:sp modelId="{1BC89F62-BE8F-4030-92EC-B59AD91E57B6}">
      <dsp:nvSpPr>
        <dsp:cNvPr id="0" name=""/>
        <dsp:cNvSpPr/>
      </dsp:nvSpPr>
      <dsp:spPr>
        <a:xfrm>
          <a:off x="1612123" y="2799754"/>
          <a:ext cx="938934"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t>ФГДС 431/531</a:t>
          </a:r>
          <a:endParaRPr lang="ru-RU" sz="1300" b="1" kern="1200" dirty="0"/>
        </a:p>
      </dsp:txBody>
      <dsp:txXfrm>
        <a:off x="1612123" y="2799754"/>
        <a:ext cx="938934" cy="938934"/>
      </dsp:txXfrm>
    </dsp:sp>
    <dsp:sp modelId="{96185CAB-3529-490C-ABFB-25498AD039F2}">
      <dsp:nvSpPr>
        <dsp:cNvPr id="0" name=""/>
        <dsp:cNvSpPr/>
      </dsp:nvSpPr>
      <dsp:spPr>
        <a:xfrm rot="12564572">
          <a:off x="1435471" y="2798093"/>
          <a:ext cx="182822"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2564572">
        <a:off x="1435471" y="2798093"/>
        <a:ext cx="182822" cy="316890"/>
      </dsp:txXfrm>
    </dsp:sp>
    <dsp:sp modelId="{D1B17BBF-294D-4B58-9D94-BF09139A28D0}">
      <dsp:nvSpPr>
        <dsp:cNvPr id="0" name=""/>
        <dsp:cNvSpPr/>
      </dsp:nvSpPr>
      <dsp:spPr>
        <a:xfrm>
          <a:off x="233287" y="2115404"/>
          <a:ext cx="1268500"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kk-KZ" sz="1300" b="1" kern="1200" dirty="0" smtClean="0"/>
            <a:t>ВЭЭГ 1103/994</a:t>
          </a:r>
        </a:p>
      </dsp:txBody>
      <dsp:txXfrm>
        <a:off x="233287" y="2115404"/>
        <a:ext cx="1268500" cy="938934"/>
      </dsp:txXfrm>
    </dsp:sp>
    <dsp:sp modelId="{992D421D-5F63-4F4F-BE3C-5756770D8F15}">
      <dsp:nvSpPr>
        <dsp:cNvPr id="0" name=""/>
        <dsp:cNvSpPr/>
      </dsp:nvSpPr>
      <dsp:spPr>
        <a:xfrm rot="16246849">
          <a:off x="761500" y="1745961"/>
          <a:ext cx="230622"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6246849">
        <a:off x="761500" y="1745961"/>
        <a:ext cx="230622" cy="316890"/>
      </dsp:txXfrm>
    </dsp:sp>
    <dsp:sp modelId="{5E64063C-6511-41BC-A539-7331978F5D5C}">
      <dsp:nvSpPr>
        <dsp:cNvPr id="0" name=""/>
        <dsp:cNvSpPr/>
      </dsp:nvSpPr>
      <dsp:spPr>
        <a:xfrm>
          <a:off x="416795" y="741440"/>
          <a:ext cx="938934" cy="938934"/>
        </a:xfrm>
        <a:prstGeom prst="ellipse">
          <a:avLst/>
        </a:prstGeom>
        <a:solidFill>
          <a:schemeClr val="lt1">
            <a:hueOff val="0"/>
            <a:satOff val="0"/>
            <a:lumOff val="0"/>
            <a:alphaOff val="0"/>
          </a:schemeClr>
        </a:solidFill>
        <a:ln w="1905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kk-KZ" sz="1400" b="1" kern="1200" dirty="0" smtClean="0"/>
            <a:t>МРТ </a:t>
          </a:r>
        </a:p>
        <a:p>
          <a:pPr lvl="0" algn="ctr" defTabSz="622300">
            <a:lnSpc>
              <a:spcPct val="90000"/>
            </a:lnSpc>
            <a:spcBef>
              <a:spcPct val="0"/>
            </a:spcBef>
            <a:spcAft>
              <a:spcPct val="35000"/>
            </a:spcAft>
          </a:pPr>
          <a:r>
            <a:rPr lang="kk-KZ" sz="1400" b="1" kern="1200" dirty="0" smtClean="0"/>
            <a:t>1243</a:t>
          </a:r>
          <a:endParaRPr lang="ru-RU" sz="1400" b="1" kern="1200" dirty="0"/>
        </a:p>
      </dsp:txBody>
      <dsp:txXfrm>
        <a:off x="416795" y="741440"/>
        <a:ext cx="938934" cy="938934"/>
      </dsp:txXfrm>
    </dsp:sp>
    <dsp:sp modelId="{E36F236A-FF8D-493A-942F-FAF87CC4CBA9}">
      <dsp:nvSpPr>
        <dsp:cNvPr id="0" name=""/>
        <dsp:cNvSpPr/>
      </dsp:nvSpPr>
      <dsp:spPr>
        <a:xfrm rot="19702134">
          <a:off x="1355932" y="685999"/>
          <a:ext cx="250566" cy="31689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ru-RU" sz="1400" kern="1200"/>
        </a:p>
      </dsp:txBody>
      <dsp:txXfrm rot="19702134">
        <a:off x="1355932" y="685999"/>
        <a:ext cx="250566" cy="316890"/>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9E85A3D-D445-492A-AE10-853D9B4520F2}">
      <dsp:nvSpPr>
        <dsp:cNvPr id="0" name=""/>
        <dsp:cNvSpPr/>
      </dsp:nvSpPr>
      <dsp:spPr>
        <a:xfrm>
          <a:off x="1446649" y="-85033"/>
          <a:ext cx="1552193" cy="1182488"/>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ct val="35000"/>
            </a:spcAft>
          </a:pPr>
          <a:r>
            <a:rPr lang="ru-RU" sz="1200" b="1" i="0" kern="1200" dirty="0" smtClean="0">
              <a:solidFill>
                <a:schemeClr val="tx1"/>
              </a:solidFill>
              <a:latin typeface="Times New Roman" pitchFamily="18" charset="0"/>
              <a:cs typeface="Times New Roman" pitchFamily="18" charset="0"/>
            </a:rPr>
            <a:t>Биохимия</a:t>
          </a:r>
        </a:p>
        <a:p>
          <a:pPr lvl="0" algn="ctr" defTabSz="533400">
            <a:lnSpc>
              <a:spcPct val="100000"/>
            </a:lnSpc>
            <a:spcBef>
              <a:spcPct val="0"/>
            </a:spcBef>
            <a:spcAft>
              <a:spcPct val="35000"/>
            </a:spcAft>
          </a:pPr>
          <a:r>
            <a:rPr lang="kk-KZ" sz="1100" b="1" i="0" kern="1200" dirty="0" smtClean="0">
              <a:solidFill>
                <a:schemeClr val="tx1"/>
              </a:solidFill>
              <a:latin typeface="Times New Roman" pitchFamily="18" charset="0"/>
              <a:cs typeface="Times New Roman" pitchFamily="18" charset="0"/>
            </a:rPr>
            <a:t>211829/229367</a:t>
          </a:r>
          <a:endParaRPr lang="ru-RU" sz="1100" b="1" i="0" kern="1200" dirty="0" smtClean="0">
            <a:solidFill>
              <a:schemeClr val="tx1"/>
            </a:solidFill>
            <a:latin typeface="Times New Roman" pitchFamily="18" charset="0"/>
            <a:cs typeface="Times New Roman" pitchFamily="18" charset="0"/>
          </a:endParaRPr>
        </a:p>
        <a:p>
          <a:pPr lvl="0" algn="ctr" defTabSz="533400">
            <a:lnSpc>
              <a:spcPct val="90000"/>
            </a:lnSpc>
            <a:spcBef>
              <a:spcPct val="0"/>
            </a:spcBef>
            <a:spcAft>
              <a:spcPct val="35000"/>
            </a:spcAft>
          </a:pPr>
          <a:endParaRPr lang="ru-RU" sz="1300" i="0" kern="1200" dirty="0">
            <a:solidFill>
              <a:schemeClr val="tx1"/>
            </a:solidFill>
          </a:endParaRPr>
        </a:p>
      </dsp:txBody>
      <dsp:txXfrm>
        <a:off x="1446649" y="-85033"/>
        <a:ext cx="1552193" cy="1182488"/>
      </dsp:txXfrm>
    </dsp:sp>
    <dsp:sp modelId="{C1788947-188F-4211-95DB-7B10ABF61457}">
      <dsp:nvSpPr>
        <dsp:cNvPr id="0" name=""/>
        <dsp:cNvSpPr/>
      </dsp:nvSpPr>
      <dsp:spPr>
        <a:xfrm rot="2160000">
          <a:off x="2806723" y="788065"/>
          <a:ext cx="92979" cy="35241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2160000">
        <a:off x="2806723" y="788065"/>
        <a:ext cx="92979" cy="352412"/>
      </dsp:txXfrm>
    </dsp:sp>
    <dsp:sp modelId="{237F67A8-8EE1-4CFF-95CF-5A68D7791F25}">
      <dsp:nvSpPr>
        <dsp:cNvPr id="0" name=""/>
        <dsp:cNvSpPr/>
      </dsp:nvSpPr>
      <dsp:spPr>
        <a:xfrm>
          <a:off x="2693220" y="846952"/>
          <a:ext cx="1595182" cy="1161124"/>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ts val="0"/>
            </a:spcAft>
          </a:pPr>
          <a:r>
            <a:rPr lang="kk-KZ" sz="1300" b="1" kern="1200" dirty="0" smtClean="0">
              <a:solidFill>
                <a:schemeClr val="tx1"/>
              </a:solidFill>
            </a:rPr>
            <a:t>Серология</a:t>
          </a:r>
        </a:p>
        <a:p>
          <a:pPr lvl="0" algn="ctr" defTabSz="577850">
            <a:lnSpc>
              <a:spcPct val="90000"/>
            </a:lnSpc>
            <a:spcBef>
              <a:spcPct val="0"/>
            </a:spcBef>
            <a:spcAft>
              <a:spcPts val="0"/>
            </a:spcAft>
          </a:pPr>
          <a:r>
            <a:rPr lang="kk-KZ" sz="1200" b="1" kern="1200" dirty="0" smtClean="0">
              <a:solidFill>
                <a:schemeClr val="tx1"/>
              </a:solidFill>
            </a:rPr>
            <a:t> 9538/12301</a:t>
          </a:r>
        </a:p>
        <a:p>
          <a:pPr lvl="0" algn="ctr" defTabSz="577850">
            <a:lnSpc>
              <a:spcPct val="90000"/>
            </a:lnSpc>
            <a:spcBef>
              <a:spcPct val="0"/>
            </a:spcBef>
            <a:spcAft>
              <a:spcPct val="35000"/>
            </a:spcAft>
          </a:pPr>
          <a:endParaRPr lang="ru-RU" sz="1200" b="1" kern="1200" dirty="0">
            <a:solidFill>
              <a:schemeClr val="tx1"/>
            </a:solidFill>
          </a:endParaRPr>
        </a:p>
      </dsp:txBody>
      <dsp:txXfrm>
        <a:off x="2693220" y="846952"/>
        <a:ext cx="1595182" cy="1161124"/>
      </dsp:txXfrm>
    </dsp:sp>
    <dsp:sp modelId="{508E9FC9-7EAA-40C2-BD9D-7C848646B2E3}">
      <dsp:nvSpPr>
        <dsp:cNvPr id="0" name=""/>
        <dsp:cNvSpPr/>
      </dsp:nvSpPr>
      <dsp:spPr>
        <a:xfrm rot="6230465">
          <a:off x="3243608" y="1954266"/>
          <a:ext cx="148012" cy="35241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6230465">
        <a:off x="3243608" y="1954266"/>
        <a:ext cx="148012" cy="352412"/>
      </dsp:txXfrm>
    </dsp:sp>
    <dsp:sp modelId="{3982AD95-9E8E-4B79-9DA5-90B7D3008069}">
      <dsp:nvSpPr>
        <dsp:cNvPr id="0" name=""/>
        <dsp:cNvSpPr/>
      </dsp:nvSpPr>
      <dsp:spPr>
        <a:xfrm>
          <a:off x="2364264" y="2258054"/>
          <a:ext cx="1536864" cy="1245891"/>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kk-KZ" sz="1200" b="1" kern="1200" dirty="0" smtClean="0">
              <a:solidFill>
                <a:schemeClr val="tx1"/>
              </a:solidFill>
            </a:rPr>
            <a:t>Гематология 448688</a:t>
          </a:r>
          <a:r>
            <a:rPr lang="kk-KZ" sz="1100" b="1" kern="1200" dirty="0" smtClean="0">
              <a:solidFill>
                <a:schemeClr val="tx1"/>
              </a:solidFill>
            </a:rPr>
            <a:t>/380296</a:t>
          </a:r>
          <a:endParaRPr lang="ru-RU" sz="1100" b="1" kern="1200" dirty="0">
            <a:solidFill>
              <a:schemeClr val="tx1"/>
            </a:solidFill>
          </a:endParaRPr>
        </a:p>
      </dsp:txBody>
      <dsp:txXfrm>
        <a:off x="2364264" y="2258054"/>
        <a:ext cx="1536864" cy="1245891"/>
      </dsp:txXfrm>
    </dsp:sp>
    <dsp:sp modelId="{6C2CC0A1-9E74-4810-B0DD-1EAEA9543409}">
      <dsp:nvSpPr>
        <dsp:cNvPr id="0" name=""/>
        <dsp:cNvSpPr/>
      </dsp:nvSpPr>
      <dsp:spPr>
        <a:xfrm rot="10799536">
          <a:off x="2141058" y="2704916"/>
          <a:ext cx="157731" cy="35241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0799536">
        <a:off x="2141058" y="2704916"/>
        <a:ext cx="157731" cy="352412"/>
      </dsp:txXfrm>
    </dsp:sp>
    <dsp:sp modelId="{321B8D73-5156-4EBB-933C-0620D1FCF77A}">
      <dsp:nvSpPr>
        <dsp:cNvPr id="0" name=""/>
        <dsp:cNvSpPr/>
      </dsp:nvSpPr>
      <dsp:spPr>
        <a:xfrm>
          <a:off x="387898" y="2258055"/>
          <a:ext cx="1678759" cy="1246403"/>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90000"/>
            </a:lnSpc>
            <a:spcBef>
              <a:spcPct val="0"/>
            </a:spcBef>
            <a:spcAft>
              <a:spcPts val="0"/>
            </a:spcAft>
          </a:pPr>
          <a:r>
            <a:rPr lang="kk-KZ" sz="1200" b="1" kern="1200" dirty="0" smtClean="0">
              <a:solidFill>
                <a:schemeClr val="tx1"/>
              </a:solidFill>
            </a:rPr>
            <a:t>Клиническая </a:t>
          </a:r>
        </a:p>
        <a:p>
          <a:pPr lvl="0" algn="ctr" defTabSz="533400">
            <a:lnSpc>
              <a:spcPct val="90000"/>
            </a:lnSpc>
            <a:spcBef>
              <a:spcPct val="0"/>
            </a:spcBef>
            <a:spcAft>
              <a:spcPts val="0"/>
            </a:spcAft>
          </a:pPr>
          <a:r>
            <a:rPr lang="kk-KZ" sz="1300" b="1" kern="1200" dirty="0" smtClean="0">
              <a:solidFill>
                <a:schemeClr val="tx1"/>
              </a:solidFill>
            </a:rPr>
            <a:t>151141/100591</a:t>
          </a:r>
          <a:endParaRPr lang="ru-RU" sz="1300" b="1" kern="1200" dirty="0">
            <a:solidFill>
              <a:schemeClr val="tx1"/>
            </a:solidFill>
          </a:endParaRPr>
        </a:p>
      </dsp:txBody>
      <dsp:txXfrm>
        <a:off x="387898" y="2258055"/>
        <a:ext cx="1678759" cy="1246403"/>
      </dsp:txXfrm>
    </dsp:sp>
    <dsp:sp modelId="{E782DD0A-39AA-4E2F-A819-A134941BB852}">
      <dsp:nvSpPr>
        <dsp:cNvPr id="0" name=""/>
        <dsp:cNvSpPr/>
      </dsp:nvSpPr>
      <dsp:spPr>
        <a:xfrm rot="15562772">
          <a:off x="1040798" y="1992653"/>
          <a:ext cx="105788" cy="35241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5562772">
        <a:off x="1040798" y="1992653"/>
        <a:ext cx="105788" cy="352412"/>
      </dsp:txXfrm>
    </dsp:sp>
    <dsp:sp modelId="{2F85E318-B4C0-4867-B86A-EC0C40D78799}">
      <dsp:nvSpPr>
        <dsp:cNvPr id="0" name=""/>
        <dsp:cNvSpPr/>
      </dsp:nvSpPr>
      <dsp:spPr>
        <a:xfrm>
          <a:off x="176092" y="779450"/>
          <a:ext cx="1557174" cy="1296127"/>
        </a:xfrm>
        <a:prstGeom prst="ellipse">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533400">
            <a:lnSpc>
              <a:spcPct val="100000"/>
            </a:lnSpc>
            <a:spcBef>
              <a:spcPct val="0"/>
            </a:spcBef>
            <a:spcAft>
              <a:spcPts val="0"/>
            </a:spcAft>
          </a:pPr>
          <a:r>
            <a:rPr lang="kk-KZ" sz="1200" b="1" kern="1200" dirty="0" smtClean="0">
              <a:solidFill>
                <a:schemeClr val="tx1"/>
              </a:solidFill>
            </a:rPr>
            <a:t>Бак</a:t>
          </a:r>
        </a:p>
        <a:p>
          <a:pPr lvl="0" algn="ctr" defTabSz="533400">
            <a:lnSpc>
              <a:spcPct val="100000"/>
            </a:lnSpc>
            <a:spcBef>
              <a:spcPct val="0"/>
            </a:spcBef>
            <a:spcAft>
              <a:spcPts val="0"/>
            </a:spcAft>
          </a:pPr>
          <a:r>
            <a:rPr lang="kk-KZ" sz="1200" b="1" kern="1200" dirty="0" smtClean="0">
              <a:solidFill>
                <a:schemeClr val="tx1"/>
              </a:solidFill>
            </a:rPr>
            <a:t>лаборатория 92878/105413</a:t>
          </a:r>
          <a:endParaRPr lang="ru-RU" sz="1300" b="1" kern="1200" dirty="0">
            <a:solidFill>
              <a:schemeClr val="tx1"/>
            </a:solidFill>
          </a:endParaRPr>
        </a:p>
      </dsp:txBody>
      <dsp:txXfrm>
        <a:off x="176092" y="779450"/>
        <a:ext cx="1557174" cy="1296127"/>
      </dsp:txXfrm>
    </dsp:sp>
    <dsp:sp modelId="{944F864A-8A02-4BA4-8AB7-A75C6AAE8CDE}">
      <dsp:nvSpPr>
        <dsp:cNvPr id="0" name=""/>
        <dsp:cNvSpPr/>
      </dsp:nvSpPr>
      <dsp:spPr>
        <a:xfrm rot="19440000">
          <a:off x="1560116" y="782905"/>
          <a:ext cx="78528" cy="352412"/>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ru-RU" sz="1600" kern="1200"/>
        </a:p>
      </dsp:txBody>
      <dsp:txXfrm rot="19440000">
        <a:off x="1560116" y="782905"/>
        <a:ext cx="78528" cy="352412"/>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9592664-8C58-4755-A4A7-57DB23809D37}">
      <dsp:nvSpPr>
        <dsp:cNvPr id="0" name=""/>
        <dsp:cNvSpPr/>
      </dsp:nvSpPr>
      <dsp:spPr>
        <a:xfrm rot="10800000">
          <a:off x="336052" y="1950"/>
          <a:ext cx="3843199" cy="1814488"/>
        </a:xfrm>
        <a:prstGeom prst="homePlate">
          <a:avLst/>
        </a:prstGeom>
        <a:solidFill>
          <a:schemeClr val="tx2">
            <a:lumMod val="20000"/>
            <a:lumOff val="80000"/>
          </a:schemeClr>
        </a:solidFill>
        <a:ln w="1905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599602" tIns="41910" rIns="78232" bIns="41910" numCol="1" spcCol="1270" anchor="ctr" anchorCtr="0">
          <a:noAutofit/>
        </a:bodyPr>
        <a:lstStyle/>
        <a:p>
          <a:pPr lvl="0" algn="ctr" defTabSz="488950">
            <a:lnSpc>
              <a:spcPct val="90000"/>
            </a:lnSpc>
            <a:spcBef>
              <a:spcPct val="0"/>
            </a:spcBef>
            <a:spcAft>
              <a:spcPct val="35000"/>
            </a:spcAft>
          </a:pPr>
          <a:r>
            <a:rPr lang="ru-RU" sz="1100" b="1" kern="1200" dirty="0" err="1" smtClean="0">
              <a:solidFill>
                <a:schemeClr val="accent1">
                  <a:lumMod val="50000"/>
                </a:schemeClr>
              </a:solidFill>
            </a:rPr>
            <a:t>НЦПДх</a:t>
          </a:r>
          <a:r>
            <a:rPr lang="ru-RU" sz="1100" b="1" kern="1200" dirty="0" smtClean="0">
              <a:solidFill>
                <a:schemeClr val="accent1">
                  <a:lumMod val="50000"/>
                </a:schemeClr>
              </a:solidFill>
            </a:rPr>
            <a:t> </a:t>
          </a:r>
          <a:r>
            <a:rPr lang="ru-RU" sz="1100" b="1" kern="1200" dirty="0" err="1" smtClean="0">
              <a:solidFill>
                <a:schemeClr val="accent1">
                  <a:lumMod val="50000"/>
                </a:schemeClr>
              </a:solidFill>
            </a:rPr>
            <a:t>г.Алматы</a:t>
          </a:r>
          <a:endParaRPr lang="ru-RU" sz="1100" b="1" kern="1200" dirty="0" smtClean="0">
            <a:solidFill>
              <a:schemeClr val="accent1">
                <a:lumMod val="50000"/>
              </a:schemeClr>
            </a:solidFill>
          </a:endParaRPr>
        </a:p>
        <a:p>
          <a:pPr lvl="0" algn="ctr" defTabSz="488950">
            <a:lnSpc>
              <a:spcPct val="90000"/>
            </a:lnSpc>
            <a:spcBef>
              <a:spcPct val="0"/>
            </a:spcBef>
            <a:spcAft>
              <a:spcPct val="35000"/>
            </a:spcAft>
          </a:pPr>
          <a:r>
            <a:rPr lang="ru-RU" sz="1100" b="1" kern="1200" dirty="0" smtClean="0">
              <a:solidFill>
                <a:schemeClr val="tx1"/>
              </a:solidFill>
            </a:rPr>
            <a:t>Хирургические для детей -49/54</a:t>
          </a:r>
        </a:p>
        <a:p>
          <a:pPr lvl="0" algn="ctr" defTabSz="488950">
            <a:lnSpc>
              <a:spcPct val="90000"/>
            </a:lnSpc>
            <a:spcBef>
              <a:spcPct val="0"/>
            </a:spcBef>
            <a:spcAft>
              <a:spcPct val="35000"/>
            </a:spcAft>
          </a:pPr>
          <a:r>
            <a:rPr lang="ru-RU" sz="1100" b="1" kern="1200" dirty="0" smtClean="0">
              <a:solidFill>
                <a:schemeClr val="tx1"/>
              </a:solidFill>
            </a:rPr>
            <a:t>Гематологические для детей -75/84</a:t>
          </a:r>
        </a:p>
        <a:p>
          <a:pPr lvl="0" algn="ctr" defTabSz="488950">
            <a:lnSpc>
              <a:spcPct val="90000"/>
            </a:lnSpc>
            <a:spcBef>
              <a:spcPct val="0"/>
            </a:spcBef>
            <a:spcAft>
              <a:spcPct val="35000"/>
            </a:spcAft>
          </a:pPr>
          <a:r>
            <a:rPr lang="ru-RU" sz="1100" b="1" kern="1200" dirty="0" smtClean="0">
              <a:solidFill>
                <a:schemeClr val="tx1"/>
              </a:solidFill>
            </a:rPr>
            <a:t>Урологические для детей -65/68</a:t>
          </a:r>
        </a:p>
        <a:p>
          <a:pPr lvl="0" algn="ctr" defTabSz="488950">
            <a:lnSpc>
              <a:spcPct val="90000"/>
            </a:lnSpc>
            <a:spcBef>
              <a:spcPct val="0"/>
            </a:spcBef>
            <a:spcAft>
              <a:spcPct val="35000"/>
            </a:spcAft>
          </a:pPr>
          <a:r>
            <a:rPr lang="ru-RU" sz="1100" b="1" kern="1200" dirty="0" smtClean="0">
              <a:solidFill>
                <a:schemeClr val="tx1"/>
              </a:solidFill>
            </a:rPr>
            <a:t>Онкологические для детей -152/184</a:t>
          </a:r>
        </a:p>
        <a:p>
          <a:pPr lvl="0" algn="ctr" defTabSz="488950">
            <a:lnSpc>
              <a:spcPct val="90000"/>
            </a:lnSpc>
            <a:spcBef>
              <a:spcPct val="0"/>
            </a:spcBef>
            <a:spcAft>
              <a:spcPct val="35000"/>
            </a:spcAft>
          </a:pPr>
          <a:r>
            <a:rPr lang="ru-RU" sz="1100" b="1" kern="1200" dirty="0" smtClean="0">
              <a:solidFill>
                <a:schemeClr val="tx1"/>
              </a:solidFill>
            </a:rPr>
            <a:t>Педиатрические для детей -71/75</a:t>
          </a:r>
        </a:p>
        <a:p>
          <a:pPr lvl="0" algn="ctr" defTabSz="488950">
            <a:lnSpc>
              <a:spcPct val="90000"/>
            </a:lnSpc>
            <a:spcBef>
              <a:spcPct val="0"/>
            </a:spcBef>
            <a:spcAft>
              <a:spcPct val="35000"/>
            </a:spcAft>
          </a:pPr>
          <a:r>
            <a:rPr lang="kk-KZ" sz="1100" b="1" kern="1200" dirty="0" smtClean="0">
              <a:solidFill>
                <a:schemeClr val="tx1"/>
              </a:solidFill>
            </a:rPr>
            <a:t>Из них ревматология -1/16</a:t>
          </a:r>
          <a:endParaRPr lang="ru-RU" sz="1100" b="1" kern="1200" dirty="0" smtClean="0">
            <a:solidFill>
              <a:schemeClr val="tx1"/>
            </a:solidFill>
          </a:endParaRPr>
        </a:p>
        <a:p>
          <a:pPr lvl="0" algn="ctr" defTabSz="488950">
            <a:lnSpc>
              <a:spcPct val="90000"/>
            </a:lnSpc>
            <a:spcBef>
              <a:spcPct val="0"/>
            </a:spcBef>
            <a:spcAft>
              <a:spcPct val="35000"/>
            </a:spcAft>
          </a:pPr>
          <a:r>
            <a:rPr lang="ru-RU" sz="1100" b="1" kern="1200" dirty="0" smtClean="0">
              <a:solidFill>
                <a:schemeClr val="tx1"/>
              </a:solidFill>
            </a:rPr>
            <a:t>Кардиохирургические для детей -23/33</a:t>
          </a:r>
        </a:p>
        <a:p>
          <a:pPr lvl="0" algn="ctr" defTabSz="488950">
            <a:lnSpc>
              <a:spcPct val="90000"/>
            </a:lnSpc>
            <a:spcBef>
              <a:spcPct val="0"/>
            </a:spcBef>
            <a:spcAft>
              <a:spcPct val="35000"/>
            </a:spcAft>
          </a:pPr>
          <a:r>
            <a:rPr lang="kk-KZ" sz="1100" b="1" kern="1200" dirty="0" smtClean="0">
              <a:solidFill>
                <a:schemeClr val="tx1"/>
              </a:solidFill>
            </a:rPr>
            <a:t>Пульмонологияческие для детей-35/43</a:t>
          </a:r>
          <a:endParaRPr lang="ru-RU" sz="1100" b="1" kern="1200" dirty="0">
            <a:solidFill>
              <a:schemeClr val="tx1"/>
            </a:solidFill>
          </a:endParaRPr>
        </a:p>
      </dsp:txBody>
      <dsp:txXfrm rot="10800000">
        <a:off x="336052" y="1950"/>
        <a:ext cx="3843199" cy="1814488"/>
      </dsp:txXfrm>
    </dsp:sp>
    <dsp:sp modelId="{67F4F7BA-DC73-4CF7-92D2-1FA1DB1B7499}">
      <dsp:nvSpPr>
        <dsp:cNvPr id="0" name=""/>
        <dsp:cNvSpPr/>
      </dsp:nvSpPr>
      <dsp:spPr>
        <a:xfrm>
          <a:off x="141228" y="229330"/>
          <a:ext cx="1359727" cy="1359727"/>
        </a:xfrm>
        <a:prstGeom prst="ellipse">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961ECBA-01C4-4726-84BF-30B830FE1142}">
      <dsp:nvSpPr>
        <dsp:cNvPr id="0" name=""/>
        <dsp:cNvSpPr/>
      </dsp:nvSpPr>
      <dsp:spPr>
        <a:xfrm rot="10800000">
          <a:off x="392804" y="2222327"/>
          <a:ext cx="3756488" cy="1660812"/>
        </a:xfrm>
        <a:prstGeom prst="homePlate">
          <a:avLst/>
        </a:prstGeom>
        <a:solidFill>
          <a:schemeClr val="bg2"/>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02" tIns="41910" rIns="78232" bIns="41910" numCol="1" spcCol="1270" anchor="ctr" anchorCtr="0">
          <a:noAutofit/>
        </a:bodyPr>
        <a:lstStyle/>
        <a:p>
          <a:pPr lvl="0" algn="ctr" defTabSz="466725">
            <a:lnSpc>
              <a:spcPct val="90000"/>
            </a:lnSpc>
            <a:spcBef>
              <a:spcPct val="0"/>
            </a:spcBef>
            <a:spcAft>
              <a:spcPct val="35000"/>
            </a:spcAft>
          </a:pPr>
          <a:r>
            <a:rPr lang="ru-RU" sz="1050" b="1" kern="1200" dirty="0" smtClean="0">
              <a:solidFill>
                <a:schemeClr val="accent1">
                  <a:lumMod val="50000"/>
                </a:schemeClr>
              </a:solidFill>
            </a:rPr>
            <a:t>РДКБ имени С</a:t>
          </a:r>
          <a:r>
            <a:rPr lang="kk-KZ" sz="1050" b="1" kern="1200" dirty="0" smtClean="0">
              <a:solidFill>
                <a:schemeClr val="accent1">
                  <a:lumMod val="50000"/>
                </a:schemeClr>
              </a:solidFill>
            </a:rPr>
            <a:t>.Д.Асфендиарова г.Алматы</a:t>
          </a:r>
        </a:p>
        <a:p>
          <a:pPr lvl="0" algn="ctr" defTabSz="466725">
            <a:lnSpc>
              <a:spcPct val="90000"/>
            </a:lnSpc>
            <a:spcBef>
              <a:spcPct val="0"/>
            </a:spcBef>
            <a:spcAft>
              <a:spcPct val="35000"/>
            </a:spcAft>
          </a:pPr>
          <a:r>
            <a:rPr lang="kk-KZ" sz="1050" b="1" kern="1200" dirty="0" smtClean="0">
              <a:solidFill>
                <a:schemeClr val="tx1"/>
              </a:solidFill>
            </a:rPr>
            <a:t>Нефрологические для детей -17/22</a:t>
          </a:r>
          <a:endParaRPr lang="ru-RU" sz="1050" b="1" kern="1200" dirty="0" smtClean="0">
            <a:solidFill>
              <a:schemeClr val="tx1"/>
            </a:solidFill>
          </a:endParaRPr>
        </a:p>
        <a:p>
          <a:pPr lvl="0" algn="ctr" defTabSz="466725">
            <a:lnSpc>
              <a:spcPct val="90000"/>
            </a:lnSpc>
            <a:spcBef>
              <a:spcPct val="0"/>
            </a:spcBef>
            <a:spcAft>
              <a:spcPct val="35000"/>
            </a:spcAft>
          </a:pPr>
          <a:r>
            <a:rPr lang="kk-KZ" sz="1050" b="1" kern="1200" dirty="0" smtClean="0">
              <a:solidFill>
                <a:schemeClr val="tx1"/>
              </a:solidFill>
            </a:rPr>
            <a:t>Урологические для детей -3/5</a:t>
          </a:r>
          <a:endParaRPr lang="ru-RU" sz="1050" b="1" kern="1200" dirty="0" smtClean="0">
            <a:solidFill>
              <a:schemeClr val="tx1"/>
            </a:solidFill>
          </a:endParaRPr>
        </a:p>
        <a:p>
          <a:pPr lvl="0" algn="ctr" defTabSz="466725">
            <a:lnSpc>
              <a:spcPct val="90000"/>
            </a:lnSpc>
            <a:spcBef>
              <a:spcPct val="0"/>
            </a:spcBef>
            <a:spcAft>
              <a:spcPct val="35000"/>
            </a:spcAft>
          </a:pPr>
          <a:r>
            <a:rPr lang="kk-KZ" sz="1050" b="1" kern="1200" dirty="0" smtClean="0">
              <a:solidFill>
                <a:schemeClr val="tx1"/>
              </a:solidFill>
            </a:rPr>
            <a:t>Отолорингологические для детей- 53/65 Члх -8/8</a:t>
          </a:r>
        </a:p>
        <a:p>
          <a:pPr lvl="0" algn="ctr" defTabSz="466725">
            <a:lnSpc>
              <a:spcPct val="90000"/>
            </a:lnSpc>
            <a:spcBef>
              <a:spcPct val="0"/>
            </a:spcBef>
            <a:spcAft>
              <a:spcPct val="35000"/>
            </a:spcAft>
          </a:pPr>
          <a:r>
            <a:rPr lang="kk-KZ" sz="1050" b="1" kern="1200" dirty="0" smtClean="0">
              <a:solidFill>
                <a:schemeClr val="tx1"/>
              </a:solidFill>
            </a:rPr>
            <a:t>Аллерголог - 1/6</a:t>
          </a:r>
          <a:endParaRPr lang="ru-RU" sz="1050" b="1" kern="1200" dirty="0" smtClean="0">
            <a:solidFill>
              <a:schemeClr val="tx1"/>
            </a:solidFill>
          </a:endParaRPr>
        </a:p>
        <a:p>
          <a:pPr lvl="0" algn="ctr" defTabSz="466725">
            <a:lnSpc>
              <a:spcPct val="90000"/>
            </a:lnSpc>
            <a:spcBef>
              <a:spcPct val="0"/>
            </a:spcBef>
            <a:spcAft>
              <a:spcPct val="35000"/>
            </a:spcAft>
          </a:pPr>
          <a:r>
            <a:rPr lang="kk-KZ" sz="1050" b="1" kern="1200" dirty="0" smtClean="0">
              <a:solidFill>
                <a:schemeClr val="tx1"/>
              </a:solidFill>
            </a:rPr>
            <a:t>Неврология- 8/5</a:t>
          </a:r>
        </a:p>
        <a:p>
          <a:pPr lvl="0" algn="ctr" defTabSz="466725">
            <a:lnSpc>
              <a:spcPct val="90000"/>
            </a:lnSpc>
            <a:spcBef>
              <a:spcPct val="0"/>
            </a:spcBef>
            <a:spcAft>
              <a:spcPct val="35000"/>
            </a:spcAft>
          </a:pPr>
          <a:r>
            <a:rPr lang="kk-KZ" sz="1050" b="1" kern="1200" dirty="0" smtClean="0">
              <a:solidFill>
                <a:schemeClr val="tx1"/>
              </a:solidFill>
            </a:rPr>
            <a:t>Эндокринология- 2/0</a:t>
          </a:r>
          <a:endParaRPr lang="ru-RU" sz="1050" b="1" kern="1200" dirty="0" smtClean="0">
            <a:solidFill>
              <a:schemeClr val="tx1"/>
            </a:solidFill>
          </a:endParaRPr>
        </a:p>
        <a:p>
          <a:pPr lvl="0" algn="ctr" defTabSz="466725">
            <a:lnSpc>
              <a:spcPct val="90000"/>
            </a:lnSpc>
            <a:spcBef>
              <a:spcPct val="0"/>
            </a:spcBef>
            <a:spcAft>
              <a:spcPct val="35000"/>
            </a:spcAft>
          </a:pPr>
          <a:r>
            <a:rPr lang="kk-KZ" sz="1050" b="1" kern="1200" dirty="0" smtClean="0">
              <a:solidFill>
                <a:schemeClr val="tx1"/>
              </a:solidFill>
            </a:rPr>
            <a:t>Ортопедия-8/5</a:t>
          </a:r>
          <a:endParaRPr lang="ru-RU" sz="1050" b="1" kern="1200" dirty="0">
            <a:solidFill>
              <a:schemeClr val="tx1"/>
            </a:solidFill>
          </a:endParaRPr>
        </a:p>
      </dsp:txBody>
      <dsp:txXfrm rot="10800000">
        <a:off x="392804" y="2222327"/>
        <a:ext cx="3756488" cy="1660812"/>
      </dsp:txXfrm>
    </dsp:sp>
    <dsp:sp modelId="{35758D48-0B83-4E99-841D-243DA1FC5793}">
      <dsp:nvSpPr>
        <dsp:cNvPr id="0" name=""/>
        <dsp:cNvSpPr/>
      </dsp:nvSpPr>
      <dsp:spPr>
        <a:xfrm>
          <a:off x="171186" y="2372869"/>
          <a:ext cx="1326604" cy="1359727"/>
        </a:xfrm>
        <a:prstGeom prst="ellipse">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4D7ED0-3B2E-439B-97A9-6931CC6BF41D}">
      <dsp:nvSpPr>
        <dsp:cNvPr id="0" name=""/>
        <dsp:cNvSpPr/>
      </dsp:nvSpPr>
      <dsp:spPr>
        <a:xfrm rot="10800000">
          <a:off x="419530" y="4289028"/>
          <a:ext cx="3731894" cy="1359727"/>
        </a:xfrm>
        <a:prstGeom prst="homePlate">
          <a:avLst/>
        </a:prstGeom>
        <a:solidFill>
          <a:schemeClr val="tx2">
            <a:lumMod val="40000"/>
            <a:lumOff val="60000"/>
          </a:schemeClr>
        </a:solidFill>
        <a:ln w="19050" cap="flat" cmpd="sng" algn="ctr">
          <a:solidFill>
            <a:schemeClr val="accent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99602"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rPr>
            <a:t>ННЦХ имени А.Н.Сызганова г.Алматы </a:t>
          </a:r>
        </a:p>
        <a:p>
          <a:pPr lvl="0" algn="ctr" defTabSz="488950">
            <a:lnSpc>
              <a:spcPct val="100000"/>
            </a:lnSpc>
            <a:spcBef>
              <a:spcPct val="0"/>
            </a:spcBef>
            <a:spcAft>
              <a:spcPct val="35000"/>
            </a:spcAft>
          </a:pPr>
          <a:r>
            <a:rPr lang="kk-KZ" sz="1100" b="1" kern="1200" dirty="0" smtClean="0">
              <a:solidFill>
                <a:schemeClr val="tx1"/>
              </a:solidFill>
            </a:rPr>
            <a:t>Хирургические -34/56</a:t>
          </a:r>
          <a:endParaRPr lang="ru-RU" sz="1100" b="1" kern="1200" dirty="0" smtClean="0">
            <a:solidFill>
              <a:schemeClr val="tx1"/>
            </a:solidFill>
          </a:endParaRPr>
        </a:p>
        <a:p>
          <a:pPr lvl="0" algn="ctr" defTabSz="488950">
            <a:lnSpc>
              <a:spcPct val="100000"/>
            </a:lnSpc>
            <a:spcBef>
              <a:spcPct val="0"/>
            </a:spcBef>
            <a:spcAft>
              <a:spcPct val="35000"/>
            </a:spcAft>
          </a:pPr>
          <a:r>
            <a:rPr lang="kk-KZ" sz="1100" b="1" kern="1200" dirty="0" smtClean="0">
              <a:solidFill>
                <a:schemeClr val="tx1"/>
              </a:solidFill>
            </a:rPr>
            <a:t>Сосудистая хирургия -3/2</a:t>
          </a:r>
          <a:endParaRPr lang="ru-RU" sz="1100" b="1" kern="1200" dirty="0" smtClean="0">
            <a:solidFill>
              <a:schemeClr val="tx1"/>
            </a:solidFill>
          </a:endParaRPr>
        </a:p>
        <a:p>
          <a:pPr lvl="0" algn="ctr" defTabSz="488950">
            <a:lnSpc>
              <a:spcPct val="100000"/>
            </a:lnSpc>
            <a:spcBef>
              <a:spcPct val="0"/>
            </a:spcBef>
            <a:spcAft>
              <a:spcPct val="35000"/>
            </a:spcAft>
          </a:pPr>
          <a:r>
            <a:rPr lang="kk-KZ" sz="1100" b="1" kern="1200" dirty="0" smtClean="0">
              <a:solidFill>
                <a:schemeClr val="tx1"/>
              </a:solidFill>
            </a:rPr>
            <a:t>Кардиохирургия -0/1</a:t>
          </a:r>
          <a:endParaRPr lang="ru-RU" sz="1100" b="1" kern="1200" dirty="0">
            <a:solidFill>
              <a:schemeClr val="tx1"/>
            </a:solidFill>
          </a:endParaRPr>
        </a:p>
      </dsp:txBody>
      <dsp:txXfrm rot="10800000">
        <a:off x="419530" y="4289028"/>
        <a:ext cx="3731894" cy="1359727"/>
      </dsp:txXfrm>
    </dsp:sp>
    <dsp:sp modelId="{99DD5FC6-26BA-4E68-9C6D-3E0AF898A55F}">
      <dsp:nvSpPr>
        <dsp:cNvPr id="0" name=""/>
        <dsp:cNvSpPr/>
      </dsp:nvSpPr>
      <dsp:spPr>
        <a:xfrm>
          <a:off x="169054" y="4289028"/>
          <a:ext cx="1359727" cy="1359727"/>
        </a:xfrm>
        <a:prstGeom prst="ellipse">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6E25B57-B41C-4CB1-B8A2-604192468028}">
      <dsp:nvSpPr>
        <dsp:cNvPr id="0" name=""/>
        <dsp:cNvSpPr/>
      </dsp:nvSpPr>
      <dsp:spPr>
        <a:xfrm rot="10800000">
          <a:off x="346939" y="3340"/>
          <a:ext cx="3826156" cy="1791847"/>
        </a:xfrm>
        <a:prstGeom prst="homePlate">
          <a:avLst/>
        </a:prstGeom>
        <a:gradFill rotWithShape="0">
          <a:gsLst>
            <a:gs pos="0">
              <a:schemeClr val="accent3">
                <a:hueOff val="0"/>
                <a:satOff val="0"/>
                <a:lumOff val="0"/>
                <a:alphaOff val="0"/>
                <a:tint val="1000"/>
                <a:satMod val="255000"/>
              </a:schemeClr>
            </a:gs>
            <a:gs pos="55000">
              <a:schemeClr val="accent3">
                <a:hueOff val="0"/>
                <a:satOff val="0"/>
                <a:lumOff val="0"/>
                <a:alphaOff val="0"/>
                <a:tint val="12000"/>
                <a:satMod val="255000"/>
              </a:schemeClr>
            </a:gs>
            <a:gs pos="100000">
              <a:schemeClr val="accent3">
                <a:hueOff val="0"/>
                <a:satOff val="0"/>
                <a:lumOff val="0"/>
                <a:alphaOff val="0"/>
                <a:tint val="45000"/>
                <a:satMod val="250000"/>
              </a:schemeClr>
            </a:gs>
          </a:gsLst>
          <a:path path="circle">
            <a:fillToRect l="-40000" t="-90000" r="140000" b="190000"/>
          </a:path>
        </a:gradFill>
        <a:ln>
          <a:solidFill>
            <a:schemeClr val="accent1"/>
          </a:solid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014" tIns="38100" rIns="71120" bIns="38100" numCol="1" spcCol="1270" anchor="ctr" anchorCtr="0">
          <a:noAutofit/>
        </a:bodyPr>
        <a:lstStyle/>
        <a:p>
          <a:pPr lvl="0" algn="ctr" defTabSz="444500">
            <a:lnSpc>
              <a:spcPct val="90000"/>
            </a:lnSpc>
            <a:spcBef>
              <a:spcPct val="0"/>
            </a:spcBef>
            <a:spcAft>
              <a:spcPct val="35000"/>
            </a:spcAft>
          </a:pPr>
          <a:r>
            <a:rPr lang="kk-KZ" sz="1000" b="1" kern="1200" dirty="0" smtClean="0">
              <a:solidFill>
                <a:schemeClr val="accent1">
                  <a:lumMod val="50000"/>
                </a:schemeClr>
              </a:solidFill>
            </a:rPr>
            <a:t>КФ </a:t>
          </a:r>
          <a:r>
            <a:rPr lang="en-US" sz="1000" b="1" kern="1200" dirty="0" smtClean="0">
              <a:solidFill>
                <a:schemeClr val="accent1">
                  <a:lumMod val="50000"/>
                </a:schemeClr>
              </a:solidFill>
            </a:rPr>
            <a:t>UMC </a:t>
          </a:r>
          <a:r>
            <a:rPr lang="kk-KZ" sz="1000" b="1" kern="1200" dirty="0" smtClean="0">
              <a:solidFill>
                <a:schemeClr val="accent1">
                  <a:lumMod val="50000"/>
                </a:schemeClr>
              </a:solidFill>
            </a:rPr>
            <a:t> г.Нур-Султан</a:t>
          </a:r>
        </a:p>
        <a:p>
          <a:pPr lvl="0" algn="ctr" defTabSz="444500">
            <a:lnSpc>
              <a:spcPct val="90000"/>
            </a:lnSpc>
            <a:spcBef>
              <a:spcPct val="0"/>
            </a:spcBef>
            <a:spcAft>
              <a:spcPct val="35000"/>
            </a:spcAft>
          </a:pPr>
          <a:r>
            <a:rPr lang="kk-KZ" sz="1000" b="1" kern="1200" dirty="0" smtClean="0"/>
            <a:t>Нефрологические для детей-51/61</a:t>
          </a:r>
          <a:endParaRPr lang="ru-RU" sz="1000" b="1" kern="1200" dirty="0" smtClean="0"/>
        </a:p>
        <a:p>
          <a:pPr lvl="0" algn="ctr" defTabSz="444500">
            <a:lnSpc>
              <a:spcPct val="90000"/>
            </a:lnSpc>
            <a:spcBef>
              <a:spcPct val="0"/>
            </a:spcBef>
            <a:spcAft>
              <a:spcPct val="35000"/>
            </a:spcAft>
          </a:pPr>
          <a:r>
            <a:rPr lang="kk-KZ" sz="1000" b="1" kern="1200" dirty="0" smtClean="0"/>
            <a:t>Онкологические для детей -20/27</a:t>
          </a:r>
          <a:endParaRPr lang="ru-RU" sz="1000" b="1" kern="1200" dirty="0" smtClean="0"/>
        </a:p>
        <a:p>
          <a:pPr lvl="0" algn="ctr" defTabSz="444500">
            <a:lnSpc>
              <a:spcPct val="90000"/>
            </a:lnSpc>
            <a:spcBef>
              <a:spcPct val="0"/>
            </a:spcBef>
            <a:spcAft>
              <a:spcPct val="35000"/>
            </a:spcAft>
          </a:pPr>
          <a:r>
            <a:rPr lang="kk-KZ" sz="1000" b="1" kern="1200" dirty="0" smtClean="0"/>
            <a:t>Хирургические для детей-61/60</a:t>
          </a:r>
          <a:endParaRPr lang="ru-RU" sz="1000" b="1" kern="1200" dirty="0" smtClean="0"/>
        </a:p>
        <a:p>
          <a:pPr lvl="0" algn="ctr" defTabSz="444500">
            <a:lnSpc>
              <a:spcPct val="90000"/>
            </a:lnSpc>
            <a:spcBef>
              <a:spcPct val="0"/>
            </a:spcBef>
            <a:spcAft>
              <a:spcPct val="35000"/>
            </a:spcAft>
          </a:pPr>
          <a:r>
            <a:rPr lang="kk-KZ" sz="1000" b="1" kern="1200" dirty="0" smtClean="0"/>
            <a:t>Неврологические для детей -51/50</a:t>
          </a:r>
          <a:endParaRPr lang="ru-RU" sz="1000" b="1" kern="1200" dirty="0" smtClean="0"/>
        </a:p>
        <a:p>
          <a:pPr lvl="0" algn="ctr" defTabSz="444500">
            <a:lnSpc>
              <a:spcPct val="90000"/>
            </a:lnSpc>
            <a:spcBef>
              <a:spcPct val="0"/>
            </a:spcBef>
            <a:spcAft>
              <a:spcPct val="35000"/>
            </a:spcAft>
          </a:pPr>
          <a:r>
            <a:rPr lang="kk-KZ" sz="1000" b="1" kern="1200" dirty="0" smtClean="0"/>
            <a:t>Ортопедические для детей-22/53</a:t>
          </a:r>
          <a:endParaRPr lang="ru-RU" sz="1000" b="1" kern="1200" dirty="0" smtClean="0"/>
        </a:p>
        <a:p>
          <a:pPr lvl="0" algn="ctr" defTabSz="444500">
            <a:lnSpc>
              <a:spcPct val="90000"/>
            </a:lnSpc>
            <a:spcBef>
              <a:spcPct val="0"/>
            </a:spcBef>
            <a:spcAft>
              <a:spcPct val="35000"/>
            </a:spcAft>
          </a:pPr>
          <a:r>
            <a:rPr lang="kk-KZ" sz="1000" b="1" kern="1200" dirty="0" smtClean="0"/>
            <a:t>Урологические для детей -30/38</a:t>
          </a:r>
          <a:endParaRPr lang="ru-RU" sz="1000" b="1" kern="1200" dirty="0" smtClean="0"/>
        </a:p>
        <a:p>
          <a:pPr lvl="0" algn="ctr" defTabSz="444500">
            <a:lnSpc>
              <a:spcPct val="90000"/>
            </a:lnSpc>
            <a:spcBef>
              <a:spcPct val="0"/>
            </a:spcBef>
            <a:spcAft>
              <a:spcPct val="35000"/>
            </a:spcAft>
          </a:pPr>
          <a:r>
            <a:rPr lang="kk-KZ" sz="1000" b="1" kern="1200" dirty="0" smtClean="0"/>
            <a:t>Ревмоталагические для детей-80/123</a:t>
          </a:r>
          <a:endParaRPr lang="ru-RU" sz="1000" b="1" kern="1200" dirty="0" smtClean="0"/>
        </a:p>
        <a:p>
          <a:pPr lvl="0" algn="ctr" defTabSz="444500">
            <a:lnSpc>
              <a:spcPct val="90000"/>
            </a:lnSpc>
            <a:spcBef>
              <a:spcPct val="0"/>
            </a:spcBef>
            <a:spcAft>
              <a:spcPct val="35000"/>
            </a:spcAft>
          </a:pPr>
          <a:r>
            <a:rPr lang="kk-KZ" sz="1000" b="1" kern="1200" dirty="0" smtClean="0"/>
            <a:t>Педиатрические для детей -13/1</a:t>
          </a:r>
        </a:p>
        <a:p>
          <a:pPr lvl="0" algn="ctr" defTabSz="444500">
            <a:lnSpc>
              <a:spcPct val="90000"/>
            </a:lnSpc>
            <a:spcBef>
              <a:spcPct val="0"/>
            </a:spcBef>
            <a:spcAft>
              <a:spcPct val="35000"/>
            </a:spcAft>
          </a:pPr>
          <a:r>
            <a:rPr lang="kk-KZ" sz="1000" b="1" kern="1200" dirty="0" smtClean="0"/>
            <a:t>Эндокринологические для детей- 7/24 </a:t>
          </a:r>
          <a:endParaRPr lang="ru-RU" sz="1000" kern="1200" dirty="0"/>
        </a:p>
      </dsp:txBody>
      <dsp:txXfrm rot="10800000">
        <a:off x="346939" y="3340"/>
        <a:ext cx="3826156" cy="1791847"/>
      </dsp:txXfrm>
    </dsp:sp>
    <dsp:sp modelId="{8B4F118B-FD2E-4384-B07D-F6FF8E965CDD}">
      <dsp:nvSpPr>
        <dsp:cNvPr id="0" name=""/>
        <dsp:cNvSpPr/>
      </dsp:nvSpPr>
      <dsp:spPr>
        <a:xfrm>
          <a:off x="291399" y="415090"/>
          <a:ext cx="968346" cy="968346"/>
        </a:xfrm>
        <a:prstGeom prst="ellipse">
          <a:avLst/>
        </a:prstGeom>
        <a:blipFill rotWithShape="0">
          <a:blip xmlns:r="http://schemas.openxmlformats.org/officeDocument/2006/relationships" r:embed="rId1"/>
          <a:stretch>
            <a:fillRect/>
          </a:stretch>
        </a:blip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340E6278-0C78-44EB-A839-7625FBA9D1DD}">
      <dsp:nvSpPr>
        <dsp:cNvPr id="0" name=""/>
        <dsp:cNvSpPr/>
      </dsp:nvSpPr>
      <dsp:spPr>
        <a:xfrm rot="10800000">
          <a:off x="892966" y="1996601"/>
          <a:ext cx="3406474" cy="774386"/>
        </a:xfrm>
        <a:prstGeom prst="homePlate">
          <a:avLst/>
        </a:prstGeom>
        <a:gradFill rotWithShape="0">
          <a:gsLst>
            <a:gs pos="0">
              <a:schemeClr val="accent3">
                <a:hueOff val="-379119"/>
                <a:satOff val="-1563"/>
                <a:lumOff val="-328"/>
                <a:alphaOff val="0"/>
                <a:tint val="1000"/>
                <a:satMod val="255000"/>
              </a:schemeClr>
            </a:gs>
            <a:gs pos="55000">
              <a:schemeClr val="accent3">
                <a:hueOff val="-379119"/>
                <a:satOff val="-1563"/>
                <a:lumOff val="-328"/>
                <a:alphaOff val="0"/>
                <a:tint val="12000"/>
                <a:satMod val="255000"/>
              </a:schemeClr>
            </a:gs>
            <a:gs pos="100000">
              <a:schemeClr val="accent3">
                <a:hueOff val="-379119"/>
                <a:satOff val="-1563"/>
                <a:lumOff val="-328"/>
                <a:alphaOff val="0"/>
                <a:tint val="45000"/>
                <a:satMod val="250000"/>
              </a:schemeClr>
            </a:gs>
          </a:gsLst>
          <a:path path="circle">
            <a:fillToRect l="-40000" t="-90000" r="140000" b="190000"/>
          </a:path>
        </a:gradFill>
        <a:ln>
          <a:solidFill>
            <a:schemeClr val="accent1"/>
          </a:solid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01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rPr>
            <a:t>ННКЦ г.Нур-Султан</a:t>
          </a:r>
        </a:p>
        <a:p>
          <a:pPr lvl="0" algn="ctr" defTabSz="488950">
            <a:lnSpc>
              <a:spcPct val="90000"/>
            </a:lnSpc>
            <a:spcBef>
              <a:spcPct val="0"/>
            </a:spcBef>
            <a:spcAft>
              <a:spcPct val="35000"/>
            </a:spcAft>
          </a:pPr>
          <a:r>
            <a:rPr lang="kk-KZ" sz="1100" b="1" kern="1200" dirty="0" smtClean="0">
              <a:solidFill>
                <a:schemeClr val="tx1"/>
              </a:solidFill>
            </a:rPr>
            <a:t>Кардиология  для детей – 51/61</a:t>
          </a:r>
        </a:p>
        <a:p>
          <a:pPr lvl="0" algn="ctr" defTabSz="488950">
            <a:lnSpc>
              <a:spcPct val="90000"/>
            </a:lnSpc>
            <a:spcBef>
              <a:spcPct val="0"/>
            </a:spcBef>
            <a:spcAft>
              <a:spcPct val="35000"/>
            </a:spcAft>
          </a:pPr>
          <a:r>
            <a:rPr lang="kk-KZ" sz="1100" b="1" kern="1200" dirty="0" smtClean="0">
              <a:solidFill>
                <a:schemeClr val="tx1"/>
              </a:solidFill>
            </a:rPr>
            <a:t>Кардиохирургия  для детей –23/33</a:t>
          </a:r>
        </a:p>
        <a:p>
          <a:pPr lvl="0" algn="ctr" defTabSz="488950">
            <a:lnSpc>
              <a:spcPct val="90000"/>
            </a:lnSpc>
            <a:spcBef>
              <a:spcPct val="0"/>
            </a:spcBef>
            <a:spcAft>
              <a:spcPct val="35000"/>
            </a:spcAft>
          </a:pPr>
          <a:endParaRPr lang="kk-KZ" sz="1100" b="1" kern="1200" dirty="0" smtClean="0">
            <a:solidFill>
              <a:schemeClr val="accent1"/>
            </a:solidFill>
          </a:endParaRPr>
        </a:p>
      </dsp:txBody>
      <dsp:txXfrm rot="10800000">
        <a:off x="892966" y="1996601"/>
        <a:ext cx="3406474" cy="774386"/>
      </dsp:txXfrm>
    </dsp:sp>
    <dsp:sp modelId="{416F57DD-BCC5-48D8-A2D3-94FE8C76E079}">
      <dsp:nvSpPr>
        <dsp:cNvPr id="0" name=""/>
        <dsp:cNvSpPr/>
      </dsp:nvSpPr>
      <dsp:spPr>
        <a:xfrm>
          <a:off x="164737" y="1915163"/>
          <a:ext cx="972578" cy="886947"/>
        </a:xfrm>
        <a:prstGeom prst="ellipse">
          <a:avLst/>
        </a:prstGeom>
        <a:blipFill rotWithShape="0">
          <a:blip xmlns:r="http://schemas.openxmlformats.org/officeDocument/2006/relationships" r:embed="rId2"/>
          <a:stretch>
            <a:fillRect/>
          </a:stretch>
        </a:blip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8F759C9D-C60E-4F92-A2B3-C8B7954EDEE1}">
      <dsp:nvSpPr>
        <dsp:cNvPr id="0" name=""/>
        <dsp:cNvSpPr/>
      </dsp:nvSpPr>
      <dsp:spPr>
        <a:xfrm rot="10800000">
          <a:off x="790287" y="3068655"/>
          <a:ext cx="3674208" cy="679159"/>
        </a:xfrm>
        <a:prstGeom prst="homePlate">
          <a:avLst/>
        </a:prstGeom>
        <a:solidFill>
          <a:schemeClr val="accent4">
            <a:lumMod val="20000"/>
            <a:lumOff val="80000"/>
          </a:schemeClr>
        </a:solidFill>
        <a:ln>
          <a:solidFill>
            <a:schemeClr val="accent1"/>
          </a:solid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014" tIns="41910" rIns="78232" bIns="41910" numCol="1" spcCol="1270" anchor="ctr" anchorCtr="0">
          <a:noAutofit/>
        </a:bodyPr>
        <a:lstStyle/>
        <a:p>
          <a:pPr lvl="0" algn="ctr" defTabSz="488950">
            <a:lnSpc>
              <a:spcPct val="90000"/>
            </a:lnSpc>
            <a:spcBef>
              <a:spcPct val="0"/>
            </a:spcBef>
            <a:spcAft>
              <a:spcPct val="35000"/>
            </a:spcAft>
          </a:pPr>
          <a:r>
            <a:rPr lang="kk-KZ" sz="1100" b="1" kern="1200" dirty="0" smtClean="0">
              <a:solidFill>
                <a:schemeClr val="accent1">
                  <a:lumMod val="50000"/>
                </a:schemeClr>
              </a:solidFill>
            </a:rPr>
            <a:t>НЦН г.Нур-Султан</a:t>
          </a:r>
        </a:p>
        <a:p>
          <a:pPr lvl="0" algn="ctr" defTabSz="488950">
            <a:lnSpc>
              <a:spcPct val="90000"/>
            </a:lnSpc>
            <a:spcBef>
              <a:spcPct val="0"/>
            </a:spcBef>
            <a:spcAft>
              <a:spcPct val="35000"/>
            </a:spcAft>
          </a:pPr>
          <a:r>
            <a:rPr lang="kk-KZ" sz="1100" b="1" kern="1200" dirty="0" smtClean="0"/>
            <a:t>     Нейрохирургические для детей -23/23</a:t>
          </a:r>
          <a:endParaRPr lang="ru-RU" sz="1100" kern="1200" dirty="0">
            <a:solidFill>
              <a:schemeClr val="accent1">
                <a:lumMod val="50000"/>
              </a:schemeClr>
            </a:solidFill>
          </a:endParaRPr>
        </a:p>
      </dsp:txBody>
      <dsp:txXfrm rot="10800000">
        <a:off x="790287" y="3068655"/>
        <a:ext cx="3674208" cy="679159"/>
      </dsp:txXfrm>
    </dsp:sp>
    <dsp:sp modelId="{ACF49F37-D148-4EEE-94B7-71D01AC16B57}">
      <dsp:nvSpPr>
        <dsp:cNvPr id="0" name=""/>
        <dsp:cNvSpPr/>
      </dsp:nvSpPr>
      <dsp:spPr>
        <a:xfrm>
          <a:off x="131548" y="2881028"/>
          <a:ext cx="978979" cy="964279"/>
        </a:xfrm>
        <a:prstGeom prst="ellipse">
          <a:avLst/>
        </a:prstGeom>
        <a:blipFill rotWithShape="0">
          <a:blip xmlns:r="http://schemas.openxmlformats.org/officeDocument/2006/relationships" r:embed="rId3"/>
          <a:stretch>
            <a:fillRect/>
          </a:stretch>
        </a:blip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 modelId="{C55BBBAF-5A71-43DC-A743-CDE495F55A3B}">
      <dsp:nvSpPr>
        <dsp:cNvPr id="0" name=""/>
        <dsp:cNvSpPr/>
      </dsp:nvSpPr>
      <dsp:spPr>
        <a:xfrm rot="10800000">
          <a:off x="790287" y="4652069"/>
          <a:ext cx="3674208" cy="722125"/>
        </a:xfrm>
        <a:prstGeom prst="homePlate">
          <a:avLst/>
        </a:prstGeom>
        <a:solidFill>
          <a:schemeClr val="accent4">
            <a:lumMod val="20000"/>
            <a:lumOff val="80000"/>
          </a:schemeClr>
        </a:solidFill>
        <a:ln>
          <a:solidFill>
            <a:schemeClr val="accent1"/>
          </a:solidFill>
        </a:ln>
        <a:effectLst>
          <a:outerShdw blurRad="51500" dist="25400" dir="5400000" rotWithShape="0">
            <a:srgbClr val="000000">
              <a:alpha val="40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7014" tIns="45720" rIns="85344" bIns="45720" numCol="1" spcCol="1270" anchor="ctr" anchorCtr="0">
          <a:noAutofit/>
        </a:bodyPr>
        <a:lstStyle/>
        <a:p>
          <a:pPr lvl="0" algn="ctr" defTabSz="533400">
            <a:lnSpc>
              <a:spcPct val="90000"/>
            </a:lnSpc>
            <a:spcBef>
              <a:spcPct val="0"/>
            </a:spcBef>
            <a:spcAft>
              <a:spcPct val="35000"/>
            </a:spcAft>
          </a:pPr>
          <a:r>
            <a:rPr lang="kk-KZ" sz="1200" b="1" kern="1200" dirty="0" smtClean="0">
              <a:solidFill>
                <a:schemeClr val="accent1">
                  <a:lumMod val="50000"/>
                </a:schemeClr>
              </a:solidFill>
            </a:rPr>
            <a:t>ННМЦ г.Нур-Султан</a:t>
          </a:r>
        </a:p>
        <a:p>
          <a:pPr lvl="0" algn="ctr" defTabSz="533400">
            <a:lnSpc>
              <a:spcPct val="90000"/>
            </a:lnSpc>
            <a:spcBef>
              <a:spcPct val="0"/>
            </a:spcBef>
            <a:spcAft>
              <a:spcPct val="35000"/>
            </a:spcAft>
          </a:pPr>
          <a:r>
            <a:rPr lang="kk-KZ" sz="1200" b="1" kern="1200" dirty="0" smtClean="0"/>
            <a:t>     </a:t>
          </a:r>
          <a:r>
            <a:rPr lang="kk-KZ" sz="1200" b="1" kern="1200" dirty="0" smtClean="0">
              <a:solidFill>
                <a:schemeClr val="tx1"/>
              </a:solidFill>
            </a:rPr>
            <a:t>Кардиологические для детей -0/1</a:t>
          </a:r>
        </a:p>
        <a:p>
          <a:pPr lvl="0" algn="ctr" defTabSz="533400">
            <a:lnSpc>
              <a:spcPct val="90000"/>
            </a:lnSpc>
            <a:spcBef>
              <a:spcPct val="0"/>
            </a:spcBef>
            <a:spcAft>
              <a:spcPct val="35000"/>
            </a:spcAft>
          </a:pPr>
          <a:r>
            <a:rPr lang="kk-KZ" sz="1200" b="1" kern="1200" dirty="0" smtClean="0">
              <a:solidFill>
                <a:schemeClr val="tx1"/>
              </a:solidFill>
            </a:rPr>
            <a:t>Кардиохирургические для детей – 36/18</a:t>
          </a:r>
          <a:endParaRPr lang="ru-RU" sz="1200" kern="1200" dirty="0">
            <a:solidFill>
              <a:schemeClr val="tx1"/>
            </a:solidFill>
          </a:endParaRPr>
        </a:p>
      </dsp:txBody>
      <dsp:txXfrm rot="10800000">
        <a:off x="790287" y="4652069"/>
        <a:ext cx="3674208" cy="722125"/>
      </dsp:txXfrm>
    </dsp:sp>
    <dsp:sp modelId="{BE1411F3-BED5-4CAE-9926-085F15FAE5AC}">
      <dsp:nvSpPr>
        <dsp:cNvPr id="0" name=""/>
        <dsp:cNvSpPr/>
      </dsp:nvSpPr>
      <dsp:spPr>
        <a:xfrm>
          <a:off x="58072" y="4430022"/>
          <a:ext cx="1171592" cy="1099693"/>
        </a:xfrm>
        <a:prstGeom prst="ellipse">
          <a:avLst/>
        </a:prstGeom>
        <a:blipFill rotWithShape="0">
          <a:blip xmlns:r="http://schemas.openxmlformats.org/officeDocument/2006/relationships" r:embed="rId4"/>
          <a:stretch>
            <a:fillRect/>
          </a:stretch>
        </a:blipFill>
        <a:ln w="9525" cap="flat" cmpd="sng" algn="ctr">
          <a:solidFill>
            <a:schemeClr val="lt1">
              <a:hueOff val="0"/>
              <a:satOff val="0"/>
              <a:lumOff val="0"/>
              <a:alphaOff val="0"/>
            </a:schemeClr>
          </a:solidFill>
          <a:prstDash val="solid"/>
        </a:ln>
        <a:effectLst>
          <a:outerShdw blurRad="51500" dist="25400" dir="5400000" rotWithShape="0">
            <a:srgbClr val="000000">
              <a:alpha val="40000"/>
            </a:srgb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3#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4">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cdr:x>
      <cdr:y>0</cdr:y>
    </cdr:from>
    <cdr:to>
      <cdr:x>1</cdr:x>
      <cdr:y>0.97917</cdr:y>
    </cdr:to>
    <cdr:sp macro="" textlink="">
      <cdr:nvSpPr>
        <cdr:cNvPr id="2" name="Прямоугольник 1"/>
        <cdr:cNvSpPr/>
      </cdr:nvSpPr>
      <cdr:spPr>
        <a:xfrm xmlns:a="http://schemas.openxmlformats.org/drawingml/2006/main">
          <a:off x="0" y="0"/>
          <a:ext cx="4392488" cy="338437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drawings/drawing4.xml><?xml version="1.0" encoding="utf-8"?>
<c:userShapes xmlns:c="http://schemas.openxmlformats.org/drawingml/2006/chart">
  <cdr:relSizeAnchor xmlns:cdr="http://schemas.openxmlformats.org/drawingml/2006/chartDrawing">
    <cdr:from>
      <cdr:x>0</cdr:x>
      <cdr:y>0</cdr:y>
    </cdr:from>
    <cdr:to>
      <cdr:x>1</cdr:x>
      <cdr:y>1</cdr:y>
    </cdr:to>
    <cdr:sp macro="" textlink="">
      <cdr:nvSpPr>
        <cdr:cNvPr id="2" name="Прямоугольник 1"/>
        <cdr:cNvSpPr/>
      </cdr:nvSpPr>
      <cdr:spPr>
        <a:xfrm xmlns:a="http://schemas.openxmlformats.org/drawingml/2006/main">
          <a:off x="-72008" y="0"/>
          <a:ext cx="4248472" cy="3024336"/>
        </a:xfrm>
        <a:prstGeom xmlns:a="http://schemas.openxmlformats.org/drawingml/2006/main" prst="rect">
          <a:avLst/>
        </a:prstGeom>
        <a:noFill xmlns:a="http://schemas.openxmlformats.org/drawingml/2006/mai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dirty="0">
            <a:ln>
              <a:solidFill>
                <a:srgbClr val="FFC000"/>
              </a:solidFill>
            </a:ln>
            <a:no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84871" cy="501015"/>
          </a:xfrm>
          <a:prstGeom prst="rect">
            <a:avLst/>
          </a:prstGeom>
        </p:spPr>
        <p:txBody>
          <a:bodyPr vert="horz" lIns="96614" tIns="48307" rIns="96614" bIns="48307" rtlCol="0"/>
          <a:lstStyle>
            <a:lvl1pPr algn="l">
              <a:defRPr sz="1300"/>
            </a:lvl1pPr>
          </a:lstStyle>
          <a:p>
            <a:endParaRPr lang="ru-RU"/>
          </a:p>
        </p:txBody>
      </p:sp>
      <p:sp>
        <p:nvSpPr>
          <p:cNvPr id="3" name="Дата 2"/>
          <p:cNvSpPr>
            <a:spLocks noGrp="1"/>
          </p:cNvSpPr>
          <p:nvPr>
            <p:ph type="dt" idx="1"/>
          </p:nvPr>
        </p:nvSpPr>
        <p:spPr>
          <a:xfrm>
            <a:off x="3901699" y="0"/>
            <a:ext cx="2984871" cy="501015"/>
          </a:xfrm>
          <a:prstGeom prst="rect">
            <a:avLst/>
          </a:prstGeom>
        </p:spPr>
        <p:txBody>
          <a:bodyPr vert="horz" lIns="96614" tIns="48307" rIns="96614" bIns="48307" rtlCol="0"/>
          <a:lstStyle>
            <a:lvl1pPr algn="r">
              <a:defRPr sz="1300"/>
            </a:lvl1pPr>
          </a:lstStyle>
          <a:p>
            <a:fld id="{831762C4-AF57-4917-85FA-7682378B4D35}" type="datetimeFigureOut">
              <a:rPr lang="ru-RU" smtClean="0"/>
              <a:pPr/>
              <a:t>25.04.2023</a:t>
            </a:fld>
            <a:endParaRPr lang="ru-RU"/>
          </a:p>
        </p:txBody>
      </p:sp>
      <p:sp>
        <p:nvSpPr>
          <p:cNvPr id="4" name="Образ слайда 3"/>
          <p:cNvSpPr>
            <a:spLocks noGrp="1" noRot="1" noChangeAspect="1"/>
          </p:cNvSpPr>
          <p:nvPr>
            <p:ph type="sldImg" idx="2"/>
          </p:nvPr>
        </p:nvSpPr>
        <p:spPr>
          <a:xfrm>
            <a:off x="938213" y="750888"/>
            <a:ext cx="5011737" cy="3757612"/>
          </a:xfrm>
          <a:prstGeom prst="rect">
            <a:avLst/>
          </a:prstGeom>
          <a:noFill/>
          <a:ln w="12700">
            <a:solidFill>
              <a:prstClr val="black"/>
            </a:solidFill>
          </a:ln>
        </p:spPr>
        <p:txBody>
          <a:bodyPr vert="horz" lIns="96614" tIns="48307" rIns="96614" bIns="48307" rtlCol="0" anchor="ctr"/>
          <a:lstStyle/>
          <a:p>
            <a:endParaRPr lang="ru-RU"/>
          </a:p>
        </p:txBody>
      </p:sp>
      <p:sp>
        <p:nvSpPr>
          <p:cNvPr id="5" name="Заметки 4"/>
          <p:cNvSpPr>
            <a:spLocks noGrp="1"/>
          </p:cNvSpPr>
          <p:nvPr>
            <p:ph type="body" sz="quarter" idx="3"/>
          </p:nvPr>
        </p:nvSpPr>
        <p:spPr>
          <a:xfrm>
            <a:off x="688817" y="4759644"/>
            <a:ext cx="5510530" cy="4509135"/>
          </a:xfrm>
          <a:prstGeom prst="rect">
            <a:avLst/>
          </a:prstGeom>
        </p:spPr>
        <p:txBody>
          <a:bodyPr vert="horz" lIns="96614" tIns="48307" rIns="96614" bIns="48307"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517547"/>
            <a:ext cx="2984871" cy="501015"/>
          </a:xfrm>
          <a:prstGeom prst="rect">
            <a:avLst/>
          </a:prstGeom>
        </p:spPr>
        <p:txBody>
          <a:bodyPr vert="horz" lIns="96614" tIns="48307" rIns="96614" bIns="48307" rtlCol="0" anchor="b"/>
          <a:lstStyle>
            <a:lvl1pPr algn="l">
              <a:defRPr sz="1300"/>
            </a:lvl1pPr>
          </a:lstStyle>
          <a:p>
            <a:endParaRPr lang="ru-RU"/>
          </a:p>
        </p:txBody>
      </p:sp>
      <p:sp>
        <p:nvSpPr>
          <p:cNvPr id="7" name="Номер слайда 6"/>
          <p:cNvSpPr>
            <a:spLocks noGrp="1"/>
          </p:cNvSpPr>
          <p:nvPr>
            <p:ph type="sldNum" sz="quarter" idx="5"/>
          </p:nvPr>
        </p:nvSpPr>
        <p:spPr>
          <a:xfrm>
            <a:off x="3901699" y="9517547"/>
            <a:ext cx="2984871" cy="501015"/>
          </a:xfrm>
          <a:prstGeom prst="rect">
            <a:avLst/>
          </a:prstGeom>
        </p:spPr>
        <p:txBody>
          <a:bodyPr vert="horz" lIns="96614" tIns="48307" rIns="96614" bIns="48307" rtlCol="0" anchor="b"/>
          <a:lstStyle>
            <a:lvl1pPr algn="r">
              <a:defRPr sz="1300"/>
            </a:lvl1pPr>
          </a:lstStyle>
          <a:p>
            <a:fld id="{F0CB4FCA-DC6E-4538-A72E-E7B5BB4C6719}" type="slidenum">
              <a:rPr lang="ru-RU" smtClean="0"/>
              <a:pPr/>
              <a:t>‹#›</a:t>
            </a:fld>
            <a:endParaRPr lang="ru-RU"/>
          </a:p>
        </p:txBody>
      </p:sp>
    </p:spTree>
    <p:extLst>
      <p:ext uri="{BB962C8B-B14F-4D97-AF65-F5344CB8AC3E}">
        <p14:creationId xmlns="" xmlns:p14="http://schemas.microsoft.com/office/powerpoint/2010/main" val="24415041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CB4FCA-DC6E-4538-A72E-E7B5BB4C6719}" type="slidenum">
              <a:rPr lang="ru-RU" smtClean="0"/>
              <a:pPr/>
              <a:t>8</a:t>
            </a:fld>
            <a:endParaRPr lang="ru-RU"/>
          </a:p>
        </p:txBody>
      </p:sp>
    </p:spTree>
    <p:extLst>
      <p:ext uri="{BB962C8B-B14F-4D97-AF65-F5344CB8AC3E}">
        <p14:creationId xmlns="" xmlns:p14="http://schemas.microsoft.com/office/powerpoint/2010/main" val="2039827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solidFill>
                <a:srgbClr val="009DD9"/>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solidFill>
                  <a:srgbClr val="F2F2F2"/>
                </a:solidFill>
              </a:rPr>
              <a:pPr/>
              <a:t>‹#›</a:t>
            </a:fld>
            <a:endParaRPr lang="ru-RU">
              <a:solidFill>
                <a:srgbClr val="F2F2F2"/>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8" name="Рисунок 2">
            <a:extLst>
              <a:ext uri="{FF2B5EF4-FFF2-40B4-BE49-F238E27FC236}">
                <a16:creationId xmlns:a16="http://schemas.microsoft.com/office/drawing/2014/main" xmlns=""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a16="http://schemas.microsoft.com/office/drawing/2014/main" xmlns=""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a16="http://schemas.microsoft.com/office/drawing/2014/main" xmlns=""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1" name="Блок-схема: объединение 10">
              <a:extLst>
                <a:ext uri="{FF2B5EF4-FFF2-40B4-BE49-F238E27FC236}">
                  <a16:creationId xmlns:a16="http://schemas.microsoft.com/office/drawing/2014/main" xmlns=""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5">
            <a:extLst>
              <a:ext uri="{FF2B5EF4-FFF2-40B4-BE49-F238E27FC236}">
                <a16:creationId xmlns:a16="http://schemas.microsoft.com/office/drawing/2014/main" xmlns=""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a16="http://schemas.microsoft.com/office/drawing/2014/main" xmlns=""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5" name="Блок-схема: объединение 14">
              <a:extLst>
                <a:ext uri="{FF2B5EF4-FFF2-40B4-BE49-F238E27FC236}">
                  <a16:creationId xmlns:a16="http://schemas.microsoft.com/office/drawing/2014/main" xmlns=""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17" name="Заголовок 16">
            <a:extLst>
              <a:ext uri="{FF2B5EF4-FFF2-40B4-BE49-F238E27FC236}">
                <a16:creationId xmlns:a16="http://schemas.microsoft.com/office/drawing/2014/main" xmlns=""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a16="http://schemas.microsoft.com/office/drawing/2014/main" xmlns=""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403266914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 xmlns:a16="http://schemas.microsoft.com/office/drawing/2014/main"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 xmlns:a16="http://schemas.microsoft.com/office/drawing/2014/main" id="{95C691DB-68BF-4C8D-A575-7EBB0EE0C76A}"/>
              </a:ext>
            </a:extLst>
          </p:cNvPr>
          <p:cNvGrpSpPr/>
          <p:nvPr userDrawn="1"/>
        </p:nvGrpSpPr>
        <p:grpSpPr>
          <a:xfrm>
            <a:off x="3120750" y="150"/>
            <a:ext cx="2133563" cy="286020"/>
            <a:chOff x="9347250" y="37980"/>
            <a:chExt cx="2844750" cy="286020"/>
          </a:xfrm>
        </p:grpSpPr>
        <p:sp>
          <p:nvSpPr>
            <p:cNvPr id="10" name="Прямоугольник 9">
              <a:extLst>
                <a:ext uri="{FF2B5EF4-FFF2-40B4-BE49-F238E27FC236}">
                  <a16:creationId xmlns="" xmlns:a16="http://schemas.microsoft.com/office/drawing/2014/main"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 xmlns:a16="http://schemas.microsoft.com/office/drawing/2014/main"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4" name="Группа 16">
            <a:extLst>
              <a:ext uri="{FF2B5EF4-FFF2-40B4-BE49-F238E27FC236}">
                <a16:creationId xmlns="" xmlns:a16="http://schemas.microsoft.com/office/drawing/2014/main"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 xmlns:a16="http://schemas.microsoft.com/office/drawing/2014/main"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 xmlns:a16="http://schemas.microsoft.com/office/drawing/2014/main"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3" name="Рисунок 2">
            <a:extLst>
              <a:ext uri="{FF2B5EF4-FFF2-40B4-BE49-F238E27FC236}">
                <a16:creationId xmlns="" xmlns:a16="http://schemas.microsoft.com/office/drawing/2014/main" id="{EA81D2C4-237B-4375-A124-443EEE9EFDAA}"/>
              </a:ext>
            </a:extLst>
          </p:cNvPr>
          <p:cNvSpPr>
            <a:spLocks noGrp="1"/>
          </p:cNvSpPr>
          <p:nvPr>
            <p:ph type="pic" sz="quarter" idx="10"/>
          </p:nvPr>
        </p:nvSpPr>
        <p:spPr>
          <a:xfrm>
            <a:off x="5254228" y="9000"/>
            <a:ext cx="3889772" cy="3330000"/>
          </a:xfrm>
        </p:spPr>
        <p:txBody>
          <a:bodyPr/>
          <a:lstStyle/>
          <a:p>
            <a:endParaRPr lang="ru-RU"/>
          </a:p>
        </p:txBody>
      </p:sp>
      <p:sp>
        <p:nvSpPr>
          <p:cNvPr id="19" name="Заголовок 16">
            <a:extLst>
              <a:ext uri="{FF2B5EF4-FFF2-40B4-BE49-F238E27FC236}">
                <a16:creationId xmlns="" xmlns:a16="http://schemas.microsoft.com/office/drawing/2014/main" id="{C1DC7014-C657-46AE-BDA0-0F251088163E}"/>
              </a:ext>
            </a:extLst>
          </p:cNvPr>
          <p:cNvSpPr>
            <a:spLocks noGrp="1"/>
          </p:cNvSpPr>
          <p:nvPr>
            <p:ph type="title"/>
          </p:nvPr>
        </p:nvSpPr>
        <p:spPr>
          <a:xfrm>
            <a:off x="498740" y="485502"/>
            <a:ext cx="3943350" cy="1325563"/>
          </a:xfrm>
        </p:spPr>
        <p:txBody>
          <a:bodyPr/>
          <a:lstStyle>
            <a:lvl1pPr>
              <a:defRPr b="1"/>
            </a:lvl1pPr>
          </a:lstStyle>
          <a:p>
            <a:r>
              <a:rPr lang="ru-RU" dirty="0"/>
              <a:t>Образец заголовка</a:t>
            </a:r>
          </a:p>
        </p:txBody>
      </p:sp>
      <p:sp>
        <p:nvSpPr>
          <p:cNvPr id="20" name="Текст 18">
            <a:extLst>
              <a:ext uri="{FF2B5EF4-FFF2-40B4-BE49-F238E27FC236}">
                <a16:creationId xmlns="" xmlns:a16="http://schemas.microsoft.com/office/drawing/2014/main" id="{4889B129-E379-4BE5-B414-02CE978C23BA}"/>
              </a:ext>
            </a:extLst>
          </p:cNvPr>
          <p:cNvSpPr>
            <a:spLocks noGrp="1"/>
          </p:cNvSpPr>
          <p:nvPr>
            <p:ph type="body" sz="quarter" idx="11"/>
          </p:nvPr>
        </p:nvSpPr>
        <p:spPr>
          <a:xfrm>
            <a:off x="498741" y="2153964"/>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 name="Рисунок 2">
            <a:extLst>
              <a:ext uri="{FF2B5EF4-FFF2-40B4-BE49-F238E27FC236}">
                <a16:creationId xmlns="" xmlns:a16="http://schemas.microsoft.com/office/drawing/2014/main" id="{9FB325DF-4766-47F9-9CBB-0CD6BE926111}"/>
              </a:ext>
            </a:extLst>
          </p:cNvPr>
          <p:cNvSpPr>
            <a:spLocks noGrp="1"/>
          </p:cNvSpPr>
          <p:nvPr>
            <p:ph type="pic" sz="quarter" idx="12"/>
          </p:nvPr>
        </p:nvSpPr>
        <p:spPr>
          <a:xfrm>
            <a:off x="5238478" y="3519000"/>
            <a:ext cx="3889772" cy="3330000"/>
          </a:xfrm>
        </p:spPr>
        <p:txBody>
          <a:bodyPr/>
          <a:lstStyle/>
          <a:p>
            <a:endParaRPr lang="ru-RU"/>
          </a:p>
        </p:txBody>
      </p:sp>
    </p:spTree>
    <p:extLst>
      <p:ext uri="{BB962C8B-B14F-4D97-AF65-F5344CB8AC3E}">
        <p14:creationId xmlns="" xmlns:p14="http://schemas.microsoft.com/office/powerpoint/2010/main" val="87148022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a16="http://schemas.microsoft.com/office/drawing/2014/main" xmlns="" id="{95C691DB-68BF-4C8D-A575-7EBB0EE0C76A}"/>
              </a:ext>
            </a:extLst>
          </p:cNvPr>
          <p:cNvGrpSpPr/>
          <p:nvPr userDrawn="1"/>
        </p:nvGrpSpPr>
        <p:grpSpPr>
          <a:xfrm>
            <a:off x="7010437" y="37980"/>
            <a:ext cx="2133563" cy="286020"/>
            <a:chOff x="9347250" y="37980"/>
            <a:chExt cx="2844750" cy="286020"/>
          </a:xfrm>
        </p:grpSpPr>
        <p:sp>
          <p:nvSpPr>
            <p:cNvPr id="10" name="Прямоугольник 9">
              <a:extLst>
                <a:ext uri="{FF2B5EF4-FFF2-40B4-BE49-F238E27FC236}">
                  <a16:creationId xmlns:a16="http://schemas.microsoft.com/office/drawing/2014/main" xmlns=""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a16="http://schemas.microsoft.com/office/drawing/2014/main" xmlns=""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6">
            <a:extLst>
              <a:ext uri="{FF2B5EF4-FFF2-40B4-BE49-F238E27FC236}">
                <a16:creationId xmlns:a16="http://schemas.microsoft.com/office/drawing/2014/main" xmlns=""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a16="http://schemas.microsoft.com/office/drawing/2014/main" xmlns=""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a16="http://schemas.microsoft.com/office/drawing/2014/main" xmlns=""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20" name="Заголовок 1">
            <a:extLst>
              <a:ext uri="{FF2B5EF4-FFF2-40B4-BE49-F238E27FC236}">
                <a16:creationId xmlns:a16="http://schemas.microsoft.com/office/drawing/2014/main" xmlns="" id="{2AF3CEDE-46AE-4D4F-93A9-CDDF28AD57AC}"/>
              </a:ext>
            </a:extLst>
          </p:cNvPr>
          <p:cNvSpPr>
            <a:spLocks noGrp="1"/>
          </p:cNvSpPr>
          <p:nvPr>
            <p:ph type="title"/>
          </p:nvPr>
        </p:nvSpPr>
        <p:spPr>
          <a:xfrm>
            <a:off x="628650" y="365126"/>
            <a:ext cx="7886700" cy="1325563"/>
          </a:xfrm>
        </p:spPr>
        <p:txBody>
          <a:bodyPr/>
          <a:lstStyle>
            <a:lvl1pPr>
              <a:defRPr b="1"/>
            </a:lvl1pPr>
          </a:lstStyle>
          <a:p>
            <a:r>
              <a:rPr lang="ru-RU" dirty="0"/>
              <a:t>Образец заголовка</a:t>
            </a:r>
          </a:p>
        </p:txBody>
      </p:sp>
      <p:sp>
        <p:nvSpPr>
          <p:cNvPr id="21" name="Объект 2">
            <a:extLst>
              <a:ext uri="{FF2B5EF4-FFF2-40B4-BE49-F238E27FC236}">
                <a16:creationId xmlns:a16="http://schemas.microsoft.com/office/drawing/2014/main" xmlns="" id="{24E023CD-DED5-4691-A1DC-108A375C475C}"/>
              </a:ext>
            </a:extLst>
          </p:cNvPr>
          <p:cNvSpPr>
            <a:spLocks noGrp="1"/>
          </p:cNvSpPr>
          <p:nvPr>
            <p:ph idx="1"/>
          </p:nvPr>
        </p:nvSpPr>
        <p:spPr>
          <a:xfrm>
            <a:off x="628650" y="1825625"/>
            <a:ext cx="78867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207691945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85F57EA4-200E-45BC-84E0-39D8A5DF1CDC}" type="datetimeFigureOut">
              <a:rPr lang="ru-RU" smtClean="0"/>
              <a:pPr/>
              <a:t>25.04.2023</a:t>
            </a:fld>
            <a:endParaRPr lang="ru-RU"/>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ru-RU"/>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42D0687E-8D0F-4163-AD9C-8C66A8143933}" type="slidenum">
              <a:rPr lang="ru-RU" smtClean="0"/>
              <a:pPr/>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42D0687E-8D0F-4163-AD9C-8C66A8143933}" type="slidenum">
              <a:rPr lang="ru-RU" smtClean="0"/>
              <a:pPr/>
              <a:t>‹#›</a:t>
            </a:fld>
            <a:endParaRPr lang="ru-RU"/>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42D0687E-8D0F-4163-AD9C-8C66A8143933}" type="slidenum">
              <a:rPr lang="ru-RU" smtClean="0"/>
              <a:pPr/>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42D0687E-8D0F-4163-AD9C-8C66A8143933}" type="slidenum">
              <a:rPr lang="ru-RU" smtClean="0"/>
              <a:pPr/>
              <a:t>‹#›</a:t>
            </a:fld>
            <a:endParaRPr lang="ru-RU"/>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p:txBody>
          <a:bodyPr/>
          <a:lstStyle>
            <a:extLst/>
          </a:lstStyle>
          <a:p>
            <a:fld id="{42D0687E-8D0F-4163-AD9C-8C66A8143933}"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42D0687E-8D0F-4163-AD9C-8C66A8143933}" type="slidenum">
              <a:rPr lang="ru-RU" smtClean="0"/>
              <a:pPr/>
              <a:t>‹#›</a:t>
            </a:fld>
            <a:endParaRPr lang="ru-RU"/>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42D0687E-8D0F-4163-AD9C-8C66A8143933}" type="slidenum">
              <a:rPr lang="ru-RU" smtClean="0"/>
              <a:pPr/>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85F57EA4-200E-45BC-84E0-39D8A5DF1CDC}" type="datetimeFigureOut">
              <a:rPr lang="ru-RU" smtClean="0"/>
              <a:pPr/>
              <a:t>25.04.2023</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p:txBody>
          <a:bodyPr/>
          <a:lstStyle>
            <a:extLst/>
          </a:lstStyle>
          <a:p>
            <a:fld id="{42D0687E-8D0F-4163-AD9C-8C66A8143933}" type="slidenum">
              <a:rPr lang="ru-RU" smtClean="0"/>
              <a:pPr/>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85F57EA4-200E-45BC-84E0-39D8A5DF1CDC}" type="datetimeFigureOut">
              <a:rPr lang="ru-RU" smtClean="0"/>
              <a:pPr/>
              <a:t>25.04.2023</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ru-RU"/>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42D0687E-8D0F-4163-AD9C-8C66A8143933}" type="slidenum">
              <a:rPr lang="ru-RU" smtClean="0"/>
              <a:pPr/>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42D0687E-8D0F-4163-AD9C-8C66A8143933}" type="slidenum">
              <a:rPr lang="ru-RU" smtClean="0"/>
              <a:pPr/>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85F57EA4-200E-45BC-84E0-39D8A5DF1CDC}" type="datetimeFigureOut">
              <a:rPr lang="ru-RU" smtClean="0"/>
              <a:pPr/>
              <a:t>25.04.2023</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42D0687E-8D0F-4163-AD9C-8C66A8143933}" type="slidenum">
              <a:rPr lang="ru-RU" smtClean="0"/>
              <a:pPr/>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Прямоугольник 6">
            <a:extLst>
              <a:ext uri="{FF2B5EF4-FFF2-40B4-BE49-F238E27FC236}">
                <a16:creationId xmlns:a16="http://schemas.microsoft.com/office/drawing/2014/main" xmlns=""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Рисунок 2">
            <a:extLst>
              <a:ext uri="{FF2B5EF4-FFF2-40B4-BE49-F238E27FC236}">
                <a16:creationId xmlns:a16="http://schemas.microsoft.com/office/drawing/2014/main" xmlns=""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a16="http://schemas.microsoft.com/office/drawing/2014/main" xmlns=""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a16="http://schemas.microsoft.com/office/drawing/2014/main" xmlns=""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1" name="Блок-схема: объединение 10">
              <a:extLst>
                <a:ext uri="{FF2B5EF4-FFF2-40B4-BE49-F238E27FC236}">
                  <a16:creationId xmlns:a16="http://schemas.microsoft.com/office/drawing/2014/main" xmlns=""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3" name="Группа 15">
            <a:extLst>
              <a:ext uri="{FF2B5EF4-FFF2-40B4-BE49-F238E27FC236}">
                <a16:creationId xmlns:a16="http://schemas.microsoft.com/office/drawing/2014/main" xmlns=""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a16="http://schemas.microsoft.com/office/drawing/2014/main" xmlns=""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Блок-схема: объединение 14">
              <a:extLst>
                <a:ext uri="{FF2B5EF4-FFF2-40B4-BE49-F238E27FC236}">
                  <a16:creationId xmlns:a16="http://schemas.microsoft.com/office/drawing/2014/main" xmlns=""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7" name="Заголовок 16">
            <a:extLst>
              <a:ext uri="{FF2B5EF4-FFF2-40B4-BE49-F238E27FC236}">
                <a16:creationId xmlns:a16="http://schemas.microsoft.com/office/drawing/2014/main" xmlns=""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a16="http://schemas.microsoft.com/office/drawing/2014/main" xmlns=""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403266914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solidFill>
                <a:srgbClr val="009DD9"/>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solidFill>
                  <a:srgbClr val="F2F2F2"/>
                </a:solidFill>
              </a:rPr>
              <a:pPr/>
              <a:t>‹#›</a:t>
            </a:fld>
            <a:endParaRPr lang="ru-RU">
              <a:solidFill>
                <a:srgbClr val="F2F2F2"/>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009DD9"/>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solidFill>
                <a:srgbClr val="009DD9"/>
              </a:solidFill>
            </a:endParaRPr>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11"/>
          </p:nvPr>
        </p:nvSpPr>
        <p:spPr/>
        <p:txBody>
          <a:bodyPr/>
          <a:lstStyle/>
          <a:p>
            <a:endParaRPr lang="ru-RU">
              <a:solidFill>
                <a:srgbClr val="009DD9"/>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8" name="Рисунок 2">
            <a:extLst>
              <a:ext uri="{FF2B5EF4-FFF2-40B4-BE49-F238E27FC236}">
                <a16:creationId xmlns:a16="http://schemas.microsoft.com/office/drawing/2014/main" xmlns=""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a16="http://schemas.microsoft.com/office/drawing/2014/main" xmlns=""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a16="http://schemas.microsoft.com/office/drawing/2014/main" xmlns=""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1" name="Блок-схема: объединение 10">
              <a:extLst>
                <a:ext uri="{FF2B5EF4-FFF2-40B4-BE49-F238E27FC236}">
                  <a16:creationId xmlns:a16="http://schemas.microsoft.com/office/drawing/2014/main" xmlns=""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5">
            <a:extLst>
              <a:ext uri="{FF2B5EF4-FFF2-40B4-BE49-F238E27FC236}">
                <a16:creationId xmlns:a16="http://schemas.microsoft.com/office/drawing/2014/main" xmlns=""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a16="http://schemas.microsoft.com/office/drawing/2014/main" xmlns=""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5" name="Блок-схема: объединение 14">
              <a:extLst>
                <a:ext uri="{FF2B5EF4-FFF2-40B4-BE49-F238E27FC236}">
                  <a16:creationId xmlns:a16="http://schemas.microsoft.com/office/drawing/2014/main" xmlns=""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17" name="Заголовок 16">
            <a:extLst>
              <a:ext uri="{FF2B5EF4-FFF2-40B4-BE49-F238E27FC236}">
                <a16:creationId xmlns:a16="http://schemas.microsoft.com/office/drawing/2014/main" xmlns=""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a16="http://schemas.microsoft.com/office/drawing/2014/main" xmlns=""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4032669144"/>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 xmlns:a16="http://schemas.microsoft.com/office/drawing/2014/main"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 xmlns:a16="http://schemas.microsoft.com/office/drawing/2014/main" id="{95C691DB-68BF-4C8D-A575-7EBB0EE0C76A}"/>
              </a:ext>
            </a:extLst>
          </p:cNvPr>
          <p:cNvGrpSpPr/>
          <p:nvPr userDrawn="1"/>
        </p:nvGrpSpPr>
        <p:grpSpPr>
          <a:xfrm>
            <a:off x="3120750" y="150"/>
            <a:ext cx="2133563" cy="286020"/>
            <a:chOff x="9347250" y="37980"/>
            <a:chExt cx="2844750" cy="286020"/>
          </a:xfrm>
        </p:grpSpPr>
        <p:sp>
          <p:nvSpPr>
            <p:cNvPr id="10" name="Прямоугольник 9">
              <a:extLst>
                <a:ext uri="{FF2B5EF4-FFF2-40B4-BE49-F238E27FC236}">
                  <a16:creationId xmlns="" xmlns:a16="http://schemas.microsoft.com/office/drawing/2014/main"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 xmlns:a16="http://schemas.microsoft.com/office/drawing/2014/main"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4" name="Группа 16">
            <a:extLst>
              <a:ext uri="{FF2B5EF4-FFF2-40B4-BE49-F238E27FC236}">
                <a16:creationId xmlns="" xmlns:a16="http://schemas.microsoft.com/office/drawing/2014/main"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 xmlns:a16="http://schemas.microsoft.com/office/drawing/2014/main"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 xmlns:a16="http://schemas.microsoft.com/office/drawing/2014/main"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3" name="Рисунок 2">
            <a:extLst>
              <a:ext uri="{FF2B5EF4-FFF2-40B4-BE49-F238E27FC236}">
                <a16:creationId xmlns="" xmlns:a16="http://schemas.microsoft.com/office/drawing/2014/main" id="{EA81D2C4-237B-4375-A124-443EEE9EFDAA}"/>
              </a:ext>
            </a:extLst>
          </p:cNvPr>
          <p:cNvSpPr>
            <a:spLocks noGrp="1"/>
          </p:cNvSpPr>
          <p:nvPr>
            <p:ph type="pic" sz="quarter" idx="10"/>
          </p:nvPr>
        </p:nvSpPr>
        <p:spPr>
          <a:xfrm>
            <a:off x="5254228" y="9000"/>
            <a:ext cx="3889772" cy="3330000"/>
          </a:xfrm>
        </p:spPr>
        <p:txBody>
          <a:bodyPr/>
          <a:lstStyle/>
          <a:p>
            <a:endParaRPr lang="ru-RU"/>
          </a:p>
        </p:txBody>
      </p:sp>
      <p:sp>
        <p:nvSpPr>
          <p:cNvPr id="19" name="Заголовок 16">
            <a:extLst>
              <a:ext uri="{FF2B5EF4-FFF2-40B4-BE49-F238E27FC236}">
                <a16:creationId xmlns="" xmlns:a16="http://schemas.microsoft.com/office/drawing/2014/main" id="{C1DC7014-C657-46AE-BDA0-0F251088163E}"/>
              </a:ext>
            </a:extLst>
          </p:cNvPr>
          <p:cNvSpPr>
            <a:spLocks noGrp="1"/>
          </p:cNvSpPr>
          <p:nvPr>
            <p:ph type="title"/>
          </p:nvPr>
        </p:nvSpPr>
        <p:spPr>
          <a:xfrm>
            <a:off x="498740" y="485502"/>
            <a:ext cx="3943350" cy="1325563"/>
          </a:xfrm>
        </p:spPr>
        <p:txBody>
          <a:bodyPr/>
          <a:lstStyle>
            <a:lvl1pPr>
              <a:defRPr b="1"/>
            </a:lvl1pPr>
          </a:lstStyle>
          <a:p>
            <a:r>
              <a:rPr lang="ru-RU" dirty="0"/>
              <a:t>Образец заголовка</a:t>
            </a:r>
          </a:p>
        </p:txBody>
      </p:sp>
      <p:sp>
        <p:nvSpPr>
          <p:cNvPr id="20" name="Текст 18">
            <a:extLst>
              <a:ext uri="{FF2B5EF4-FFF2-40B4-BE49-F238E27FC236}">
                <a16:creationId xmlns="" xmlns:a16="http://schemas.microsoft.com/office/drawing/2014/main" id="{4889B129-E379-4BE5-B414-02CE978C23BA}"/>
              </a:ext>
            </a:extLst>
          </p:cNvPr>
          <p:cNvSpPr>
            <a:spLocks noGrp="1"/>
          </p:cNvSpPr>
          <p:nvPr>
            <p:ph type="body" sz="quarter" idx="11"/>
          </p:nvPr>
        </p:nvSpPr>
        <p:spPr>
          <a:xfrm>
            <a:off x="498741" y="2153964"/>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 name="Рисунок 2">
            <a:extLst>
              <a:ext uri="{FF2B5EF4-FFF2-40B4-BE49-F238E27FC236}">
                <a16:creationId xmlns="" xmlns:a16="http://schemas.microsoft.com/office/drawing/2014/main" id="{9FB325DF-4766-47F9-9CBB-0CD6BE926111}"/>
              </a:ext>
            </a:extLst>
          </p:cNvPr>
          <p:cNvSpPr>
            <a:spLocks noGrp="1"/>
          </p:cNvSpPr>
          <p:nvPr>
            <p:ph type="pic" sz="quarter" idx="12"/>
          </p:nvPr>
        </p:nvSpPr>
        <p:spPr>
          <a:xfrm>
            <a:off x="5238478" y="3519000"/>
            <a:ext cx="3889772" cy="3330000"/>
          </a:xfrm>
        </p:spPr>
        <p:txBody>
          <a:bodyPr/>
          <a:lstStyle/>
          <a:p>
            <a:endParaRPr lang="ru-RU"/>
          </a:p>
        </p:txBody>
      </p:sp>
    </p:spTree>
    <p:extLst>
      <p:ext uri="{BB962C8B-B14F-4D97-AF65-F5344CB8AC3E}">
        <p14:creationId xmlns="" xmlns:p14="http://schemas.microsoft.com/office/powerpoint/2010/main" val="87148022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a16="http://schemas.microsoft.com/office/drawing/2014/main" xmlns="" id="{95C691DB-68BF-4C8D-A575-7EBB0EE0C76A}"/>
              </a:ext>
            </a:extLst>
          </p:cNvPr>
          <p:cNvGrpSpPr/>
          <p:nvPr userDrawn="1"/>
        </p:nvGrpSpPr>
        <p:grpSpPr>
          <a:xfrm>
            <a:off x="7010437" y="37980"/>
            <a:ext cx="2133563" cy="286020"/>
            <a:chOff x="9347250" y="37980"/>
            <a:chExt cx="2844750" cy="286020"/>
          </a:xfrm>
        </p:grpSpPr>
        <p:sp>
          <p:nvSpPr>
            <p:cNvPr id="10" name="Прямоугольник 9">
              <a:extLst>
                <a:ext uri="{FF2B5EF4-FFF2-40B4-BE49-F238E27FC236}">
                  <a16:creationId xmlns:a16="http://schemas.microsoft.com/office/drawing/2014/main" xmlns=""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a16="http://schemas.microsoft.com/office/drawing/2014/main" xmlns=""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6">
            <a:extLst>
              <a:ext uri="{FF2B5EF4-FFF2-40B4-BE49-F238E27FC236}">
                <a16:creationId xmlns:a16="http://schemas.microsoft.com/office/drawing/2014/main" xmlns=""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a16="http://schemas.microsoft.com/office/drawing/2014/main" xmlns=""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a16="http://schemas.microsoft.com/office/drawing/2014/main" xmlns=""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20" name="Заголовок 1">
            <a:extLst>
              <a:ext uri="{FF2B5EF4-FFF2-40B4-BE49-F238E27FC236}">
                <a16:creationId xmlns:a16="http://schemas.microsoft.com/office/drawing/2014/main" xmlns="" id="{2AF3CEDE-46AE-4D4F-93A9-CDDF28AD57AC}"/>
              </a:ext>
            </a:extLst>
          </p:cNvPr>
          <p:cNvSpPr>
            <a:spLocks noGrp="1"/>
          </p:cNvSpPr>
          <p:nvPr>
            <p:ph type="title"/>
          </p:nvPr>
        </p:nvSpPr>
        <p:spPr>
          <a:xfrm>
            <a:off x="628650" y="365126"/>
            <a:ext cx="7886700" cy="1325563"/>
          </a:xfrm>
        </p:spPr>
        <p:txBody>
          <a:bodyPr/>
          <a:lstStyle>
            <a:lvl1pPr>
              <a:defRPr b="1"/>
            </a:lvl1pPr>
          </a:lstStyle>
          <a:p>
            <a:r>
              <a:rPr lang="ru-RU" dirty="0"/>
              <a:t>Образец заголовка</a:t>
            </a:r>
          </a:p>
        </p:txBody>
      </p:sp>
      <p:sp>
        <p:nvSpPr>
          <p:cNvPr id="21" name="Объект 2">
            <a:extLst>
              <a:ext uri="{FF2B5EF4-FFF2-40B4-BE49-F238E27FC236}">
                <a16:creationId xmlns:a16="http://schemas.microsoft.com/office/drawing/2014/main" xmlns="" id="{24E023CD-DED5-4691-A1DC-108A375C475C}"/>
              </a:ext>
            </a:extLst>
          </p:cNvPr>
          <p:cNvSpPr>
            <a:spLocks noGrp="1"/>
          </p:cNvSpPr>
          <p:nvPr>
            <p:ph idx="1"/>
          </p:nvPr>
        </p:nvSpPr>
        <p:spPr>
          <a:xfrm>
            <a:off x="628650" y="1825625"/>
            <a:ext cx="78867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207691945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solidFill>
                <a:srgbClr val="009DD9"/>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solidFill>
                  <a:srgbClr val="F2F2F2"/>
                </a:solidFill>
              </a:rPr>
              <a:pPr/>
              <a:t>‹#›</a:t>
            </a:fld>
            <a:endParaRPr lang="ru-RU">
              <a:solidFill>
                <a:srgbClr val="F2F2F2"/>
              </a:solidFill>
            </a:endParaRPr>
          </a:p>
        </p:txBody>
      </p:sp>
    </p:spTree>
    <p:extLst>
      <p:ext uri="{BB962C8B-B14F-4D97-AF65-F5344CB8AC3E}">
        <p14:creationId xmlns="" xmlns:p14="http://schemas.microsoft.com/office/powerpoint/2010/main" val="390760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2378973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99599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361978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009DD9"/>
              </a:solidFill>
            </a:endParaRPr>
          </a:p>
        </p:txBody>
      </p:sp>
    </p:spTree>
    <p:extLst>
      <p:ext uri="{BB962C8B-B14F-4D97-AF65-F5344CB8AC3E}">
        <p14:creationId xmlns="" xmlns:p14="http://schemas.microsoft.com/office/powerpoint/2010/main" val="19484173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solidFill>
                <a:srgbClr val="009DD9"/>
              </a:solidFill>
            </a:endParaRPr>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4077183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11"/>
          </p:nvPr>
        </p:nvSpPr>
        <p:spPr/>
        <p:txBody>
          <a:bodyPr/>
          <a:lstStyle/>
          <a:p>
            <a:endParaRPr lang="ru-RU">
              <a:solidFill>
                <a:srgbClr val="009DD9"/>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2083193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061591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6167624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009DD9"/>
              </a:solidFil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7246898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7388505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8" name="Рисунок 2">
            <a:extLst>
              <a:ext uri="{FF2B5EF4-FFF2-40B4-BE49-F238E27FC236}">
                <a16:creationId xmlns:a16="http://schemas.microsoft.com/office/drawing/2014/main" xmlns=""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a16="http://schemas.microsoft.com/office/drawing/2014/main" xmlns=""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a16="http://schemas.microsoft.com/office/drawing/2014/main" xmlns=""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1" name="Блок-схема: объединение 10">
              <a:extLst>
                <a:ext uri="{FF2B5EF4-FFF2-40B4-BE49-F238E27FC236}">
                  <a16:creationId xmlns:a16="http://schemas.microsoft.com/office/drawing/2014/main" xmlns=""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5">
            <a:extLst>
              <a:ext uri="{FF2B5EF4-FFF2-40B4-BE49-F238E27FC236}">
                <a16:creationId xmlns:a16="http://schemas.microsoft.com/office/drawing/2014/main" xmlns=""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a16="http://schemas.microsoft.com/office/drawing/2014/main" xmlns=""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5" name="Блок-схема: объединение 14">
              <a:extLst>
                <a:ext uri="{FF2B5EF4-FFF2-40B4-BE49-F238E27FC236}">
                  <a16:creationId xmlns:a16="http://schemas.microsoft.com/office/drawing/2014/main" xmlns=""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17" name="Заголовок 16">
            <a:extLst>
              <a:ext uri="{FF2B5EF4-FFF2-40B4-BE49-F238E27FC236}">
                <a16:creationId xmlns:a16="http://schemas.microsoft.com/office/drawing/2014/main" xmlns=""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a16="http://schemas.microsoft.com/office/drawing/2014/main" xmlns=""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1710238879"/>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 xmlns:a16="http://schemas.microsoft.com/office/drawing/2014/main"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 xmlns:a16="http://schemas.microsoft.com/office/drawing/2014/main" id="{95C691DB-68BF-4C8D-A575-7EBB0EE0C76A}"/>
              </a:ext>
            </a:extLst>
          </p:cNvPr>
          <p:cNvGrpSpPr/>
          <p:nvPr userDrawn="1"/>
        </p:nvGrpSpPr>
        <p:grpSpPr>
          <a:xfrm>
            <a:off x="3120750" y="150"/>
            <a:ext cx="2133563" cy="286020"/>
            <a:chOff x="9347250" y="37980"/>
            <a:chExt cx="2844750" cy="286020"/>
          </a:xfrm>
        </p:grpSpPr>
        <p:sp>
          <p:nvSpPr>
            <p:cNvPr id="10" name="Прямоугольник 9">
              <a:extLst>
                <a:ext uri="{FF2B5EF4-FFF2-40B4-BE49-F238E27FC236}">
                  <a16:creationId xmlns="" xmlns:a16="http://schemas.microsoft.com/office/drawing/2014/main"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 xmlns:a16="http://schemas.microsoft.com/office/drawing/2014/main"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4" name="Группа 16">
            <a:extLst>
              <a:ext uri="{FF2B5EF4-FFF2-40B4-BE49-F238E27FC236}">
                <a16:creationId xmlns="" xmlns:a16="http://schemas.microsoft.com/office/drawing/2014/main"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 xmlns:a16="http://schemas.microsoft.com/office/drawing/2014/main"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 xmlns:a16="http://schemas.microsoft.com/office/drawing/2014/main"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3" name="Рисунок 2">
            <a:extLst>
              <a:ext uri="{FF2B5EF4-FFF2-40B4-BE49-F238E27FC236}">
                <a16:creationId xmlns="" xmlns:a16="http://schemas.microsoft.com/office/drawing/2014/main" id="{EA81D2C4-237B-4375-A124-443EEE9EFDAA}"/>
              </a:ext>
            </a:extLst>
          </p:cNvPr>
          <p:cNvSpPr>
            <a:spLocks noGrp="1"/>
          </p:cNvSpPr>
          <p:nvPr>
            <p:ph type="pic" sz="quarter" idx="10"/>
          </p:nvPr>
        </p:nvSpPr>
        <p:spPr>
          <a:xfrm>
            <a:off x="5254228" y="9000"/>
            <a:ext cx="3889772" cy="3330000"/>
          </a:xfrm>
        </p:spPr>
        <p:txBody>
          <a:bodyPr/>
          <a:lstStyle/>
          <a:p>
            <a:endParaRPr lang="ru-RU"/>
          </a:p>
        </p:txBody>
      </p:sp>
      <p:sp>
        <p:nvSpPr>
          <p:cNvPr id="19" name="Заголовок 16">
            <a:extLst>
              <a:ext uri="{FF2B5EF4-FFF2-40B4-BE49-F238E27FC236}">
                <a16:creationId xmlns="" xmlns:a16="http://schemas.microsoft.com/office/drawing/2014/main" id="{C1DC7014-C657-46AE-BDA0-0F251088163E}"/>
              </a:ext>
            </a:extLst>
          </p:cNvPr>
          <p:cNvSpPr>
            <a:spLocks noGrp="1"/>
          </p:cNvSpPr>
          <p:nvPr>
            <p:ph type="title"/>
          </p:nvPr>
        </p:nvSpPr>
        <p:spPr>
          <a:xfrm>
            <a:off x="498740" y="485502"/>
            <a:ext cx="3943350" cy="1325563"/>
          </a:xfrm>
        </p:spPr>
        <p:txBody>
          <a:bodyPr/>
          <a:lstStyle>
            <a:lvl1pPr>
              <a:defRPr b="1"/>
            </a:lvl1pPr>
          </a:lstStyle>
          <a:p>
            <a:r>
              <a:rPr lang="ru-RU" dirty="0"/>
              <a:t>Образец заголовка</a:t>
            </a:r>
          </a:p>
        </p:txBody>
      </p:sp>
      <p:sp>
        <p:nvSpPr>
          <p:cNvPr id="20" name="Текст 18">
            <a:extLst>
              <a:ext uri="{FF2B5EF4-FFF2-40B4-BE49-F238E27FC236}">
                <a16:creationId xmlns="" xmlns:a16="http://schemas.microsoft.com/office/drawing/2014/main" id="{4889B129-E379-4BE5-B414-02CE978C23BA}"/>
              </a:ext>
            </a:extLst>
          </p:cNvPr>
          <p:cNvSpPr>
            <a:spLocks noGrp="1"/>
          </p:cNvSpPr>
          <p:nvPr>
            <p:ph type="body" sz="quarter" idx="11"/>
          </p:nvPr>
        </p:nvSpPr>
        <p:spPr>
          <a:xfrm>
            <a:off x="498741" y="2153964"/>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 name="Рисунок 2">
            <a:extLst>
              <a:ext uri="{FF2B5EF4-FFF2-40B4-BE49-F238E27FC236}">
                <a16:creationId xmlns="" xmlns:a16="http://schemas.microsoft.com/office/drawing/2014/main" id="{9FB325DF-4766-47F9-9CBB-0CD6BE926111}"/>
              </a:ext>
            </a:extLst>
          </p:cNvPr>
          <p:cNvSpPr>
            <a:spLocks noGrp="1"/>
          </p:cNvSpPr>
          <p:nvPr>
            <p:ph type="pic" sz="quarter" idx="12"/>
          </p:nvPr>
        </p:nvSpPr>
        <p:spPr>
          <a:xfrm>
            <a:off x="5238478" y="3519000"/>
            <a:ext cx="3889772" cy="3330000"/>
          </a:xfrm>
        </p:spPr>
        <p:txBody>
          <a:bodyPr/>
          <a:lstStyle/>
          <a:p>
            <a:endParaRPr lang="ru-RU"/>
          </a:p>
        </p:txBody>
      </p:sp>
    </p:spTree>
    <p:extLst>
      <p:ext uri="{BB962C8B-B14F-4D97-AF65-F5344CB8AC3E}">
        <p14:creationId xmlns="" xmlns:p14="http://schemas.microsoft.com/office/powerpoint/2010/main" val="157517437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solidFill>
                <a:srgbClr val="009DD9"/>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solidFill>
                  <a:srgbClr val="F2F2F2"/>
                </a:solidFill>
              </a:rPr>
              <a:pPr/>
              <a:t>‹#›</a:t>
            </a:fld>
            <a:endParaRPr lang="ru-RU">
              <a:solidFill>
                <a:srgbClr val="F2F2F2"/>
              </a:solidFill>
            </a:endParaRPr>
          </a:p>
        </p:txBody>
      </p:sp>
    </p:spTree>
    <p:extLst>
      <p:ext uri="{BB962C8B-B14F-4D97-AF65-F5344CB8AC3E}">
        <p14:creationId xmlns="" xmlns:p14="http://schemas.microsoft.com/office/powerpoint/2010/main" val="3762602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2001464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8194112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5316214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009DD9"/>
              </a:solidFill>
            </a:endParaRPr>
          </a:p>
        </p:txBody>
      </p:sp>
    </p:spTree>
    <p:extLst>
      <p:ext uri="{BB962C8B-B14F-4D97-AF65-F5344CB8AC3E}">
        <p14:creationId xmlns="" xmlns:p14="http://schemas.microsoft.com/office/powerpoint/2010/main" val="10968599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solidFill>
                <a:srgbClr val="009DD9"/>
              </a:solidFill>
            </a:endParaRPr>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26962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solidFill>
                <a:srgbClr val="009DD9"/>
              </a:solidFill>
            </a:endParaRPr>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11"/>
          </p:nvPr>
        </p:nvSpPr>
        <p:spPr/>
        <p:txBody>
          <a:bodyPr/>
          <a:lstStyle/>
          <a:p>
            <a:endParaRPr lang="ru-RU">
              <a:solidFill>
                <a:srgbClr val="009DD9"/>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1785867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109172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9074729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7280465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55044437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8" name="Рисунок 2">
            <a:extLst>
              <a:ext uri="{FF2B5EF4-FFF2-40B4-BE49-F238E27FC236}">
                <a16:creationId xmlns:a16="http://schemas.microsoft.com/office/drawing/2014/main" xmlns=""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a16="http://schemas.microsoft.com/office/drawing/2014/main" xmlns=""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a16="http://schemas.microsoft.com/office/drawing/2014/main" xmlns=""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1" name="Блок-схема: объединение 10">
              <a:extLst>
                <a:ext uri="{FF2B5EF4-FFF2-40B4-BE49-F238E27FC236}">
                  <a16:creationId xmlns:a16="http://schemas.microsoft.com/office/drawing/2014/main" xmlns=""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5">
            <a:extLst>
              <a:ext uri="{FF2B5EF4-FFF2-40B4-BE49-F238E27FC236}">
                <a16:creationId xmlns:a16="http://schemas.microsoft.com/office/drawing/2014/main" xmlns=""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a16="http://schemas.microsoft.com/office/drawing/2014/main" xmlns=""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5" name="Блок-схема: объединение 14">
              <a:extLst>
                <a:ext uri="{FF2B5EF4-FFF2-40B4-BE49-F238E27FC236}">
                  <a16:creationId xmlns:a16="http://schemas.microsoft.com/office/drawing/2014/main" xmlns=""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17" name="Заголовок 16">
            <a:extLst>
              <a:ext uri="{FF2B5EF4-FFF2-40B4-BE49-F238E27FC236}">
                <a16:creationId xmlns:a16="http://schemas.microsoft.com/office/drawing/2014/main" xmlns=""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a16="http://schemas.microsoft.com/office/drawing/2014/main" xmlns=""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321760406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 xmlns:a16="http://schemas.microsoft.com/office/drawing/2014/main"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 xmlns:a16="http://schemas.microsoft.com/office/drawing/2014/main" id="{95C691DB-68BF-4C8D-A575-7EBB0EE0C76A}"/>
              </a:ext>
            </a:extLst>
          </p:cNvPr>
          <p:cNvGrpSpPr/>
          <p:nvPr userDrawn="1"/>
        </p:nvGrpSpPr>
        <p:grpSpPr>
          <a:xfrm>
            <a:off x="3120750" y="150"/>
            <a:ext cx="2133563" cy="286020"/>
            <a:chOff x="9347250" y="37980"/>
            <a:chExt cx="2844750" cy="286020"/>
          </a:xfrm>
        </p:grpSpPr>
        <p:sp>
          <p:nvSpPr>
            <p:cNvPr id="10" name="Прямоугольник 9">
              <a:extLst>
                <a:ext uri="{FF2B5EF4-FFF2-40B4-BE49-F238E27FC236}">
                  <a16:creationId xmlns="" xmlns:a16="http://schemas.microsoft.com/office/drawing/2014/main"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 xmlns:a16="http://schemas.microsoft.com/office/drawing/2014/main"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4" name="Группа 16">
            <a:extLst>
              <a:ext uri="{FF2B5EF4-FFF2-40B4-BE49-F238E27FC236}">
                <a16:creationId xmlns="" xmlns:a16="http://schemas.microsoft.com/office/drawing/2014/main"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 xmlns:a16="http://schemas.microsoft.com/office/drawing/2014/main"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 xmlns:a16="http://schemas.microsoft.com/office/drawing/2014/main"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3" name="Рисунок 2">
            <a:extLst>
              <a:ext uri="{FF2B5EF4-FFF2-40B4-BE49-F238E27FC236}">
                <a16:creationId xmlns="" xmlns:a16="http://schemas.microsoft.com/office/drawing/2014/main" id="{EA81D2C4-237B-4375-A124-443EEE9EFDAA}"/>
              </a:ext>
            </a:extLst>
          </p:cNvPr>
          <p:cNvSpPr>
            <a:spLocks noGrp="1"/>
          </p:cNvSpPr>
          <p:nvPr>
            <p:ph type="pic" sz="quarter" idx="10"/>
          </p:nvPr>
        </p:nvSpPr>
        <p:spPr>
          <a:xfrm>
            <a:off x="5254228" y="9000"/>
            <a:ext cx="3889772" cy="3330000"/>
          </a:xfrm>
        </p:spPr>
        <p:txBody>
          <a:bodyPr/>
          <a:lstStyle/>
          <a:p>
            <a:endParaRPr lang="ru-RU"/>
          </a:p>
        </p:txBody>
      </p:sp>
      <p:sp>
        <p:nvSpPr>
          <p:cNvPr id="19" name="Заголовок 16">
            <a:extLst>
              <a:ext uri="{FF2B5EF4-FFF2-40B4-BE49-F238E27FC236}">
                <a16:creationId xmlns="" xmlns:a16="http://schemas.microsoft.com/office/drawing/2014/main" id="{C1DC7014-C657-46AE-BDA0-0F251088163E}"/>
              </a:ext>
            </a:extLst>
          </p:cNvPr>
          <p:cNvSpPr>
            <a:spLocks noGrp="1"/>
          </p:cNvSpPr>
          <p:nvPr>
            <p:ph type="title"/>
          </p:nvPr>
        </p:nvSpPr>
        <p:spPr>
          <a:xfrm>
            <a:off x="498740" y="485502"/>
            <a:ext cx="3943350" cy="1325563"/>
          </a:xfrm>
        </p:spPr>
        <p:txBody>
          <a:bodyPr/>
          <a:lstStyle>
            <a:lvl1pPr>
              <a:defRPr b="1"/>
            </a:lvl1pPr>
          </a:lstStyle>
          <a:p>
            <a:r>
              <a:rPr lang="ru-RU" dirty="0"/>
              <a:t>Образец заголовка</a:t>
            </a:r>
          </a:p>
        </p:txBody>
      </p:sp>
      <p:sp>
        <p:nvSpPr>
          <p:cNvPr id="20" name="Текст 18">
            <a:extLst>
              <a:ext uri="{FF2B5EF4-FFF2-40B4-BE49-F238E27FC236}">
                <a16:creationId xmlns="" xmlns:a16="http://schemas.microsoft.com/office/drawing/2014/main" id="{4889B129-E379-4BE5-B414-02CE978C23BA}"/>
              </a:ext>
            </a:extLst>
          </p:cNvPr>
          <p:cNvSpPr>
            <a:spLocks noGrp="1"/>
          </p:cNvSpPr>
          <p:nvPr>
            <p:ph type="body" sz="quarter" idx="11"/>
          </p:nvPr>
        </p:nvSpPr>
        <p:spPr>
          <a:xfrm>
            <a:off x="498741" y="2153964"/>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 name="Рисунок 2">
            <a:extLst>
              <a:ext uri="{FF2B5EF4-FFF2-40B4-BE49-F238E27FC236}">
                <a16:creationId xmlns="" xmlns:a16="http://schemas.microsoft.com/office/drawing/2014/main" id="{9FB325DF-4766-47F9-9CBB-0CD6BE926111}"/>
              </a:ext>
            </a:extLst>
          </p:cNvPr>
          <p:cNvSpPr>
            <a:spLocks noGrp="1"/>
          </p:cNvSpPr>
          <p:nvPr>
            <p:ph type="pic" sz="quarter" idx="12"/>
          </p:nvPr>
        </p:nvSpPr>
        <p:spPr>
          <a:xfrm>
            <a:off x="5238478" y="3519000"/>
            <a:ext cx="3889772" cy="3330000"/>
          </a:xfrm>
        </p:spPr>
        <p:txBody>
          <a:bodyPr/>
          <a:lstStyle/>
          <a:p>
            <a:endParaRPr lang="ru-RU"/>
          </a:p>
        </p:txBody>
      </p:sp>
    </p:spTree>
    <p:extLst>
      <p:ext uri="{BB962C8B-B14F-4D97-AF65-F5344CB8AC3E}">
        <p14:creationId xmlns="" xmlns:p14="http://schemas.microsoft.com/office/powerpoint/2010/main" val="2389407251"/>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solidFill>
                <a:srgbClr val="009DD9"/>
              </a:solidFill>
            </a:endParaRPr>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725C68B6-61C2-468F-89AB-4B9F7531AA68}" type="slidenum">
              <a:rPr lang="ru-RU" smtClean="0">
                <a:solidFill>
                  <a:srgbClr val="F2F2F2"/>
                </a:solidFill>
              </a:rPr>
              <a:pPr/>
              <a:t>‹#›</a:t>
            </a:fld>
            <a:endParaRPr lang="ru-RU">
              <a:solidFill>
                <a:srgbClr val="F2F2F2"/>
              </a:solidFill>
            </a:endParaRPr>
          </a:p>
        </p:txBody>
      </p:sp>
    </p:spTree>
    <p:extLst>
      <p:ext uri="{BB962C8B-B14F-4D97-AF65-F5344CB8AC3E}">
        <p14:creationId xmlns="" xmlns:p14="http://schemas.microsoft.com/office/powerpoint/2010/main" val="41796934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1575574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122268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11"/>
          </p:nvPr>
        </p:nvSpPr>
        <p:spPr/>
        <p:txBody>
          <a:bodyPr/>
          <a:lstStyle/>
          <a:p>
            <a:endParaRPr lang="ru-RU">
              <a:solidFill>
                <a:srgbClr val="009DD9"/>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6098833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7" name="Номер слайда 26"/>
          <p:cNvSpPr>
            <a:spLocks noGrp="1"/>
          </p:cNvSpPr>
          <p:nvPr>
            <p:ph type="sldNum" sz="quarter" idx="11"/>
          </p:nvPr>
        </p:nvSpPr>
        <p:spPr/>
        <p:txBody>
          <a:bodyPr rtlCol="0"/>
          <a:lstStyle/>
          <a:p>
            <a:fld id="{725C68B6-61C2-468F-89AB-4B9F7531AA68}"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solidFill>
                <a:srgbClr val="009DD9"/>
              </a:solidFill>
            </a:endParaRPr>
          </a:p>
        </p:txBody>
      </p:sp>
    </p:spTree>
    <p:extLst>
      <p:ext uri="{BB962C8B-B14F-4D97-AF65-F5344CB8AC3E}">
        <p14:creationId xmlns="" xmlns:p14="http://schemas.microsoft.com/office/powerpoint/2010/main" val="35808843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solidFill>
                <a:srgbClr val="009DD9"/>
              </a:solidFill>
            </a:endParaRPr>
          </a:p>
        </p:txBody>
      </p:sp>
      <p:sp>
        <p:nvSpPr>
          <p:cNvPr id="5" name="Номер слайда 4"/>
          <p:cNvSpPr>
            <a:spLocks noGrp="1"/>
          </p:cNvSpPr>
          <p:nvPr>
            <p:ph type="sldNum" sz="quarter" idx="12"/>
          </p:nvPr>
        </p:nvSpPr>
        <p:spPr>
          <a:xfrm>
            <a:off x="8174736" y="2272"/>
            <a:ext cx="762000" cy="365760"/>
          </a:xfrm>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63371935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11"/>
          </p:nvPr>
        </p:nvSpPr>
        <p:spPr/>
        <p:txBody>
          <a:bodyPr/>
          <a:lstStyle/>
          <a:p>
            <a:endParaRPr lang="ru-RU">
              <a:solidFill>
                <a:srgbClr val="009DD9"/>
              </a:solidFill>
            </a:endParaRPr>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10650469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35650602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206293380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4234921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5" name="Нижний колонтитул 4"/>
          <p:cNvSpPr>
            <a:spLocks noGrp="1"/>
          </p:cNvSpPr>
          <p:nvPr>
            <p:ph type="ftr" sz="quarter" idx="11"/>
          </p:nvPr>
        </p:nvSpPr>
        <p:spPr/>
        <p:txBody>
          <a:bodyPr/>
          <a:lstStyle/>
          <a:p>
            <a:endParaRPr lang="ru-RU">
              <a:solidFill>
                <a:srgbClr val="009DD9"/>
              </a:solidFill>
            </a:endParaRPr>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576099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 xmlns:a16="http://schemas.microsoft.com/office/drawing/2014/main" id="{02C8BD39-1AD3-49EC-AD88-8991F8046859}"/>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 xmlns:a16="http://schemas.microsoft.com/office/drawing/2014/main" id="{AE9FB482-CF5D-48DE-B265-E9EAA917DC52}"/>
              </a:ext>
            </a:extLst>
          </p:cNvPr>
          <p:cNvSpPr/>
          <p:nvPr userDrawn="1"/>
        </p:nvSpPr>
        <p:spPr>
          <a:xfrm>
            <a:off x="9337" y="6772425"/>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8" name="Рисунок 2">
            <a:extLst>
              <a:ext uri="{FF2B5EF4-FFF2-40B4-BE49-F238E27FC236}">
                <a16:creationId xmlns="" xmlns:a16="http://schemas.microsoft.com/office/drawing/2014/main" id="{BC8214BF-AB9F-4AF4-A384-AF76185EC8FB}"/>
              </a:ext>
            </a:extLst>
          </p:cNvPr>
          <p:cNvSpPr>
            <a:spLocks noGrp="1"/>
          </p:cNvSpPr>
          <p:nvPr>
            <p:ph type="pic" sz="quarter" idx="10"/>
          </p:nvPr>
        </p:nvSpPr>
        <p:spPr>
          <a:xfrm>
            <a:off x="15637" y="-574"/>
            <a:ext cx="3889772" cy="6858575"/>
          </a:xfrm>
        </p:spPr>
        <p:txBody>
          <a:bodyPr/>
          <a:lstStyle/>
          <a:p>
            <a:endParaRPr lang="ru-RU"/>
          </a:p>
        </p:txBody>
      </p:sp>
      <p:grpSp>
        <p:nvGrpSpPr>
          <p:cNvPr id="2" name="Группа 11">
            <a:extLst>
              <a:ext uri="{FF2B5EF4-FFF2-40B4-BE49-F238E27FC236}">
                <a16:creationId xmlns="" xmlns:a16="http://schemas.microsoft.com/office/drawing/2014/main" id="{C5AA7176-3A2C-49F1-9C4E-FE527AD17C8A}"/>
              </a:ext>
            </a:extLst>
          </p:cNvPr>
          <p:cNvGrpSpPr/>
          <p:nvPr userDrawn="1"/>
        </p:nvGrpSpPr>
        <p:grpSpPr>
          <a:xfrm>
            <a:off x="3905409" y="36075"/>
            <a:ext cx="2133563" cy="274500"/>
            <a:chOff x="5228062" y="49500"/>
            <a:chExt cx="2844750" cy="274500"/>
          </a:xfrm>
        </p:grpSpPr>
        <p:sp>
          <p:nvSpPr>
            <p:cNvPr id="10" name="Прямоугольник 9">
              <a:extLst>
                <a:ext uri="{FF2B5EF4-FFF2-40B4-BE49-F238E27FC236}">
                  <a16:creationId xmlns="" xmlns:a16="http://schemas.microsoft.com/office/drawing/2014/main" id="{6DD6CEFC-74C9-42E3-9A15-7E5AD03F1AB5}"/>
                </a:ext>
              </a:extLst>
            </p:cNvPr>
            <p:cNvSpPr/>
            <p:nvPr userDrawn="1"/>
          </p:nvSpPr>
          <p:spPr>
            <a:xfrm>
              <a:off x="5228062"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1" name="Блок-схема: объединение 10">
              <a:extLst>
                <a:ext uri="{FF2B5EF4-FFF2-40B4-BE49-F238E27FC236}">
                  <a16:creationId xmlns="" xmlns:a16="http://schemas.microsoft.com/office/drawing/2014/main" id="{B05CC5AB-B2FE-45A2-8351-F7FAC24576A8}"/>
                </a:ext>
              </a:extLst>
            </p:cNvPr>
            <p:cNvSpPr/>
            <p:nvPr userDrawn="1"/>
          </p:nvSpPr>
          <p:spPr>
            <a:xfrm>
              <a:off x="7465312" y="49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3" name="Группа 15">
            <a:extLst>
              <a:ext uri="{FF2B5EF4-FFF2-40B4-BE49-F238E27FC236}">
                <a16:creationId xmlns="" xmlns:a16="http://schemas.microsoft.com/office/drawing/2014/main" id="{7E39241B-876E-4AED-942B-6E85AD20689C}"/>
              </a:ext>
            </a:extLst>
          </p:cNvPr>
          <p:cNvGrpSpPr/>
          <p:nvPr userDrawn="1"/>
        </p:nvGrpSpPr>
        <p:grpSpPr>
          <a:xfrm>
            <a:off x="7036987" y="6596925"/>
            <a:ext cx="2133563" cy="274500"/>
            <a:chOff x="9347250" y="6571200"/>
            <a:chExt cx="2844750" cy="274500"/>
          </a:xfrm>
        </p:grpSpPr>
        <p:sp>
          <p:nvSpPr>
            <p:cNvPr id="14" name="Прямоугольник 13">
              <a:extLst>
                <a:ext uri="{FF2B5EF4-FFF2-40B4-BE49-F238E27FC236}">
                  <a16:creationId xmlns="" xmlns:a16="http://schemas.microsoft.com/office/drawing/2014/main" id="{8B3513E3-026C-49C0-B81A-C96422514B45}"/>
                </a:ext>
              </a:extLst>
            </p:cNvPr>
            <p:cNvSpPr/>
            <p:nvPr userDrawn="1"/>
          </p:nvSpPr>
          <p:spPr>
            <a:xfrm>
              <a:off x="9651000" y="65712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5" name="Блок-схема: объединение 14">
              <a:extLst>
                <a:ext uri="{FF2B5EF4-FFF2-40B4-BE49-F238E27FC236}">
                  <a16:creationId xmlns="" xmlns:a16="http://schemas.microsoft.com/office/drawing/2014/main" id="{0B32E86A-746E-4797-A91A-A3FBCC6E9DF4}"/>
                </a:ext>
              </a:extLst>
            </p:cNvPr>
            <p:cNvSpPr/>
            <p:nvPr userDrawn="1"/>
          </p:nvSpPr>
          <p:spPr>
            <a:xfrm rot="10800000">
              <a:off x="9347250" y="65712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17" name="Заголовок 16">
            <a:extLst>
              <a:ext uri="{FF2B5EF4-FFF2-40B4-BE49-F238E27FC236}">
                <a16:creationId xmlns="" xmlns:a16="http://schemas.microsoft.com/office/drawing/2014/main" id="{F575B0D5-22DA-440E-9C31-B2A4DBC1DFE8}"/>
              </a:ext>
            </a:extLst>
          </p:cNvPr>
          <p:cNvSpPr>
            <a:spLocks noGrp="1"/>
          </p:cNvSpPr>
          <p:nvPr>
            <p:ph type="title"/>
          </p:nvPr>
        </p:nvSpPr>
        <p:spPr>
          <a:xfrm>
            <a:off x="4572000" y="365126"/>
            <a:ext cx="3943350" cy="1325563"/>
          </a:xfrm>
        </p:spPr>
        <p:txBody>
          <a:bodyPr/>
          <a:lstStyle>
            <a:lvl1pPr>
              <a:defRPr b="1"/>
            </a:lvl1pPr>
          </a:lstStyle>
          <a:p>
            <a:r>
              <a:rPr lang="ru-RU" dirty="0"/>
              <a:t>Образец заголовка</a:t>
            </a:r>
          </a:p>
        </p:txBody>
      </p:sp>
      <p:sp>
        <p:nvSpPr>
          <p:cNvPr id="19" name="Текст 18">
            <a:extLst>
              <a:ext uri="{FF2B5EF4-FFF2-40B4-BE49-F238E27FC236}">
                <a16:creationId xmlns="" xmlns:a16="http://schemas.microsoft.com/office/drawing/2014/main" id="{434E2D8C-514C-4478-9755-114A8D47B737}"/>
              </a:ext>
            </a:extLst>
          </p:cNvPr>
          <p:cNvSpPr>
            <a:spLocks noGrp="1"/>
          </p:cNvSpPr>
          <p:nvPr>
            <p:ph type="body" sz="quarter" idx="11"/>
          </p:nvPr>
        </p:nvSpPr>
        <p:spPr>
          <a:xfrm>
            <a:off x="4572001" y="2033588"/>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Tree>
    <p:extLst>
      <p:ext uri="{BB962C8B-B14F-4D97-AF65-F5344CB8AC3E}">
        <p14:creationId xmlns="" xmlns:p14="http://schemas.microsoft.com/office/powerpoint/2010/main" val="2949724826"/>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3_Пользовательский макет">
    <p:spTree>
      <p:nvGrpSpPr>
        <p:cNvPr id="1" name=""/>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xmlns="" id="{AB09B1CA-EBC3-45ED-866C-A928D25B7DCC}"/>
              </a:ext>
            </a:extLst>
          </p:cNvPr>
          <p:cNvSpPr/>
          <p:nvPr userDrawn="1"/>
        </p:nvSpPr>
        <p:spPr>
          <a:xfrm>
            <a:off x="0" y="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
        <p:nvSpPr>
          <p:cNvPr id="7" name="Прямоугольник 6">
            <a:extLst>
              <a:ext uri="{FF2B5EF4-FFF2-40B4-BE49-F238E27FC236}">
                <a16:creationId xmlns:a16="http://schemas.microsoft.com/office/drawing/2014/main" xmlns="" id="{E8176F4C-DDB5-47C0-9A2D-BC6D072E2A86}"/>
              </a:ext>
            </a:extLst>
          </p:cNvPr>
          <p:cNvSpPr/>
          <p:nvPr userDrawn="1"/>
        </p:nvSpPr>
        <p:spPr>
          <a:xfrm>
            <a:off x="0" y="6759000"/>
            <a:ext cx="9144000" cy="990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nvGrpSpPr>
          <p:cNvPr id="2" name="Группа 12">
            <a:extLst>
              <a:ext uri="{FF2B5EF4-FFF2-40B4-BE49-F238E27FC236}">
                <a16:creationId xmlns:a16="http://schemas.microsoft.com/office/drawing/2014/main" xmlns="" id="{95C691DB-68BF-4C8D-A575-7EBB0EE0C76A}"/>
              </a:ext>
            </a:extLst>
          </p:cNvPr>
          <p:cNvGrpSpPr/>
          <p:nvPr userDrawn="1"/>
        </p:nvGrpSpPr>
        <p:grpSpPr>
          <a:xfrm>
            <a:off x="3120750" y="150"/>
            <a:ext cx="2133563" cy="286020"/>
            <a:chOff x="9347250" y="37980"/>
            <a:chExt cx="2844750" cy="286020"/>
          </a:xfrm>
        </p:grpSpPr>
        <p:sp>
          <p:nvSpPr>
            <p:cNvPr id="10" name="Прямоугольник 9">
              <a:extLst>
                <a:ext uri="{FF2B5EF4-FFF2-40B4-BE49-F238E27FC236}">
                  <a16:creationId xmlns:a16="http://schemas.microsoft.com/office/drawing/2014/main" xmlns="" id="{E9C69038-A7C2-46DA-995C-B089B30ADF2F}"/>
                </a:ext>
              </a:extLst>
            </p:cNvPr>
            <p:cNvSpPr/>
            <p:nvPr userDrawn="1"/>
          </p:nvSpPr>
          <p:spPr>
            <a:xfrm>
              <a:off x="9651000" y="49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2" name="Блок-схема: объединение 11">
              <a:extLst>
                <a:ext uri="{FF2B5EF4-FFF2-40B4-BE49-F238E27FC236}">
                  <a16:creationId xmlns:a16="http://schemas.microsoft.com/office/drawing/2014/main" xmlns="" id="{F3850B92-9E22-42B8-A39E-5BA489B0EB65}"/>
                </a:ext>
              </a:extLst>
            </p:cNvPr>
            <p:cNvSpPr/>
            <p:nvPr userDrawn="1"/>
          </p:nvSpPr>
          <p:spPr>
            <a:xfrm>
              <a:off x="9347250" y="3798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grpSp>
        <p:nvGrpSpPr>
          <p:cNvPr id="4" name="Группа 16">
            <a:extLst>
              <a:ext uri="{FF2B5EF4-FFF2-40B4-BE49-F238E27FC236}">
                <a16:creationId xmlns:a16="http://schemas.microsoft.com/office/drawing/2014/main" xmlns="" id="{7822E466-855B-4442-A397-FDD24D99F19E}"/>
              </a:ext>
            </a:extLst>
          </p:cNvPr>
          <p:cNvGrpSpPr/>
          <p:nvPr userDrawn="1"/>
        </p:nvGrpSpPr>
        <p:grpSpPr>
          <a:xfrm>
            <a:off x="-26438" y="6583500"/>
            <a:ext cx="2133563" cy="274500"/>
            <a:chOff x="-35250" y="6583500"/>
            <a:chExt cx="2844750" cy="274500"/>
          </a:xfrm>
        </p:grpSpPr>
        <p:sp>
          <p:nvSpPr>
            <p:cNvPr id="15" name="Прямоугольник 14">
              <a:extLst>
                <a:ext uri="{FF2B5EF4-FFF2-40B4-BE49-F238E27FC236}">
                  <a16:creationId xmlns:a16="http://schemas.microsoft.com/office/drawing/2014/main" xmlns="" id="{6658A08D-6070-41C7-B9C3-9579B8979EA2}"/>
                </a:ext>
              </a:extLst>
            </p:cNvPr>
            <p:cNvSpPr/>
            <p:nvPr userDrawn="1"/>
          </p:nvSpPr>
          <p:spPr>
            <a:xfrm>
              <a:off x="-35250" y="6583500"/>
              <a:ext cx="2541000" cy="274500"/>
            </a:xfrm>
            <a:prstGeom prst="rect">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solidFill>
                  <a:srgbClr val="F2F2F2"/>
                </a:solidFill>
              </a:endParaRPr>
            </a:p>
          </p:txBody>
        </p:sp>
        <p:sp>
          <p:nvSpPr>
            <p:cNvPr id="16" name="Блок-схема: объединение 15">
              <a:extLst>
                <a:ext uri="{FF2B5EF4-FFF2-40B4-BE49-F238E27FC236}">
                  <a16:creationId xmlns:a16="http://schemas.microsoft.com/office/drawing/2014/main" xmlns="" id="{F321DC82-A1D0-4D3B-B1CC-E6EF61B43CDB}"/>
                </a:ext>
              </a:extLst>
            </p:cNvPr>
            <p:cNvSpPr/>
            <p:nvPr userDrawn="1"/>
          </p:nvSpPr>
          <p:spPr>
            <a:xfrm rot="10800000">
              <a:off x="2202000" y="6583500"/>
              <a:ext cx="607500" cy="274500"/>
            </a:xfrm>
            <a:prstGeom prst="flowChartMerge">
              <a:avLst/>
            </a:prstGeom>
            <a:solidFill>
              <a:srgbClr val="2191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grpSp>
      <p:sp>
        <p:nvSpPr>
          <p:cNvPr id="3" name="Рисунок 2">
            <a:extLst>
              <a:ext uri="{FF2B5EF4-FFF2-40B4-BE49-F238E27FC236}">
                <a16:creationId xmlns:a16="http://schemas.microsoft.com/office/drawing/2014/main" xmlns="" id="{EA81D2C4-237B-4375-A124-443EEE9EFDAA}"/>
              </a:ext>
            </a:extLst>
          </p:cNvPr>
          <p:cNvSpPr>
            <a:spLocks noGrp="1"/>
          </p:cNvSpPr>
          <p:nvPr>
            <p:ph type="pic" sz="quarter" idx="10"/>
          </p:nvPr>
        </p:nvSpPr>
        <p:spPr>
          <a:xfrm>
            <a:off x="5254228" y="9000"/>
            <a:ext cx="3889772" cy="3330000"/>
          </a:xfrm>
        </p:spPr>
        <p:txBody>
          <a:bodyPr/>
          <a:lstStyle/>
          <a:p>
            <a:endParaRPr lang="ru-RU"/>
          </a:p>
        </p:txBody>
      </p:sp>
      <p:sp>
        <p:nvSpPr>
          <p:cNvPr id="19" name="Заголовок 16">
            <a:extLst>
              <a:ext uri="{FF2B5EF4-FFF2-40B4-BE49-F238E27FC236}">
                <a16:creationId xmlns:a16="http://schemas.microsoft.com/office/drawing/2014/main" xmlns="" id="{C1DC7014-C657-46AE-BDA0-0F251088163E}"/>
              </a:ext>
            </a:extLst>
          </p:cNvPr>
          <p:cNvSpPr>
            <a:spLocks noGrp="1"/>
          </p:cNvSpPr>
          <p:nvPr>
            <p:ph type="title"/>
          </p:nvPr>
        </p:nvSpPr>
        <p:spPr>
          <a:xfrm>
            <a:off x="498740" y="485502"/>
            <a:ext cx="3943350" cy="1325563"/>
          </a:xfrm>
        </p:spPr>
        <p:txBody>
          <a:bodyPr/>
          <a:lstStyle>
            <a:lvl1pPr>
              <a:defRPr b="1"/>
            </a:lvl1pPr>
          </a:lstStyle>
          <a:p>
            <a:r>
              <a:rPr lang="ru-RU" dirty="0"/>
              <a:t>Образец заголовка</a:t>
            </a:r>
          </a:p>
        </p:txBody>
      </p:sp>
      <p:sp>
        <p:nvSpPr>
          <p:cNvPr id="20" name="Текст 18">
            <a:extLst>
              <a:ext uri="{FF2B5EF4-FFF2-40B4-BE49-F238E27FC236}">
                <a16:creationId xmlns:a16="http://schemas.microsoft.com/office/drawing/2014/main" xmlns="" id="{4889B129-E379-4BE5-B414-02CE978C23BA}"/>
              </a:ext>
            </a:extLst>
          </p:cNvPr>
          <p:cNvSpPr>
            <a:spLocks noGrp="1"/>
          </p:cNvSpPr>
          <p:nvPr>
            <p:ph type="body" sz="quarter" idx="11"/>
          </p:nvPr>
        </p:nvSpPr>
        <p:spPr>
          <a:xfrm>
            <a:off x="498741" y="2153964"/>
            <a:ext cx="3889772" cy="404971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4" name="Рисунок 2">
            <a:extLst>
              <a:ext uri="{FF2B5EF4-FFF2-40B4-BE49-F238E27FC236}">
                <a16:creationId xmlns:a16="http://schemas.microsoft.com/office/drawing/2014/main" xmlns="" id="{9FB325DF-4766-47F9-9CBB-0CD6BE926111}"/>
              </a:ext>
            </a:extLst>
          </p:cNvPr>
          <p:cNvSpPr>
            <a:spLocks noGrp="1"/>
          </p:cNvSpPr>
          <p:nvPr>
            <p:ph type="pic" sz="quarter" idx="12"/>
          </p:nvPr>
        </p:nvSpPr>
        <p:spPr>
          <a:xfrm>
            <a:off x="5238478" y="3519000"/>
            <a:ext cx="3889772" cy="3330000"/>
          </a:xfrm>
        </p:spPr>
        <p:txBody>
          <a:bodyPr/>
          <a:lstStyle/>
          <a:p>
            <a:endParaRPr lang="ru-RU"/>
          </a:p>
        </p:txBody>
      </p:sp>
    </p:spTree>
    <p:extLst>
      <p:ext uri="{BB962C8B-B14F-4D97-AF65-F5344CB8AC3E}">
        <p14:creationId xmlns="" xmlns:p14="http://schemas.microsoft.com/office/powerpoint/2010/main" val="286081092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6" name="Нижний колонтитул 5"/>
          <p:cNvSpPr>
            <a:spLocks noGrp="1"/>
          </p:cNvSpPr>
          <p:nvPr>
            <p:ph type="ftr" sz="quarter" idx="11"/>
          </p:nvPr>
        </p:nvSpPr>
        <p:spPr/>
        <p:txBody>
          <a:bodyPr/>
          <a:lstStyle/>
          <a:p>
            <a:endParaRPr lang="ru-RU">
              <a:solidFill>
                <a:srgbClr val="009DD9"/>
              </a:solidFill>
            </a:endParaRPr>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009DD9"/>
              </a:solidFill>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4"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5B106E36-FD25-4E2D-B0AA-010F637433A0}" type="datetimeFigureOut">
              <a:rPr lang="ru-RU" smtClean="0">
                <a:solidFill>
                  <a:srgbClr val="009DD9"/>
                </a:solidFill>
              </a:rPr>
              <a:pPr/>
              <a:t>25.04.2023</a:t>
            </a:fld>
            <a:endParaRPr lang="ru-RU">
              <a:solidFill>
                <a:srgbClr val="009DD9"/>
              </a:solidFill>
            </a:endParaRPr>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ru-RU">
              <a:solidFill>
                <a:srgbClr val="009DD9"/>
              </a:solidFill>
            </a:endParaRPr>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2" r:id="rId12"/>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009DD9"/>
              </a:solidFill>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009DD9"/>
              </a:solidFill>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1425254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009DD9"/>
              </a:solidFill>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1432784724"/>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a:solidFill>
                <a:srgbClr val="F2F2F2"/>
              </a:solidFill>
            </a:endParaRPr>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dirty="0">
              <a:solidFill>
                <a:srgbClr val="F2F2F2"/>
              </a:solidFill>
            </a:endParaRPr>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5B106E36-FD25-4E2D-B0AA-010F637433A0}" type="datetimeFigureOut">
              <a:rPr lang="ru-RU" smtClean="0">
                <a:solidFill>
                  <a:srgbClr val="009DD9"/>
                </a:solidFill>
              </a:rPr>
              <a:pPr/>
              <a:t>25.04.2023</a:t>
            </a:fld>
            <a:endParaRPr lang="ru-RU">
              <a:solidFill>
                <a:srgbClr val="009DD9"/>
              </a:solidFill>
            </a:endParaRPr>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solidFill>
                <a:srgbClr val="009DD9"/>
              </a:solidFill>
            </a:endParaRPr>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725C68B6-61C2-468F-89AB-4B9F7531AA68}" type="slidenum">
              <a:rPr lang="ru-RU" smtClean="0"/>
              <a:pPr/>
              <a:t>‹#›</a:t>
            </a:fld>
            <a:endParaRPr lang="ru-RU"/>
          </a:p>
        </p:txBody>
      </p:sp>
    </p:spTree>
    <p:extLst>
      <p:ext uri="{BB962C8B-B14F-4D97-AF65-F5344CB8AC3E}">
        <p14:creationId xmlns="" xmlns:p14="http://schemas.microsoft.com/office/powerpoint/2010/main" val="6162864"/>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5.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55.xml"/><Relationship Id="rId5" Type="http://schemas.openxmlformats.org/officeDocument/2006/relationships/image" Target="../media/image17.jpeg"/><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55.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5.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55.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chart" Target="../charts/chart8.xml"/><Relationship Id="rId1" Type="http://schemas.openxmlformats.org/officeDocument/2006/relationships/slideLayout" Target="../slideLayouts/slideLayout16.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30.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30.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eg"/><Relationship Id="rId7" Type="http://schemas.openxmlformats.org/officeDocument/2006/relationships/image" Target="../media/image53.png"/><Relationship Id="rId2" Type="http://schemas.openxmlformats.org/officeDocument/2006/relationships/image" Target="../media/image48.jpeg"/><Relationship Id="rId1" Type="http://schemas.openxmlformats.org/officeDocument/2006/relationships/slideLayout" Target="../slideLayouts/slideLayout6.xml"/><Relationship Id="rId6" Type="http://schemas.openxmlformats.org/officeDocument/2006/relationships/image" Target="../media/image52.jpeg"/><Relationship Id="rId5" Type="http://schemas.openxmlformats.org/officeDocument/2006/relationships/image" Target="../media/image51.png"/><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68.xml"/><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1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xml"/><Relationship Id="rId1" Type="http://schemas.openxmlformats.org/officeDocument/2006/relationships/slideLayout" Target="../slideLayouts/slideLayout42.xml"/><Relationship Id="rId4" Type="http://schemas.openxmlformats.org/officeDocument/2006/relationships/chart" Target="../charts/chart4.xml"/></Relationships>
</file>

<file path=ppt/slides/_rels/slide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5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75856" y="332656"/>
            <a:ext cx="4896544" cy="3168352"/>
          </a:xfrm>
        </p:spPr>
        <p:txBody>
          <a:bodyPr>
            <a:noAutofit/>
          </a:bodyPr>
          <a:lstStyle/>
          <a:p>
            <a:pPr algn="ctr"/>
            <a:r>
              <a:rPr lang="ru-RU" sz="2700" b="1" dirty="0" smtClean="0">
                <a:solidFill>
                  <a:schemeClr val="accent1">
                    <a:lumMod val="75000"/>
                  </a:schemeClr>
                </a:solidFill>
                <a:latin typeface="Times New Roman" pitchFamily="18" charset="0"/>
                <a:ea typeface="Segoe UI Black" pitchFamily="34" charset="0"/>
                <a:cs typeface="Times New Roman" pitchFamily="18" charset="0"/>
              </a:rPr>
              <a:t>ГКП на ПХВ «Городская  детская </a:t>
            </a:r>
            <a:br>
              <a:rPr lang="ru-RU" sz="2700" b="1" dirty="0" smtClean="0">
                <a:solidFill>
                  <a:schemeClr val="accent1">
                    <a:lumMod val="75000"/>
                  </a:schemeClr>
                </a:solidFill>
                <a:latin typeface="Times New Roman" pitchFamily="18" charset="0"/>
                <a:ea typeface="Segoe UI Black" pitchFamily="34" charset="0"/>
                <a:cs typeface="Times New Roman" pitchFamily="18" charset="0"/>
              </a:rPr>
            </a:br>
            <a:r>
              <a:rPr lang="ru-RU" sz="2700" b="1" dirty="0" smtClean="0">
                <a:solidFill>
                  <a:schemeClr val="accent1">
                    <a:lumMod val="75000"/>
                  </a:schemeClr>
                </a:solidFill>
                <a:latin typeface="Times New Roman" pitchFamily="18" charset="0"/>
                <a:ea typeface="Segoe UI Black" pitchFamily="34" charset="0"/>
                <a:cs typeface="Times New Roman" pitchFamily="18" charset="0"/>
              </a:rPr>
              <a:t>клиническая </a:t>
            </a:r>
            <a:r>
              <a:rPr lang="ru-RU" sz="2700" b="1" dirty="0" smtClean="0">
                <a:solidFill>
                  <a:schemeClr val="accent1">
                    <a:lumMod val="75000"/>
                  </a:schemeClr>
                </a:solidFill>
                <a:effectLst/>
                <a:latin typeface="Times New Roman" pitchFamily="18" charset="0"/>
                <a:ea typeface="Segoe UI Black" pitchFamily="34" charset="0"/>
                <a:cs typeface="Times New Roman" pitchFamily="18" charset="0"/>
              </a:rPr>
              <a:t>больница</a:t>
            </a:r>
            <a:r>
              <a:rPr lang="ru-RU" sz="2700" b="1" dirty="0" smtClean="0">
                <a:solidFill>
                  <a:schemeClr val="accent1">
                    <a:lumMod val="75000"/>
                  </a:schemeClr>
                </a:solidFill>
                <a:latin typeface="Times New Roman" pitchFamily="18" charset="0"/>
                <a:ea typeface="Segoe UI Black" pitchFamily="34" charset="0"/>
                <a:cs typeface="Times New Roman" pitchFamily="18" charset="0"/>
              </a:rPr>
              <a:t>» </a:t>
            </a:r>
            <a:br>
              <a:rPr lang="ru-RU" sz="2700" b="1" dirty="0" smtClean="0">
                <a:solidFill>
                  <a:schemeClr val="accent1">
                    <a:lumMod val="75000"/>
                  </a:schemeClr>
                </a:solidFill>
                <a:latin typeface="Times New Roman" pitchFamily="18" charset="0"/>
                <a:ea typeface="Segoe UI Black" pitchFamily="34" charset="0"/>
                <a:cs typeface="Times New Roman" pitchFamily="18" charset="0"/>
              </a:rPr>
            </a:br>
            <a:r>
              <a:rPr lang="ru-RU" sz="2700" b="1" dirty="0" smtClean="0">
                <a:solidFill>
                  <a:schemeClr val="accent1">
                    <a:lumMod val="75000"/>
                  </a:schemeClr>
                </a:solidFill>
                <a:latin typeface="Times New Roman" pitchFamily="18" charset="0"/>
                <a:ea typeface="Segoe UI Black" pitchFamily="34" charset="0"/>
                <a:cs typeface="Times New Roman" pitchFamily="18" charset="0"/>
              </a:rPr>
              <a:t>УЗ г.Шымкент </a:t>
            </a:r>
            <a:br>
              <a:rPr lang="ru-RU" sz="2700" b="1" dirty="0" smtClean="0">
                <a:solidFill>
                  <a:schemeClr val="accent1">
                    <a:lumMod val="75000"/>
                  </a:schemeClr>
                </a:solidFill>
                <a:latin typeface="Times New Roman" pitchFamily="18" charset="0"/>
                <a:ea typeface="Segoe UI Black" pitchFamily="34" charset="0"/>
                <a:cs typeface="Times New Roman" pitchFamily="18" charset="0"/>
              </a:rPr>
            </a:br>
            <a:endParaRPr lang="ru-RU" sz="2700" b="1" dirty="0">
              <a:solidFill>
                <a:schemeClr val="accent1">
                  <a:lumMod val="75000"/>
                </a:schemeClr>
              </a:solidFill>
              <a:latin typeface="Times New Roman" pitchFamily="18" charset="0"/>
              <a:ea typeface="Segoe UI Black" pitchFamily="34" charset="0"/>
              <a:cs typeface="Times New Roman" pitchFamily="18" charset="0"/>
            </a:endParaRPr>
          </a:p>
        </p:txBody>
      </p:sp>
      <p:sp>
        <p:nvSpPr>
          <p:cNvPr id="5" name="TextBox 4"/>
          <p:cNvSpPr txBox="1"/>
          <p:nvPr/>
        </p:nvSpPr>
        <p:spPr>
          <a:xfrm>
            <a:off x="4200897" y="4509120"/>
            <a:ext cx="4680520" cy="523220"/>
          </a:xfrm>
          <a:prstGeom prst="rect">
            <a:avLst/>
          </a:prstGeom>
          <a:noFill/>
        </p:spPr>
        <p:txBody>
          <a:bodyPr wrap="square" rtlCol="0">
            <a:spAutoFit/>
          </a:bodyPr>
          <a:lstStyle/>
          <a:p>
            <a:r>
              <a:rPr lang="kk-KZ" sz="1400" b="1" dirty="0" smtClean="0">
                <a:solidFill>
                  <a:schemeClr val="accent1">
                    <a:lumMod val="75000"/>
                  </a:schemeClr>
                </a:solidFill>
                <a:latin typeface="Times New Roman" pitchFamily="18" charset="0"/>
                <a:cs typeface="Times New Roman" pitchFamily="18" charset="0"/>
              </a:rPr>
              <a:t>г.Шымкент, Каратауский район, мкр Асар </a:t>
            </a:r>
            <a:r>
              <a:rPr lang="ru-RU" sz="1400" b="1" dirty="0" smtClean="0">
                <a:solidFill>
                  <a:schemeClr val="accent1">
                    <a:lumMod val="75000"/>
                  </a:schemeClr>
                </a:solidFill>
                <a:latin typeface="Times New Roman" pitchFamily="18" charset="0"/>
                <a:cs typeface="Times New Roman" pitchFamily="18" charset="0"/>
              </a:rPr>
              <a:t>№757 </a:t>
            </a:r>
          </a:p>
          <a:p>
            <a:r>
              <a:rPr lang="ru-RU" sz="1400" b="1" dirty="0" smtClean="0">
                <a:solidFill>
                  <a:schemeClr val="accent1">
                    <a:lumMod val="75000"/>
                  </a:schemeClr>
                </a:solidFill>
                <a:latin typeface="Times New Roman" pitchFamily="18" charset="0"/>
                <a:cs typeface="Times New Roman" pitchFamily="18" charset="0"/>
              </a:rPr>
              <a:t>БИН организации</a:t>
            </a:r>
            <a:r>
              <a:rPr lang="kk-KZ" sz="1400" b="1" dirty="0" smtClean="0">
                <a:solidFill>
                  <a:schemeClr val="accent1">
                    <a:lumMod val="75000"/>
                  </a:schemeClr>
                </a:solidFill>
                <a:latin typeface="Times New Roman" pitchFamily="18" charset="0"/>
                <a:cs typeface="Times New Roman" pitchFamily="18" charset="0"/>
              </a:rPr>
              <a:t>: </a:t>
            </a:r>
            <a:r>
              <a:rPr lang="ru-RU" sz="1400" b="1" dirty="0" smtClean="0">
                <a:solidFill>
                  <a:schemeClr val="accent1">
                    <a:lumMod val="75000"/>
                  </a:schemeClr>
                </a:solidFill>
                <a:latin typeface="Times New Roman" pitchFamily="18" charset="0"/>
                <a:cs typeface="Times New Roman" pitchFamily="18" charset="0"/>
              </a:rPr>
              <a:t> 070340009948</a:t>
            </a:r>
            <a:endParaRPr lang="ru-RU" sz="1400" b="1" dirty="0">
              <a:solidFill>
                <a:schemeClr val="accent1">
                  <a:lumMod val="75000"/>
                </a:schemeClr>
              </a:solidFill>
              <a:latin typeface="Times New Roman" pitchFamily="18" charset="0"/>
              <a:cs typeface="Times New Roman" pitchFamily="18" charset="0"/>
            </a:endParaRPr>
          </a:p>
        </p:txBody>
      </p:sp>
      <p:pic>
        <p:nvPicPr>
          <p:cNvPr id="6" name="Picture 3" descr="C:\Users\Айнур\Desktop\Сайт\эмблема больницы.jpg"/>
          <p:cNvPicPr>
            <a:picLocks noChangeAspect="1" noChangeArrowheads="1"/>
          </p:cNvPicPr>
          <p:nvPr/>
        </p:nvPicPr>
        <p:blipFill>
          <a:blip r:embed="rId2" cstate="print"/>
          <a:srcRect/>
          <a:stretch>
            <a:fillRect/>
          </a:stretch>
        </p:blipFill>
        <p:spPr bwMode="auto">
          <a:xfrm>
            <a:off x="251520" y="620688"/>
            <a:ext cx="2880320" cy="2880320"/>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779912" y="548680"/>
            <a:ext cx="5040560" cy="432048"/>
          </a:xfrm>
        </p:spPr>
        <p:txBody>
          <a:bodyPr>
            <a:normAutofit fontScale="62500" lnSpcReduction="20000"/>
          </a:bodyPr>
          <a:lstStyle/>
          <a:p>
            <a:pPr lvl="0" algn="ctr">
              <a:buNone/>
            </a:pPr>
            <a:r>
              <a:rPr lang="ru-RU" sz="1400" b="1" dirty="0" smtClean="0">
                <a:ea typeface="Times New Roman" pitchFamily="18" charset="0"/>
                <a:cs typeface="Arial" pitchFamily="34" charset="0"/>
              </a:rPr>
              <a:t>                                                                                                   </a:t>
            </a:r>
          </a:p>
          <a:p>
            <a:pPr lvl="0" algn="ctr">
              <a:buNone/>
            </a:pPr>
            <a:r>
              <a:rPr lang="ru-RU" sz="2300" b="1" dirty="0" smtClean="0">
                <a:latin typeface="Times New Roman" pitchFamily="18" charset="0"/>
                <a:ea typeface="Times New Roman" pitchFamily="18" charset="0"/>
                <a:cs typeface="Times New Roman" pitchFamily="18" charset="0"/>
              </a:rPr>
              <a:t>   Отчет по нозологиям </a:t>
            </a:r>
            <a:r>
              <a:rPr lang="ru-RU" sz="2300" b="1" dirty="0" smtClean="0">
                <a:latin typeface="Times New Roman" pitchFamily="18" charset="0"/>
                <a:cs typeface="Times New Roman" pitchFamily="18" charset="0"/>
              </a:rPr>
              <a:t>за 12 месяцев</a:t>
            </a:r>
            <a:endParaRPr lang="ru-RU" sz="2300" dirty="0">
              <a:latin typeface="Times New Roman" pitchFamily="18" charset="0"/>
              <a:cs typeface="Times New Roman" pitchFamily="18" charset="0"/>
            </a:endParaRPr>
          </a:p>
        </p:txBody>
      </p:sp>
      <p:graphicFrame>
        <p:nvGraphicFramePr>
          <p:cNvPr id="6" name="Таблица 5"/>
          <p:cNvGraphicFramePr>
            <a:graphicFrameLocks noGrp="1"/>
          </p:cNvGraphicFramePr>
          <p:nvPr>
            <p:extLst>
              <p:ext uri="{D42A27DB-BD31-4B8C-83A1-F6EECF244321}">
                <p14:modId xmlns="" xmlns:p14="http://schemas.microsoft.com/office/powerpoint/2010/main" val="4276089292"/>
              </p:ext>
            </p:extLst>
          </p:nvPr>
        </p:nvGraphicFramePr>
        <p:xfrm>
          <a:off x="4139952" y="1052735"/>
          <a:ext cx="4824540" cy="5454952"/>
        </p:xfrm>
        <a:graphic>
          <a:graphicData uri="http://schemas.openxmlformats.org/drawingml/2006/table">
            <a:tbl>
              <a:tblPr/>
              <a:tblGrid>
                <a:gridCol w="1957785"/>
                <a:gridCol w="391556"/>
                <a:gridCol w="391556"/>
                <a:gridCol w="365310"/>
                <a:gridCol w="528717"/>
                <a:gridCol w="660896"/>
                <a:gridCol w="528720"/>
              </a:tblGrid>
              <a:tr h="118806">
                <a:tc rowSpan="3">
                  <a:txBody>
                    <a:bodyPr/>
                    <a:lstStyle/>
                    <a:p>
                      <a:pPr algn="ctr">
                        <a:spcAft>
                          <a:spcPts val="0"/>
                        </a:spcAft>
                      </a:pPr>
                      <a:r>
                        <a:rPr lang="ru-RU" sz="1000" b="1" dirty="0">
                          <a:latin typeface="Times New Roman"/>
                          <a:ea typeface="Times New Roman"/>
                          <a:cs typeface="Times New Roman"/>
                        </a:rPr>
                        <a:t>Наименование </a:t>
                      </a:r>
                      <a:endParaRPr lang="ru-RU" sz="1000"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marL="228600" algn="ctr">
                        <a:spcAft>
                          <a:spcPts val="0"/>
                        </a:spcAft>
                      </a:pPr>
                      <a:endParaRPr lang="ru-RU" sz="800"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61722">
                <a:tc vMerge="1">
                  <a:txBody>
                    <a:bodyPr/>
                    <a:lstStyle/>
                    <a:p>
                      <a:endParaRPr lang="ru-RU"/>
                    </a:p>
                  </a:txBody>
                  <a:tcPr/>
                </a:tc>
                <a:tc gridSpan="2">
                  <a:txBody>
                    <a:bodyPr/>
                    <a:lstStyle/>
                    <a:p>
                      <a:pPr algn="ctr">
                        <a:spcAft>
                          <a:spcPts val="0"/>
                        </a:spcAft>
                      </a:pPr>
                      <a:r>
                        <a:rPr lang="ru-RU" sz="900" b="1" dirty="0">
                          <a:latin typeface="Times New Roman"/>
                          <a:ea typeface="Times New Roman"/>
                          <a:cs typeface="Times New Roman"/>
                        </a:rPr>
                        <a:t>Всего</a:t>
                      </a:r>
                      <a:endParaRPr lang="ru-RU" sz="900"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900" b="1">
                          <a:latin typeface="Times New Roman"/>
                          <a:ea typeface="Times New Roman"/>
                          <a:cs typeface="Times New Roman"/>
                        </a:rPr>
                        <a:t>Оперировано</a:t>
                      </a:r>
                      <a:endParaRPr lang="ru-RU" sz="90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gridSpan="2">
                  <a:txBody>
                    <a:bodyPr/>
                    <a:lstStyle/>
                    <a:p>
                      <a:pPr algn="ctr">
                        <a:spcAft>
                          <a:spcPts val="0"/>
                        </a:spcAft>
                      </a:pPr>
                      <a:r>
                        <a:rPr lang="ru-RU" sz="900" b="1">
                          <a:latin typeface="Times New Roman"/>
                          <a:ea typeface="Times New Roman"/>
                          <a:cs typeface="Times New Roman"/>
                        </a:rPr>
                        <a:t>Летальный       исход</a:t>
                      </a:r>
                      <a:endParaRPr lang="ru-RU" sz="90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33656">
                <a:tc vMerge="1">
                  <a:txBody>
                    <a:bodyPr/>
                    <a:lstStyle/>
                    <a:p>
                      <a:endParaRPr lang="ru-RU"/>
                    </a:p>
                  </a:txBody>
                  <a:tcPr/>
                </a:tc>
                <a:tc>
                  <a:txBody>
                    <a:bodyPr/>
                    <a:lstStyle/>
                    <a:p>
                      <a:pPr algn="ctr">
                        <a:spcAft>
                          <a:spcPts val="0"/>
                        </a:spcAft>
                      </a:pPr>
                      <a:r>
                        <a:rPr lang="ru-RU" sz="900" b="1" dirty="0" smtClean="0">
                          <a:latin typeface="Times New Roman"/>
                          <a:ea typeface="Times New Roman"/>
                          <a:cs typeface="Times New Roman"/>
                        </a:rPr>
                        <a:t>2021</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Times New Roman"/>
                          <a:ea typeface="Times New Roman"/>
                          <a:cs typeface="Times New Roman"/>
                        </a:rPr>
                        <a:t>2022</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Times New Roman"/>
                          <a:ea typeface="Times New Roman"/>
                          <a:cs typeface="Times New Roman"/>
                        </a:rPr>
                        <a:t>2021</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Times New Roman"/>
                          <a:ea typeface="Times New Roman"/>
                          <a:cs typeface="Times New Roman"/>
                        </a:rPr>
                        <a:t>2022</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Times New Roman"/>
                          <a:ea typeface="Times New Roman"/>
                          <a:cs typeface="Times New Roman"/>
                        </a:rPr>
                        <a:t>2021</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900" b="1" dirty="0" smtClean="0">
                          <a:latin typeface="Times New Roman"/>
                          <a:ea typeface="Times New Roman"/>
                          <a:cs typeface="Times New Roman"/>
                        </a:rPr>
                        <a:t>2022</a:t>
                      </a:r>
                      <a:endParaRPr lang="ru-RU" sz="900" b="1" dirty="0">
                        <a:latin typeface="Times New Roman"/>
                        <a:ea typeface="Times New Roman"/>
                        <a:cs typeface="Times New Roman"/>
                      </a:endParaRPr>
                    </a:p>
                  </a:txBody>
                  <a:tcPr marL="44824" marR="4482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marL="0" lvl="0" indent="0" algn="l">
                        <a:spcAft>
                          <a:spcPts val="0"/>
                        </a:spcAft>
                      </a:pPr>
                      <a:r>
                        <a:rPr lang="ru-RU" sz="1000" b="1" dirty="0">
                          <a:latin typeface="Times New Roman" pitchFamily="18" charset="0"/>
                          <a:ea typeface="Times New Roman"/>
                          <a:cs typeface="Times New Roman" pitchFamily="18" charset="0"/>
                        </a:rPr>
                        <a:t>1.ВПР ЦНС </a:t>
                      </a:r>
                      <a:endParaRPr lang="ru-RU" sz="1000" dirty="0">
                        <a:latin typeface="Times New Roman" pitchFamily="18" charset="0"/>
                        <a:ea typeface="Times New Roman"/>
                        <a:cs typeface="Times New Roman"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8</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8</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en-US" sz="1000" b="1" dirty="0" smtClean="0">
                          <a:latin typeface="Times New Roman"/>
                          <a:ea typeface="Times New Roman"/>
                          <a:cs typeface="Times New Roman"/>
                        </a:rPr>
                        <a:t>1</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algn="l">
                        <a:spcAft>
                          <a:spcPts val="0"/>
                        </a:spcAft>
                      </a:pPr>
                      <a:r>
                        <a:rPr kumimoji="0" lang="kk-KZ" sz="1000" b="1" kern="1200" dirty="0" smtClean="0">
                          <a:solidFill>
                            <a:schemeClr val="tx1"/>
                          </a:solidFill>
                          <a:latin typeface="Times New Roman" pitchFamily="18" charset="0"/>
                          <a:ea typeface="+mn-ea"/>
                          <a:cs typeface="Times New Roman" pitchFamily="18" charset="0"/>
                        </a:rPr>
                        <a:t>2.ВПР ЧЛО</a:t>
                      </a:r>
                      <a:endParaRPr lang="ru-RU" sz="1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algn="l">
                        <a:spcAft>
                          <a:spcPts val="0"/>
                        </a:spcAft>
                      </a:pPr>
                      <a:r>
                        <a:rPr kumimoji="0" lang="ru-RU" sz="1000" b="1" kern="1200" dirty="0" smtClean="0">
                          <a:solidFill>
                            <a:schemeClr val="tx1"/>
                          </a:solidFill>
                          <a:latin typeface="Times New Roman" pitchFamily="18" charset="0"/>
                          <a:ea typeface="+mn-ea"/>
                          <a:cs typeface="Times New Roman" pitchFamily="18" charset="0"/>
                        </a:rPr>
                        <a:t>3.Врожденная диафрагмальная грыжа</a:t>
                      </a:r>
                      <a:endParaRPr lang="ru-RU" sz="100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3</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5</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3</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5</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Times New Roman" pitchFamily="18" charset="0"/>
                          <a:ea typeface="Times New Roman"/>
                          <a:cs typeface="Times New Roman" pitchFamily="18" charset="0"/>
                        </a:rPr>
                        <a:t>4.ВПР </a:t>
                      </a:r>
                      <a:r>
                        <a:rPr lang="ru-RU" sz="1000" b="1" dirty="0" err="1" smtClean="0">
                          <a:latin typeface="Times New Roman" pitchFamily="18" charset="0"/>
                          <a:ea typeface="Times New Roman"/>
                          <a:cs typeface="Times New Roman" pitchFamily="18" charset="0"/>
                        </a:rPr>
                        <a:t>бронхо-легочной</a:t>
                      </a:r>
                      <a:r>
                        <a:rPr lang="ru-RU" sz="1000" b="1" dirty="0" smtClean="0">
                          <a:latin typeface="Times New Roman" pitchFamily="18" charset="0"/>
                          <a:ea typeface="Times New Roman"/>
                          <a:cs typeface="Times New Roman" pitchFamily="18" charset="0"/>
                        </a:rPr>
                        <a:t> системы (КАПРЛ, секвестр)</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894">
                <a:tc>
                  <a:txBody>
                    <a:bodyPr/>
                    <a:lstStyle/>
                    <a:p>
                      <a:pPr marL="0" marR="0" indent="0" algn="l" defTabSz="914400" rtl="0" eaLnBrk="1" fontAlgn="auto" latinLnBrk="0" hangingPunct="1">
                        <a:lnSpc>
                          <a:spcPct val="100000"/>
                        </a:lnSpc>
                        <a:spcBef>
                          <a:spcPts val="0"/>
                        </a:spcBef>
                        <a:spcAft>
                          <a:spcPts val="0"/>
                        </a:spcAft>
                        <a:buClrTx/>
                        <a:buSzTx/>
                        <a:buFontTx/>
                        <a:buNone/>
                        <a:tabLst>
                          <a:tab pos="2991485" algn="r"/>
                        </a:tabLst>
                        <a:defRPr/>
                      </a:pPr>
                      <a:r>
                        <a:rPr lang="ru-RU" sz="1000" b="1" dirty="0" smtClean="0">
                          <a:latin typeface="Times New Roman" pitchFamily="18" charset="0"/>
                          <a:ea typeface="Times New Roman"/>
                          <a:cs typeface="Times New Roman" pitchFamily="18" charset="0"/>
                        </a:rPr>
                        <a:t>5.ВПР Атрезия пищевода </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80975" algn="l"/>
                          <a:tab pos="246380" algn="ctr"/>
                        </a:tabLst>
                      </a:pPr>
                      <a:r>
                        <a:rPr lang="kk-KZ" sz="1000" b="1" dirty="0" smtClean="0">
                          <a:latin typeface="Times New Roman"/>
                          <a:ea typeface="Times New Roman"/>
                          <a:cs typeface="Times New Roman"/>
                        </a:rPr>
                        <a:t>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3</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1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sz="1000" b="1" spc="0" dirty="0" smtClean="0">
                          <a:latin typeface="Times New Roman" pitchFamily="18" charset="0"/>
                          <a:ea typeface="Times New Roman"/>
                          <a:cs typeface="Times New Roman" pitchFamily="18" charset="0"/>
                        </a:rPr>
                        <a:t>6. Врожденная высокая кишечная  непроходимость</a:t>
                      </a:r>
                      <a:endParaRPr lang="ru-RU" sz="1000" b="1" spc="0"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Times New Roman" pitchFamily="18" charset="0"/>
                          <a:ea typeface="Times New Roman"/>
                          <a:cs typeface="Times New Roman" pitchFamily="18" charset="0"/>
                        </a:rPr>
                        <a:t>7.Врожденная низкая кишечная непроходимость</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r>
                        <a:rPr lang="kk-KZ"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2</a:t>
                      </a:r>
                      <a:r>
                        <a:rPr lang="kk-KZ"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5</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Times New Roman" pitchFamily="18" charset="0"/>
                          <a:ea typeface="Times New Roman"/>
                          <a:cs typeface="Times New Roman" pitchFamily="18" charset="0"/>
                        </a:rPr>
                        <a:t>8.ВПР</a:t>
                      </a:r>
                      <a:r>
                        <a:rPr lang="ru-RU" sz="1000" b="1" baseline="0" dirty="0" smtClean="0">
                          <a:latin typeface="Times New Roman" pitchFamily="18" charset="0"/>
                          <a:ea typeface="Times New Roman"/>
                          <a:cs typeface="Times New Roman" pitchFamily="18" charset="0"/>
                        </a:rPr>
                        <a:t> </a:t>
                      </a:r>
                      <a:r>
                        <a:rPr lang="ru-RU" sz="1000" b="1" dirty="0" smtClean="0">
                          <a:latin typeface="Times New Roman" pitchFamily="18" charset="0"/>
                          <a:ea typeface="Times New Roman"/>
                          <a:cs typeface="Times New Roman" pitchFamily="18" charset="0"/>
                        </a:rPr>
                        <a:t>мочевыделительной системы</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45521">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Times New Roman" pitchFamily="18" charset="0"/>
                          <a:ea typeface="Times New Roman"/>
                          <a:cs typeface="Times New Roman" pitchFamily="18" charset="0"/>
                        </a:rPr>
                        <a:t>9. Врожденные пороки развития передней брюшной стенки</a:t>
                      </a:r>
                      <a:endParaRPr lang="ru-RU" sz="10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1</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1</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10</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8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mn-lt"/>
                          <a:ea typeface="Times New Roman"/>
                          <a:cs typeface="Times New Roman"/>
                        </a:rPr>
                        <a:t>10. ВПР сосудистые </a:t>
                      </a:r>
                      <a:r>
                        <a:rPr lang="ru-RU" sz="1000" b="1" dirty="0" err="1" smtClean="0">
                          <a:latin typeface="+mn-lt"/>
                          <a:ea typeface="Times New Roman"/>
                          <a:cs typeface="Times New Roman"/>
                        </a:rPr>
                        <a:t>мальформации</a:t>
                      </a:r>
                      <a:r>
                        <a:rPr lang="ru-RU" sz="1000" b="1" dirty="0" smtClean="0">
                          <a:latin typeface="+mn-lt"/>
                          <a:ea typeface="Times New Roman"/>
                          <a:cs typeface="Times New Roman"/>
                        </a:rPr>
                        <a:t> </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en-US" sz="1000" b="1" dirty="0" smtClean="0">
                          <a:latin typeface="Times New Roman"/>
                          <a:ea typeface="Times New Roman"/>
                          <a:cs typeface="Times New Roman"/>
                        </a:rPr>
                        <a:t>1</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9896">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mn-lt"/>
                          <a:ea typeface="Times New Roman"/>
                          <a:cs typeface="Times New Roman"/>
                        </a:rPr>
                        <a:t>11. Врожденные объемные образования</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mn-lt"/>
                          <a:ea typeface="Times New Roman"/>
                          <a:cs typeface="Times New Roman"/>
                        </a:rPr>
                        <a:t>12. ВПР желчено выделительной системы.</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mn-lt"/>
                          <a:ea typeface="Times New Roman"/>
                          <a:cs typeface="Times New Roman"/>
                        </a:rPr>
                        <a:t>13. ВПР костно-суставной системы</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marL="0" marR="0" indent="114300" algn="l" defTabSz="914400" rtl="0" eaLnBrk="1" fontAlgn="auto" latinLnBrk="0" hangingPunct="1">
                        <a:lnSpc>
                          <a:spcPct val="100000"/>
                        </a:lnSpc>
                        <a:spcBef>
                          <a:spcPts val="0"/>
                        </a:spcBef>
                        <a:spcAft>
                          <a:spcPts val="0"/>
                        </a:spcAft>
                        <a:buClrTx/>
                        <a:buSzTx/>
                        <a:buFontTx/>
                        <a:buNone/>
                        <a:tabLst/>
                        <a:defRPr/>
                      </a:pPr>
                      <a:r>
                        <a:rPr lang="ru-RU" sz="1000" b="1" dirty="0" smtClean="0">
                          <a:latin typeface="+mn-lt"/>
                          <a:ea typeface="Times New Roman"/>
                          <a:cs typeface="Times New Roman"/>
                        </a:rPr>
                        <a:t>15. Редкие формы ВПР (расшифровать)</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57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latin typeface="Times New Roman"/>
                          <a:ea typeface="Times New Roman"/>
                          <a:cs typeface="Times New Roman"/>
                        </a:rPr>
                        <a:t>II.</a:t>
                      </a:r>
                      <a:r>
                        <a:rPr lang="ru-RU" sz="900" b="1" dirty="0" smtClean="0">
                          <a:latin typeface="+mn-lt"/>
                          <a:ea typeface="Times New Roman"/>
                          <a:cs typeface="Times New Roman"/>
                        </a:rPr>
                        <a:t>Хирургические заболевания периода                         </a:t>
                      </a:r>
                      <a:r>
                        <a:rPr lang="ru-RU" sz="900" b="1" baseline="0" dirty="0" smtClean="0">
                          <a:latin typeface="+mn-lt"/>
                          <a:ea typeface="Times New Roman"/>
                          <a:cs typeface="Times New Roman"/>
                        </a:rPr>
                        <a:t> </a:t>
                      </a:r>
                      <a:r>
                        <a:rPr lang="ru-RU" sz="900" b="1" dirty="0" smtClean="0">
                          <a:latin typeface="+mn-lt"/>
                          <a:ea typeface="Times New Roman"/>
                          <a:cs typeface="Times New Roman"/>
                        </a:rPr>
                        <a:t>новорожденности</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00" b="1" dirty="0" smtClean="0">
                          <a:latin typeface="Times New Roman"/>
                          <a:ea typeface="Times New Roman"/>
                          <a:cs typeface="Times New Roman"/>
                        </a:rPr>
                        <a:t>10</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9</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en-US" sz="1000" b="1" dirty="0" smtClean="0">
                          <a:latin typeface="Times New Roman"/>
                          <a:ea typeface="Times New Roman"/>
                          <a:cs typeface="Times New Roman"/>
                        </a:rPr>
                        <a:t>1</a:t>
                      </a:r>
                      <a:r>
                        <a:rPr lang="kk-KZ" sz="1000" b="1" dirty="0" smtClean="0">
                          <a:latin typeface="Times New Roman"/>
                          <a:ea typeface="Times New Roman"/>
                          <a:cs typeface="Times New Roman"/>
                        </a:rPr>
                        <a:t>7</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2</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85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1" dirty="0" smtClean="0">
                          <a:latin typeface="Times New Roman"/>
                          <a:ea typeface="Times New Roman"/>
                          <a:cs typeface="Times New Roman"/>
                        </a:rPr>
                        <a:t>III. </a:t>
                      </a:r>
                      <a:r>
                        <a:rPr lang="ru-RU" sz="900" b="1" dirty="0" smtClean="0">
                          <a:latin typeface="+mn-lt"/>
                          <a:ea typeface="Times New Roman"/>
                          <a:cs typeface="Times New Roman"/>
                        </a:rPr>
                        <a:t>Родовые травмы</a:t>
                      </a:r>
                      <a:endParaRPr lang="ru-RU" sz="9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kk-KZ"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7014">
                <a:tc>
                  <a:txBody>
                    <a:bodyPr/>
                    <a:lstStyle/>
                    <a:p>
                      <a:pPr algn="l">
                        <a:spcAft>
                          <a:spcPts val="0"/>
                        </a:spcAft>
                      </a:pPr>
                      <a:r>
                        <a:rPr lang="en-US" sz="1000" b="1" dirty="0">
                          <a:latin typeface="Times New Roman"/>
                          <a:ea typeface="Times New Roman"/>
                        </a:rPr>
                        <a:t>IV</a:t>
                      </a:r>
                      <a:r>
                        <a:rPr lang="ru-RU" sz="1000" b="1" dirty="0">
                          <a:latin typeface="Times New Roman"/>
                          <a:ea typeface="Times New Roman"/>
                        </a:rPr>
                        <a:t>. Гнойно-воспалительные заболевания новорожденных</a:t>
                      </a:r>
                      <a:endParaRPr lang="ru-RU" sz="1000" dirty="0">
                        <a:latin typeface="Times New Roman"/>
                        <a:ea typeface="Times New Roman"/>
                      </a:endParaRPr>
                    </a:p>
                  </a:txBody>
                  <a:tcPr marL="114300" marR="11430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en-US" sz="1000" b="1" dirty="0" smtClean="0">
                          <a:latin typeface="Times New Roman"/>
                          <a:ea typeface="Times New Roman"/>
                          <a:cs typeface="Times New Roman"/>
                        </a:rPr>
                        <a:t>19</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1000" b="1" dirty="0" smtClean="0">
                          <a:latin typeface="Times New Roman"/>
                          <a:ea typeface="Times New Roman"/>
                          <a:cs typeface="Times New Roman"/>
                        </a:rPr>
                        <a:t>19</a:t>
                      </a:r>
                      <a:endParaRPr lang="kk-KZ"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00">
                <a:tc>
                  <a:txBody>
                    <a:bodyPr/>
                    <a:lstStyle/>
                    <a:p>
                      <a:pPr indent="114300" algn="ctr">
                        <a:spcAft>
                          <a:spcPts val="0"/>
                        </a:spcAft>
                      </a:pPr>
                      <a:r>
                        <a:rPr lang="ru-RU" sz="1050" b="1" dirty="0">
                          <a:latin typeface="Times New Roman"/>
                          <a:ea typeface="Times New Roman"/>
                          <a:cs typeface="Times New Roman"/>
                        </a:rPr>
                        <a:t>ВСЕГО</a:t>
                      </a:r>
                      <a:endParaRPr lang="ru-RU" sz="105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159385" algn="l"/>
                          <a:tab pos="246380" algn="ctr"/>
                        </a:tabLst>
                      </a:pPr>
                      <a:r>
                        <a:rPr lang="kk-KZ" sz="1000" b="1" dirty="0" smtClean="0">
                          <a:latin typeface="Times New Roman"/>
                          <a:ea typeface="Times New Roman"/>
                          <a:cs typeface="Times New Roman"/>
                        </a:rPr>
                        <a:t>73</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68580" algn="ctr">
                        <a:spcAft>
                          <a:spcPts val="0"/>
                        </a:spcAft>
                      </a:pPr>
                      <a:r>
                        <a:rPr lang="kk-KZ" sz="1000" b="1" dirty="0" smtClean="0">
                          <a:latin typeface="Times New Roman"/>
                          <a:ea typeface="Times New Roman"/>
                          <a:cs typeface="Times New Roman"/>
                        </a:rPr>
                        <a:t>86</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70</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84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24</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000" b="1" dirty="0" smtClean="0">
                          <a:latin typeface="Times New Roman"/>
                          <a:ea typeface="Times New Roman"/>
                          <a:cs typeface="Times New Roman"/>
                        </a:rPr>
                        <a:t>23</a:t>
                      </a:r>
                      <a:endParaRPr lang="ru-RU" sz="10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Диаграмма 7"/>
          <p:cNvGraphicFramePr/>
          <p:nvPr>
            <p:extLst>
              <p:ext uri="{D42A27DB-BD31-4B8C-83A1-F6EECF244321}">
                <p14:modId xmlns="" xmlns:p14="http://schemas.microsoft.com/office/powerpoint/2010/main" val="3642404144"/>
              </p:ext>
            </p:extLst>
          </p:nvPr>
        </p:nvGraphicFramePr>
        <p:xfrm>
          <a:off x="179512" y="764704"/>
          <a:ext cx="3888432" cy="3672408"/>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p:cNvSpPr txBox="1"/>
          <p:nvPr/>
        </p:nvSpPr>
        <p:spPr>
          <a:xfrm>
            <a:off x="1259632" y="260648"/>
            <a:ext cx="6336704" cy="369332"/>
          </a:xfrm>
          <a:prstGeom prst="rect">
            <a:avLst/>
          </a:prstGeom>
          <a:noFill/>
        </p:spPr>
        <p:txBody>
          <a:bodyPr wrap="square" rtlCol="0">
            <a:spAutoFit/>
          </a:bodyPr>
          <a:lstStyle/>
          <a:p>
            <a:pPr algn="ctr"/>
            <a:r>
              <a:rPr lang="en-US" b="1" dirty="0" smtClean="0">
                <a:latin typeface="Times New Roman" pitchFamily="18" charset="0"/>
                <a:cs typeface="Times New Roman" pitchFamily="18" charset="0"/>
              </a:rPr>
              <a:t>             </a:t>
            </a:r>
            <a:r>
              <a:rPr lang="ru-RU" b="1" dirty="0" err="1" smtClean="0">
                <a:latin typeface="Times New Roman" pitchFamily="18" charset="0"/>
                <a:cs typeface="Times New Roman" pitchFamily="18" charset="0"/>
              </a:rPr>
              <a:t>Неонатальная</a:t>
            </a:r>
            <a:r>
              <a:rPr lang="ru-RU" b="1" dirty="0" smtClean="0">
                <a:latin typeface="Times New Roman" pitchFamily="18" charset="0"/>
                <a:cs typeface="Times New Roman" pitchFamily="18" charset="0"/>
              </a:rPr>
              <a:t> хирургия</a:t>
            </a:r>
            <a:endParaRPr lang="ru-RU" b="1" dirty="0">
              <a:latin typeface="Times New Roman" pitchFamily="18" charset="0"/>
              <a:cs typeface="Times New Roman" pitchFamily="18" charset="0"/>
            </a:endParaRPr>
          </a:p>
        </p:txBody>
      </p:sp>
      <p:sp>
        <p:nvSpPr>
          <p:cNvPr id="10" name="Прямоугольник 9"/>
          <p:cNvSpPr/>
          <p:nvPr/>
        </p:nvSpPr>
        <p:spPr>
          <a:xfrm>
            <a:off x="187773" y="4725144"/>
            <a:ext cx="3808163" cy="830997"/>
          </a:xfrm>
          <a:prstGeom prst="rect">
            <a:avLst/>
          </a:prstGeom>
        </p:spPr>
        <p:txBody>
          <a:bodyPr wrap="square">
            <a:spAutoFit/>
          </a:bodyPr>
          <a:lstStyle/>
          <a:p>
            <a:r>
              <a:rPr lang="ru-RU" sz="1200" b="1" dirty="0" smtClean="0">
                <a:latin typeface="Times New Roman" pitchFamily="18" charset="0"/>
                <a:cs typeface="Times New Roman" pitchFamily="18" charset="0"/>
              </a:rPr>
              <a:t>Основные  причины смертности в </a:t>
            </a:r>
            <a:r>
              <a:rPr lang="ru-RU" sz="1200" b="1" dirty="0" err="1" smtClean="0">
                <a:latin typeface="Times New Roman" pitchFamily="18" charset="0"/>
                <a:cs typeface="Times New Roman" pitchFamily="18" charset="0"/>
              </a:rPr>
              <a:t>неонатальном</a:t>
            </a:r>
            <a:r>
              <a:rPr lang="ru-RU" sz="1200" b="1" dirty="0" smtClean="0">
                <a:latin typeface="Times New Roman" pitchFamily="18" charset="0"/>
                <a:cs typeface="Times New Roman" pitchFamily="18" charset="0"/>
              </a:rPr>
              <a:t> периоде: врожденные пороки развития. Как видно из таблицы, идет </a:t>
            </a:r>
            <a:r>
              <a:rPr lang="kk-KZ" sz="1200" b="1" dirty="0" smtClean="0">
                <a:latin typeface="Times New Roman" pitchFamily="18" charset="0"/>
                <a:cs typeface="Times New Roman" pitchFamily="18" charset="0"/>
              </a:rPr>
              <a:t>снижение </a:t>
            </a:r>
            <a:r>
              <a:rPr lang="ru-RU" sz="1200" b="1" dirty="0" smtClean="0">
                <a:latin typeface="Times New Roman" pitchFamily="18" charset="0"/>
                <a:cs typeface="Times New Roman" pitchFamily="18" charset="0"/>
              </a:rPr>
              <a:t>ВПР: в 2022г-50, в 2021г -63. Летальность после операции  составила (23%).</a:t>
            </a:r>
            <a:endParaRPr lang="ru-RU"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88640"/>
            <a:ext cx="8229600" cy="504056"/>
          </a:xfrm>
        </p:spPr>
        <p:txBody>
          <a:bodyPr>
            <a:normAutofit/>
          </a:bodyPr>
          <a:lstStyle/>
          <a:p>
            <a:pPr algn="ctr"/>
            <a:r>
              <a:rPr lang="ru-RU" sz="2400" b="1" dirty="0" err="1" smtClean="0">
                <a:solidFill>
                  <a:schemeClr val="tx1"/>
                </a:solidFill>
                <a:latin typeface="+mn-lt"/>
              </a:rPr>
              <a:t>Омфалоцеле</a:t>
            </a:r>
            <a:r>
              <a:rPr lang="ru-RU" sz="2400" b="1" dirty="0" smtClean="0">
                <a:solidFill>
                  <a:schemeClr val="tx1"/>
                </a:solidFill>
                <a:latin typeface="+mn-lt"/>
              </a:rPr>
              <a:t> больших размеров</a:t>
            </a:r>
            <a:endParaRPr lang="ru-RU" sz="2400" b="1" dirty="0">
              <a:solidFill>
                <a:schemeClr val="tx1"/>
              </a:solidFill>
              <a:latin typeface="+mn-lt"/>
            </a:endParaRPr>
          </a:p>
        </p:txBody>
      </p:sp>
      <p:pic>
        <p:nvPicPr>
          <p:cNvPr id="4" name="Содержимое 3" descr="10.jpeg"/>
          <p:cNvPicPr>
            <a:picLocks noGrp="1" noChangeAspect="1"/>
          </p:cNvPicPr>
          <p:nvPr>
            <p:ph idx="1"/>
          </p:nvPr>
        </p:nvPicPr>
        <p:blipFill>
          <a:blip r:embed="rId2" cstate="print"/>
          <a:stretch>
            <a:fillRect/>
          </a:stretch>
        </p:blipFill>
        <p:spPr>
          <a:xfrm>
            <a:off x="323528" y="908721"/>
            <a:ext cx="2736304" cy="3096343"/>
          </a:xfrm>
        </p:spPr>
      </p:pic>
      <p:pic>
        <p:nvPicPr>
          <p:cNvPr id="5" name="Рисунок 4" descr="11.jpeg"/>
          <p:cNvPicPr>
            <a:picLocks noChangeAspect="1"/>
          </p:cNvPicPr>
          <p:nvPr/>
        </p:nvPicPr>
        <p:blipFill>
          <a:blip r:embed="rId3" cstate="print"/>
          <a:stretch>
            <a:fillRect/>
          </a:stretch>
        </p:blipFill>
        <p:spPr>
          <a:xfrm>
            <a:off x="3203848" y="908720"/>
            <a:ext cx="2771800" cy="3096344"/>
          </a:xfrm>
          <a:prstGeom prst="rect">
            <a:avLst/>
          </a:prstGeom>
        </p:spPr>
      </p:pic>
      <p:pic>
        <p:nvPicPr>
          <p:cNvPr id="6" name="Рисунок 5" descr="12.jpeg"/>
          <p:cNvPicPr>
            <a:picLocks noChangeAspect="1"/>
          </p:cNvPicPr>
          <p:nvPr/>
        </p:nvPicPr>
        <p:blipFill>
          <a:blip r:embed="rId4" cstate="print"/>
          <a:stretch>
            <a:fillRect/>
          </a:stretch>
        </p:blipFill>
        <p:spPr>
          <a:xfrm>
            <a:off x="6191672" y="908720"/>
            <a:ext cx="2556792" cy="3096344"/>
          </a:xfrm>
          <a:prstGeom prst="rect">
            <a:avLst/>
          </a:prstGeom>
        </p:spPr>
      </p:pic>
      <p:pic>
        <p:nvPicPr>
          <p:cNvPr id="7" name="Рисунок 6" descr="14.jpeg"/>
          <p:cNvPicPr>
            <a:picLocks noChangeAspect="1"/>
          </p:cNvPicPr>
          <p:nvPr/>
        </p:nvPicPr>
        <p:blipFill>
          <a:blip r:embed="rId5" cstate="print"/>
          <a:stretch>
            <a:fillRect/>
          </a:stretch>
        </p:blipFill>
        <p:spPr>
          <a:xfrm>
            <a:off x="683568" y="4581128"/>
            <a:ext cx="3528392" cy="1944216"/>
          </a:xfrm>
          <a:prstGeom prst="rect">
            <a:avLst/>
          </a:prstGeom>
        </p:spPr>
      </p:pic>
      <p:pic>
        <p:nvPicPr>
          <p:cNvPr id="8" name="Рисунок 7" descr="15.jpeg"/>
          <p:cNvPicPr>
            <a:picLocks noChangeAspect="1"/>
          </p:cNvPicPr>
          <p:nvPr/>
        </p:nvPicPr>
        <p:blipFill>
          <a:blip r:embed="rId6" cstate="print"/>
          <a:stretch>
            <a:fillRect/>
          </a:stretch>
        </p:blipFill>
        <p:spPr>
          <a:xfrm>
            <a:off x="4860032" y="4581128"/>
            <a:ext cx="3600400" cy="19442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429000"/>
            <a:ext cx="8229600" cy="432048"/>
          </a:xfrm>
        </p:spPr>
        <p:txBody>
          <a:bodyPr>
            <a:normAutofit fontScale="90000"/>
          </a:bodyPr>
          <a:lstStyle/>
          <a:p>
            <a:pPr algn="ctr"/>
            <a:r>
              <a:rPr lang="ru-RU" sz="2400" b="1" dirty="0" smtClean="0">
                <a:solidFill>
                  <a:schemeClr val="tx1"/>
                </a:solidFill>
                <a:latin typeface="+mn-lt"/>
              </a:rPr>
              <a:t>тератома крестцово-копчиковой области</a:t>
            </a:r>
            <a:endParaRPr lang="ru-RU" sz="2400" b="1" dirty="0">
              <a:solidFill>
                <a:schemeClr val="tx1"/>
              </a:solidFill>
              <a:latin typeface="+mn-lt"/>
            </a:endParaRPr>
          </a:p>
        </p:txBody>
      </p:sp>
      <p:pic>
        <p:nvPicPr>
          <p:cNvPr id="4" name="Содержимое 3" descr="20.jpeg"/>
          <p:cNvPicPr>
            <a:picLocks noGrp="1" noChangeAspect="1"/>
          </p:cNvPicPr>
          <p:nvPr>
            <p:ph idx="1"/>
          </p:nvPr>
        </p:nvPicPr>
        <p:blipFill>
          <a:blip r:embed="rId2" cstate="print"/>
          <a:stretch>
            <a:fillRect/>
          </a:stretch>
        </p:blipFill>
        <p:spPr>
          <a:xfrm>
            <a:off x="755576" y="476672"/>
            <a:ext cx="3384376" cy="2952327"/>
          </a:xfrm>
        </p:spPr>
      </p:pic>
      <p:pic>
        <p:nvPicPr>
          <p:cNvPr id="5" name="Рисунок 4" descr="21.jpeg"/>
          <p:cNvPicPr>
            <a:picLocks noChangeAspect="1"/>
          </p:cNvPicPr>
          <p:nvPr/>
        </p:nvPicPr>
        <p:blipFill>
          <a:blip r:embed="rId3" cstate="print"/>
          <a:stretch>
            <a:fillRect/>
          </a:stretch>
        </p:blipFill>
        <p:spPr>
          <a:xfrm>
            <a:off x="4716016" y="476672"/>
            <a:ext cx="3456384" cy="2952328"/>
          </a:xfrm>
          <a:prstGeom prst="rect">
            <a:avLst/>
          </a:prstGeom>
        </p:spPr>
      </p:pic>
      <p:pic>
        <p:nvPicPr>
          <p:cNvPr id="6" name="Рисунок 5" descr="22.jpeg"/>
          <p:cNvPicPr>
            <a:picLocks noChangeAspect="1"/>
          </p:cNvPicPr>
          <p:nvPr/>
        </p:nvPicPr>
        <p:blipFill>
          <a:blip r:embed="rId4" cstate="print"/>
          <a:stretch>
            <a:fillRect/>
          </a:stretch>
        </p:blipFill>
        <p:spPr>
          <a:xfrm>
            <a:off x="611560" y="4149080"/>
            <a:ext cx="3528392" cy="2420888"/>
          </a:xfrm>
          <a:prstGeom prst="rect">
            <a:avLst/>
          </a:prstGeom>
        </p:spPr>
      </p:pic>
      <p:pic>
        <p:nvPicPr>
          <p:cNvPr id="7" name="Рисунок 6" descr="24.jpeg"/>
          <p:cNvPicPr>
            <a:picLocks noChangeAspect="1"/>
          </p:cNvPicPr>
          <p:nvPr/>
        </p:nvPicPr>
        <p:blipFill>
          <a:blip r:embed="rId5" cstate="print"/>
          <a:stretch>
            <a:fillRect/>
          </a:stretch>
        </p:blipFill>
        <p:spPr>
          <a:xfrm>
            <a:off x="4788024" y="4149080"/>
            <a:ext cx="3528392" cy="2448272"/>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548680"/>
            <a:ext cx="8229600" cy="432048"/>
          </a:xfrm>
        </p:spPr>
        <p:txBody>
          <a:bodyPr>
            <a:noAutofit/>
          </a:bodyPr>
          <a:lstStyle/>
          <a:p>
            <a:pPr algn="ctr"/>
            <a:r>
              <a:rPr lang="ru-RU" sz="2800" b="1" dirty="0" err="1" smtClean="0">
                <a:solidFill>
                  <a:schemeClr val="tx1"/>
                </a:solidFill>
                <a:latin typeface="+mn-lt"/>
              </a:rPr>
              <a:t>Гастрошизис</a:t>
            </a:r>
            <a:endParaRPr lang="ru-RU" sz="2800" b="1" dirty="0">
              <a:solidFill>
                <a:schemeClr val="tx1"/>
              </a:solidFill>
              <a:latin typeface="+mn-lt"/>
            </a:endParaRPr>
          </a:p>
        </p:txBody>
      </p:sp>
      <p:pic>
        <p:nvPicPr>
          <p:cNvPr id="4" name="Содержимое 3" descr="30.jpeg"/>
          <p:cNvPicPr>
            <a:picLocks noGrp="1" noChangeAspect="1"/>
          </p:cNvPicPr>
          <p:nvPr>
            <p:ph idx="1"/>
          </p:nvPr>
        </p:nvPicPr>
        <p:blipFill>
          <a:blip r:embed="rId2" cstate="print"/>
          <a:stretch>
            <a:fillRect/>
          </a:stretch>
        </p:blipFill>
        <p:spPr>
          <a:xfrm>
            <a:off x="755576" y="1916832"/>
            <a:ext cx="2952328" cy="3672408"/>
          </a:xfrm>
        </p:spPr>
      </p:pic>
      <p:pic>
        <p:nvPicPr>
          <p:cNvPr id="5" name="Рисунок 4" descr="31.jpeg"/>
          <p:cNvPicPr>
            <a:picLocks noChangeAspect="1"/>
          </p:cNvPicPr>
          <p:nvPr/>
        </p:nvPicPr>
        <p:blipFill>
          <a:blip r:embed="rId3" cstate="print"/>
          <a:stretch>
            <a:fillRect/>
          </a:stretch>
        </p:blipFill>
        <p:spPr>
          <a:xfrm>
            <a:off x="3995936" y="1556792"/>
            <a:ext cx="3456384" cy="2160240"/>
          </a:xfrm>
          <a:prstGeom prst="rect">
            <a:avLst/>
          </a:prstGeom>
        </p:spPr>
      </p:pic>
      <p:pic>
        <p:nvPicPr>
          <p:cNvPr id="6" name="Рисунок 5" descr="32.jpeg"/>
          <p:cNvPicPr>
            <a:picLocks noChangeAspect="1"/>
          </p:cNvPicPr>
          <p:nvPr/>
        </p:nvPicPr>
        <p:blipFill>
          <a:blip r:embed="rId4" cstate="print"/>
          <a:stretch>
            <a:fillRect/>
          </a:stretch>
        </p:blipFill>
        <p:spPr>
          <a:xfrm>
            <a:off x="4067944" y="3933056"/>
            <a:ext cx="3456384" cy="2016224"/>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332656"/>
            <a:ext cx="4320480" cy="648072"/>
          </a:xfrm>
        </p:spPr>
        <p:txBody>
          <a:bodyPr>
            <a:noAutofit/>
          </a:bodyPr>
          <a:lstStyle/>
          <a:p>
            <a:pPr algn="ctr"/>
            <a:r>
              <a:rPr lang="ru-RU" sz="1800" b="1" dirty="0" smtClean="0">
                <a:solidFill>
                  <a:schemeClr val="tx1"/>
                </a:solidFill>
                <a:latin typeface="+mn-lt"/>
              </a:rPr>
              <a:t>Образование кишечника с заворотом и некрозом тонкой      кишки</a:t>
            </a:r>
            <a:endParaRPr lang="ru-RU" sz="1800" b="1" dirty="0">
              <a:solidFill>
                <a:schemeClr val="tx1"/>
              </a:solidFill>
              <a:latin typeface="+mn-lt"/>
            </a:endParaRPr>
          </a:p>
        </p:txBody>
      </p:sp>
      <p:pic>
        <p:nvPicPr>
          <p:cNvPr id="4" name="Содержимое 3" descr="40.jpeg"/>
          <p:cNvPicPr>
            <a:picLocks noGrp="1" noChangeAspect="1"/>
          </p:cNvPicPr>
          <p:nvPr>
            <p:ph idx="1"/>
          </p:nvPr>
        </p:nvPicPr>
        <p:blipFill>
          <a:blip r:embed="rId2" cstate="print"/>
          <a:stretch>
            <a:fillRect/>
          </a:stretch>
        </p:blipFill>
        <p:spPr>
          <a:xfrm>
            <a:off x="467544" y="980728"/>
            <a:ext cx="4176464" cy="2736304"/>
          </a:xfrm>
        </p:spPr>
      </p:pic>
      <p:pic>
        <p:nvPicPr>
          <p:cNvPr id="6" name="Рисунок 5" descr="41.jpeg"/>
          <p:cNvPicPr>
            <a:picLocks noChangeAspect="1"/>
          </p:cNvPicPr>
          <p:nvPr/>
        </p:nvPicPr>
        <p:blipFill>
          <a:blip r:embed="rId3" cstate="print"/>
          <a:stretch>
            <a:fillRect/>
          </a:stretch>
        </p:blipFill>
        <p:spPr>
          <a:xfrm>
            <a:off x="467544" y="3861048"/>
            <a:ext cx="4176464" cy="2736304"/>
          </a:xfrm>
          <a:prstGeom prst="rect">
            <a:avLst/>
          </a:prstGeom>
        </p:spPr>
      </p:pic>
      <p:pic>
        <p:nvPicPr>
          <p:cNvPr id="7" name="Рисунок 6" descr="45.jpeg"/>
          <p:cNvPicPr>
            <a:picLocks noChangeAspect="1"/>
          </p:cNvPicPr>
          <p:nvPr/>
        </p:nvPicPr>
        <p:blipFill>
          <a:blip r:embed="rId4" cstate="print"/>
          <a:stretch>
            <a:fillRect/>
          </a:stretch>
        </p:blipFill>
        <p:spPr>
          <a:xfrm>
            <a:off x="5076056" y="1052736"/>
            <a:ext cx="3645024" cy="4608512"/>
          </a:xfrm>
          <a:prstGeom prst="rect">
            <a:avLst/>
          </a:prstGeom>
        </p:spPr>
      </p:pic>
      <p:sp>
        <p:nvSpPr>
          <p:cNvPr id="8" name="Заголовок 1"/>
          <p:cNvSpPr txBox="1">
            <a:spLocks/>
          </p:cNvSpPr>
          <p:nvPr/>
        </p:nvSpPr>
        <p:spPr>
          <a:xfrm>
            <a:off x="5004048" y="5733256"/>
            <a:ext cx="3744416" cy="576064"/>
          </a:xfrm>
          <a:prstGeom prst="rect">
            <a:avLst/>
          </a:prstGeom>
        </p:spPr>
        <p:txBody>
          <a:bodyPr vert="horz" anchor="ctr">
            <a:noAutofit/>
          </a:bodyPr>
          <a:lstStyle/>
          <a:p>
            <a:pPr lvl="0" algn="ctr">
              <a:spcBef>
                <a:spcPct val="0"/>
              </a:spcBef>
            </a:pPr>
            <a:r>
              <a:rPr lang="ru-RU" sz="2000" b="1" dirty="0" smtClean="0">
                <a:ea typeface="+mj-ea"/>
                <a:cs typeface="+mj-cs"/>
              </a:rPr>
              <a:t>некротический энтероколит</a:t>
            </a:r>
            <a:endParaRPr kumimoji="0" lang="ru-RU" sz="2000" b="1" i="0" u="none" strike="noStrike" kern="1200" cap="none" spc="0" normalizeH="0" baseline="0" noProof="0" dirty="0">
              <a:ln>
                <a:noFill/>
              </a:ln>
              <a:solidFill>
                <a:schemeClr val="tx1"/>
              </a:solidFill>
              <a:effectLst/>
              <a:uLnTx/>
              <a:uFillTx/>
              <a:latin typeface="+mn-lt"/>
              <a:ea typeface="+mj-ea"/>
              <a:cs typeface="+mj-c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07704" y="116632"/>
            <a:ext cx="6855296" cy="432048"/>
          </a:xfrm>
        </p:spPr>
        <p:txBody>
          <a:bodyPr>
            <a:normAutofit/>
          </a:bodyPr>
          <a:lstStyle/>
          <a:p>
            <a:r>
              <a:rPr lang="kk-KZ" sz="2000" b="1" dirty="0" smtClean="0">
                <a:solidFill>
                  <a:schemeClr val="tx1"/>
                </a:solidFill>
                <a:latin typeface="Times New Roman" pitchFamily="18" charset="0"/>
                <a:cs typeface="Times New Roman" pitchFamily="18" charset="0"/>
              </a:rPr>
              <a:t>Проводимые виды операции</a:t>
            </a:r>
            <a:endParaRPr lang="ru-RU" sz="2000" dirty="0"/>
          </a:p>
        </p:txBody>
      </p:sp>
      <p:sp>
        <p:nvSpPr>
          <p:cNvPr id="5" name="Содержимое 4"/>
          <p:cNvSpPr>
            <a:spLocks noGrp="1"/>
          </p:cNvSpPr>
          <p:nvPr>
            <p:ph sz="quarter" idx="2"/>
          </p:nvPr>
        </p:nvSpPr>
        <p:spPr>
          <a:xfrm>
            <a:off x="0" y="1628799"/>
            <a:ext cx="4499992" cy="4536505"/>
          </a:xfrm>
        </p:spPr>
        <p:txBody>
          <a:bodyPr>
            <a:noAutofit/>
          </a:bodyPr>
          <a:lstStyle/>
          <a:p>
            <a:r>
              <a:rPr lang="kk-KZ" sz="800" b="1" u="sng" dirty="0" smtClean="0">
                <a:latin typeface="Times New Roman" pitchFamily="18" charset="0"/>
                <a:cs typeface="Times New Roman" pitchFamily="18" charset="0"/>
              </a:rPr>
              <a:t>В </a:t>
            </a:r>
            <a:r>
              <a:rPr lang="ru-RU" sz="800" b="1" u="sng" dirty="0" smtClean="0">
                <a:latin typeface="Times New Roman" pitchFamily="18" charset="0"/>
                <a:cs typeface="Times New Roman" pitchFamily="18" charset="0"/>
              </a:rPr>
              <a:t> </a:t>
            </a:r>
            <a:r>
              <a:rPr lang="ru-RU" sz="800" b="1" u="sng" dirty="0" err="1" smtClean="0">
                <a:latin typeface="Times New Roman" pitchFamily="18" charset="0"/>
                <a:cs typeface="Times New Roman" pitchFamily="18" charset="0"/>
              </a:rPr>
              <a:t>ангиохирургии</a:t>
            </a:r>
            <a:r>
              <a:rPr lang="ru-RU" sz="800" b="1" u="sng" dirty="0" smtClean="0">
                <a:latin typeface="Times New Roman" pitchFamily="18" charset="0"/>
                <a:cs typeface="Times New Roman" pitchFamily="18" charset="0"/>
              </a:rPr>
              <a:t>:</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Рентгенэндоваскулярная</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эмболизация</a:t>
            </a:r>
            <a:r>
              <a:rPr lang="ru-RU" sz="800" dirty="0" smtClean="0">
                <a:latin typeface="Times New Roman" pitchFamily="18" charset="0"/>
                <a:cs typeface="Times New Roman" pitchFamily="18" charset="0"/>
              </a:rPr>
              <a:t>, пункционная </a:t>
            </a:r>
            <a:r>
              <a:rPr lang="ru-RU" sz="800" dirty="0" err="1" smtClean="0">
                <a:latin typeface="Times New Roman" pitchFamily="18" charset="0"/>
                <a:cs typeface="Times New Roman" pitchFamily="18" charset="0"/>
              </a:rPr>
              <a:t>склероэмболизация</a:t>
            </a:r>
            <a:r>
              <a:rPr lang="ru-RU" sz="800" dirty="0" smtClean="0">
                <a:latin typeface="Times New Roman" pitchFamily="18" charset="0"/>
                <a:cs typeface="Times New Roman" pitchFamily="18" charset="0"/>
              </a:rPr>
              <a:t> под контролем ангиографии</a:t>
            </a:r>
          </a:p>
          <a:p>
            <a:r>
              <a:rPr lang="ru-RU" sz="800" dirty="0" smtClean="0">
                <a:latin typeface="Times New Roman" pitchFamily="18" charset="0"/>
                <a:cs typeface="Times New Roman" pitchFamily="18" charset="0"/>
              </a:rPr>
              <a:t>Удаление </a:t>
            </a:r>
            <a:r>
              <a:rPr lang="ru-RU" sz="800" dirty="0" err="1" smtClean="0">
                <a:latin typeface="Times New Roman" pitchFamily="18" charset="0"/>
                <a:cs typeface="Times New Roman" pitchFamily="18" charset="0"/>
              </a:rPr>
              <a:t>гемангиомы</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ангиофибромы</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ангиопапиломы</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Баллонная </a:t>
            </a:r>
            <a:r>
              <a:rPr lang="ru-RU" sz="800" dirty="0" err="1" smtClean="0">
                <a:latin typeface="Times New Roman" pitchFamily="18" charset="0"/>
                <a:cs typeface="Times New Roman" pitchFamily="18" charset="0"/>
              </a:rPr>
              <a:t>вальвулопластика</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Зондирование полостей сердца.</a:t>
            </a:r>
          </a:p>
          <a:p>
            <a:r>
              <a:rPr lang="kk-KZ" sz="800" b="1" u="sng" dirty="0" smtClean="0">
                <a:latin typeface="Times New Roman" pitchFamily="18" charset="0"/>
                <a:cs typeface="Times New Roman" pitchFamily="18" charset="0"/>
              </a:rPr>
              <a:t>в</a:t>
            </a:r>
            <a:r>
              <a:rPr lang="ru-RU" sz="800" b="1" u="sng" dirty="0" smtClean="0">
                <a:latin typeface="Times New Roman" pitchFamily="18" charset="0"/>
                <a:cs typeface="Times New Roman" pitchFamily="18" charset="0"/>
              </a:rPr>
              <a:t> урологии: </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Операция по Росс</a:t>
            </a:r>
            <a:r>
              <a:rPr lang="kk-KZ" sz="800" dirty="0" smtClean="0">
                <a:latin typeface="Times New Roman" pitchFamily="18" charset="0"/>
                <a:cs typeface="Times New Roman" pitchFamily="18" charset="0"/>
              </a:rPr>
              <a:t>е </a:t>
            </a:r>
            <a:r>
              <a:rPr lang="ru-RU" sz="800" dirty="0" smtClean="0">
                <a:latin typeface="Times New Roman" pitchFamily="18" charset="0"/>
                <a:cs typeface="Times New Roman" pitchFamily="18" charset="0"/>
              </a:rPr>
              <a:t> при </a:t>
            </a:r>
            <a:r>
              <a:rPr lang="ru-RU" sz="800" dirty="0" err="1" smtClean="0">
                <a:latin typeface="Times New Roman" pitchFamily="18" charset="0"/>
                <a:cs typeface="Times New Roman" pitchFamily="18" charset="0"/>
              </a:rPr>
              <a:t>гидроцеле</a:t>
            </a:r>
            <a:r>
              <a:rPr lang="ru-RU" sz="800" dirty="0" smtClean="0">
                <a:latin typeface="Times New Roman" pitchFamily="18" charset="0"/>
                <a:cs typeface="Times New Roman" pitchFamily="18" charset="0"/>
              </a:rPr>
              <a:t>.</a:t>
            </a:r>
          </a:p>
          <a:p>
            <a:r>
              <a:rPr lang="ru-RU" sz="800" dirty="0" smtClean="0">
                <a:latin typeface="Times New Roman" pitchFamily="18" charset="0"/>
                <a:cs typeface="Times New Roman" pitchFamily="18" charset="0"/>
              </a:rPr>
              <a:t>Устранение </a:t>
            </a:r>
            <a:r>
              <a:rPr lang="ru-RU" sz="800" dirty="0" err="1" smtClean="0">
                <a:latin typeface="Times New Roman" pitchFamily="18" charset="0"/>
                <a:cs typeface="Times New Roman" pitchFamily="18" charset="0"/>
              </a:rPr>
              <a:t>варикоцеле</a:t>
            </a:r>
            <a:r>
              <a:rPr lang="kk-KZ"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перекрута</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яичк</a:t>
            </a:r>
            <a:r>
              <a:rPr lang="kk-KZ" sz="800" dirty="0" smtClean="0">
                <a:latin typeface="Times New Roman" pitchFamily="18" charset="0"/>
                <a:cs typeface="Times New Roman" pitchFamily="18" charset="0"/>
              </a:rPr>
              <a:t>а </a:t>
            </a:r>
            <a:r>
              <a:rPr lang="ru-RU" sz="800" dirty="0" smtClean="0">
                <a:latin typeface="Times New Roman" pitchFamily="18" charset="0"/>
                <a:cs typeface="Times New Roman" pitchFamily="18" charset="0"/>
              </a:rPr>
              <a:t>(традиционно, </a:t>
            </a:r>
            <a:r>
              <a:rPr lang="ru-RU" sz="800" dirty="0" err="1" smtClean="0">
                <a:latin typeface="Times New Roman" pitchFamily="18" charset="0"/>
                <a:cs typeface="Times New Roman" pitchFamily="18" charset="0"/>
              </a:rPr>
              <a:t>лапароскопическ</a:t>
            </a:r>
            <a:r>
              <a:rPr lang="kk-KZ" sz="800" dirty="0" smtClean="0">
                <a:latin typeface="Times New Roman" pitchFamily="18" charset="0"/>
                <a:cs typeface="Times New Roman" pitchFamily="18" charset="0"/>
              </a:rPr>
              <a:t>и</a:t>
            </a:r>
            <a:r>
              <a:rPr lang="ru-RU" sz="800" dirty="0" smtClean="0">
                <a:latin typeface="Times New Roman" pitchFamily="18" charset="0"/>
                <a:cs typeface="Times New Roman" pitchFamily="18" charset="0"/>
              </a:rPr>
              <a:t>).</a:t>
            </a:r>
          </a:p>
          <a:p>
            <a:r>
              <a:rPr lang="ru-RU" sz="800" dirty="0" err="1" smtClean="0">
                <a:latin typeface="Times New Roman" pitchFamily="18" charset="0"/>
                <a:cs typeface="Times New Roman" pitchFamily="18" charset="0"/>
              </a:rPr>
              <a:t>Орхидопексия</a:t>
            </a:r>
            <a:r>
              <a:rPr lang="ru-RU" sz="800" dirty="0" smtClean="0">
                <a:latin typeface="Times New Roman" pitchFamily="18" charset="0"/>
                <a:cs typeface="Times New Roman" pitchFamily="18" charset="0"/>
              </a:rPr>
              <a:t> по </a:t>
            </a:r>
            <a:r>
              <a:rPr lang="ru-RU" sz="800" dirty="0" err="1" smtClean="0">
                <a:latin typeface="Times New Roman" pitchFamily="18" charset="0"/>
                <a:cs typeface="Times New Roman" pitchFamily="18" charset="0"/>
              </a:rPr>
              <a:t>Шемахеру</a:t>
            </a:r>
            <a:r>
              <a:rPr lang="ru-RU" sz="800" dirty="0" smtClean="0">
                <a:latin typeface="Times New Roman" pitchFamily="18" charset="0"/>
                <a:cs typeface="Times New Roman" pitchFamily="18" charset="0"/>
              </a:rPr>
              <a:t>, Соколову.</a:t>
            </a:r>
          </a:p>
          <a:p>
            <a:r>
              <a:rPr lang="ru-RU" sz="800" dirty="0" smtClean="0">
                <a:latin typeface="Times New Roman" pitchFamily="18" charset="0"/>
                <a:cs typeface="Times New Roman" pitchFamily="18" charset="0"/>
              </a:rPr>
              <a:t>Устранение гипоспадии, пластика уретры.</a:t>
            </a:r>
          </a:p>
          <a:p>
            <a:r>
              <a:rPr lang="ru-RU" sz="800" dirty="0" err="1" smtClean="0">
                <a:latin typeface="Times New Roman" pitchFamily="18" charset="0"/>
                <a:cs typeface="Times New Roman" pitchFamily="18" charset="0"/>
              </a:rPr>
              <a:t>Реконструктивн</a:t>
            </a:r>
            <a:r>
              <a:rPr lang="kk-KZ" sz="800" dirty="0" smtClean="0">
                <a:latin typeface="Times New Roman" pitchFamily="18" charset="0"/>
                <a:cs typeface="Times New Roman" pitchFamily="18" charset="0"/>
              </a:rPr>
              <a:t>ы</a:t>
            </a:r>
            <a:r>
              <a:rPr lang="ru-RU" sz="800" dirty="0" smtClean="0">
                <a:latin typeface="Times New Roman" pitchFamily="18" charset="0"/>
                <a:cs typeface="Times New Roman" pitchFamily="18" charset="0"/>
              </a:rPr>
              <a:t>е </a:t>
            </a:r>
            <a:r>
              <a:rPr lang="ru-RU" sz="800" dirty="0" err="1" smtClean="0">
                <a:latin typeface="Times New Roman" pitchFamily="18" charset="0"/>
                <a:cs typeface="Times New Roman" pitchFamily="18" charset="0"/>
              </a:rPr>
              <a:t>операци</a:t>
            </a:r>
            <a:r>
              <a:rPr lang="kk-KZ" sz="800" dirty="0" smtClean="0">
                <a:latin typeface="Times New Roman" pitchFamily="18" charset="0"/>
                <a:cs typeface="Times New Roman" pitchFamily="18" charset="0"/>
              </a:rPr>
              <a:t>и</a:t>
            </a:r>
            <a:r>
              <a:rPr lang="ru-RU" sz="800" dirty="0" smtClean="0">
                <a:latin typeface="Times New Roman" pitchFamily="18" charset="0"/>
                <a:cs typeface="Times New Roman" pitchFamily="18" charset="0"/>
              </a:rPr>
              <a:t> при скрытом половом члене.</a:t>
            </a:r>
          </a:p>
          <a:p>
            <a:r>
              <a:rPr lang="kk-KZ" sz="800" b="1" u="sng" dirty="0" smtClean="0">
                <a:latin typeface="Times New Roman" pitchFamily="18" charset="0"/>
                <a:cs typeface="Times New Roman" pitchFamily="18" charset="0"/>
              </a:rPr>
              <a:t>в</a:t>
            </a:r>
            <a:r>
              <a:rPr lang="ru-RU" sz="800" b="1" u="sng" dirty="0" smtClean="0">
                <a:latin typeface="Times New Roman" pitchFamily="18" charset="0"/>
                <a:cs typeface="Times New Roman" pitchFamily="18" charset="0"/>
              </a:rPr>
              <a:t> хирургии: </a:t>
            </a:r>
            <a:endParaRPr lang="ru-RU" sz="800" dirty="0" smtClean="0">
              <a:latin typeface="Times New Roman" pitchFamily="18" charset="0"/>
              <a:cs typeface="Times New Roman" pitchFamily="18" charset="0"/>
            </a:endParaRPr>
          </a:p>
          <a:p>
            <a:r>
              <a:rPr lang="ru-RU" sz="800" dirty="0" err="1" smtClean="0">
                <a:latin typeface="Times New Roman" pitchFamily="18" charset="0"/>
                <a:cs typeface="Times New Roman" pitchFamily="18" charset="0"/>
              </a:rPr>
              <a:t>Аппендэктомия</a:t>
            </a:r>
            <a:r>
              <a:rPr lang="ru-RU" sz="800" dirty="0" smtClean="0">
                <a:latin typeface="Times New Roman" pitchFamily="18" charset="0"/>
                <a:cs typeface="Times New Roman" pitchFamily="18" charset="0"/>
              </a:rPr>
              <a:t> (традиционно, </a:t>
            </a:r>
            <a:r>
              <a:rPr lang="ru-RU" sz="800" dirty="0" err="1" smtClean="0">
                <a:latin typeface="Times New Roman" pitchFamily="18" charset="0"/>
                <a:cs typeface="Times New Roman" pitchFamily="18" charset="0"/>
              </a:rPr>
              <a:t>лапароскопический</a:t>
            </a:r>
            <a:r>
              <a:rPr lang="ru-RU" sz="800" dirty="0" smtClean="0">
                <a:latin typeface="Times New Roman" pitchFamily="18" charset="0"/>
                <a:cs typeface="Times New Roman" pitchFamily="18" charset="0"/>
              </a:rPr>
              <a:t>).</a:t>
            </a:r>
          </a:p>
          <a:p>
            <a:r>
              <a:rPr lang="ru-RU" sz="800" dirty="0" smtClean="0">
                <a:latin typeface="Times New Roman" pitchFamily="18" charset="0"/>
                <a:cs typeface="Times New Roman" pitchFamily="18" charset="0"/>
              </a:rPr>
              <a:t>Лапаротомия при кишечной непроходимости, перитоните и травм</a:t>
            </a:r>
            <a:r>
              <a:rPr lang="kk-KZ" sz="800" dirty="0" smtClean="0">
                <a:latin typeface="Times New Roman" pitchFamily="18" charset="0"/>
                <a:cs typeface="Times New Roman" pitchFamily="18" charset="0"/>
              </a:rPr>
              <a:t>ах </a:t>
            </a:r>
            <a:r>
              <a:rPr lang="ru-RU" sz="800" dirty="0" smtClean="0">
                <a:latin typeface="Times New Roman" pitchFamily="18" charset="0"/>
                <a:cs typeface="Times New Roman" pitchFamily="18" charset="0"/>
              </a:rPr>
              <a:t> органов брюшной полости.</a:t>
            </a:r>
          </a:p>
          <a:p>
            <a:r>
              <a:rPr lang="ru-RU" sz="800" dirty="0" err="1" smtClean="0">
                <a:latin typeface="Times New Roman" pitchFamily="18" charset="0"/>
                <a:cs typeface="Times New Roman" pitchFamily="18" charset="0"/>
              </a:rPr>
              <a:t>Лапароскопическ</a:t>
            </a:r>
            <a:r>
              <a:rPr lang="kk-KZ" sz="800" dirty="0" smtClean="0">
                <a:latin typeface="Times New Roman" pitchFamily="18" charset="0"/>
                <a:cs typeface="Times New Roman" pitchFamily="18" charset="0"/>
              </a:rPr>
              <a:t>ая </a:t>
            </a:r>
            <a:r>
              <a:rPr lang="ru-RU" sz="800" dirty="0" err="1" smtClean="0">
                <a:latin typeface="Times New Roman" pitchFamily="18" charset="0"/>
                <a:cs typeface="Times New Roman" pitchFamily="18" charset="0"/>
              </a:rPr>
              <a:t>дивертикулэктомия</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ушивание</a:t>
            </a:r>
            <a:r>
              <a:rPr lang="ru-RU" sz="800" dirty="0" smtClean="0">
                <a:latin typeface="Times New Roman" pitchFamily="18" charset="0"/>
                <a:cs typeface="Times New Roman" pitchFamily="18" charset="0"/>
              </a:rPr>
              <a:t> язвы 12 перстной кишки.</a:t>
            </a:r>
          </a:p>
          <a:p>
            <a:r>
              <a:rPr lang="ru-RU" sz="800" dirty="0" err="1" smtClean="0">
                <a:latin typeface="Times New Roman" pitchFamily="18" charset="0"/>
                <a:cs typeface="Times New Roman" pitchFamily="18" charset="0"/>
              </a:rPr>
              <a:t>Лапароскопический</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адгезиолизис</a:t>
            </a:r>
            <a:r>
              <a:rPr lang="ru-RU" sz="800" dirty="0" smtClean="0">
                <a:latin typeface="Times New Roman" pitchFamily="18" charset="0"/>
                <a:cs typeface="Times New Roman" pitchFamily="18" charset="0"/>
              </a:rPr>
              <a:t> при спаечной кишечной непроходимости.</a:t>
            </a:r>
          </a:p>
          <a:p>
            <a:r>
              <a:rPr lang="ru-RU" sz="800" dirty="0" err="1" smtClean="0">
                <a:latin typeface="Times New Roman" pitchFamily="18" charset="0"/>
                <a:cs typeface="Times New Roman" pitchFamily="18" charset="0"/>
              </a:rPr>
              <a:t>Грыжесечение</a:t>
            </a:r>
            <a:r>
              <a:rPr lang="ru-RU" sz="800" dirty="0" smtClean="0">
                <a:latin typeface="Times New Roman" pitchFamily="18" charset="0"/>
                <a:cs typeface="Times New Roman" pitchFamily="18" charset="0"/>
              </a:rPr>
              <a:t> по Дюамелю, Мартынову и </a:t>
            </a:r>
            <a:r>
              <a:rPr lang="ru-RU" sz="800" dirty="0" err="1" smtClean="0">
                <a:latin typeface="Times New Roman" pitchFamily="18" charset="0"/>
                <a:cs typeface="Times New Roman" pitchFamily="18" charset="0"/>
              </a:rPr>
              <a:t>лапароскопическая</a:t>
            </a:r>
            <a:r>
              <a:rPr lang="ru-RU" sz="800" dirty="0" smtClean="0">
                <a:latin typeface="Times New Roman" pitchFamily="18" charset="0"/>
                <a:cs typeface="Times New Roman" pitchFamily="18" charset="0"/>
              </a:rPr>
              <a:t> </a:t>
            </a:r>
            <a:r>
              <a:rPr lang="ru-RU" sz="800" dirty="0" err="1" smtClean="0">
                <a:latin typeface="Times New Roman" pitchFamily="18" charset="0"/>
                <a:cs typeface="Times New Roman" pitchFamily="18" charset="0"/>
              </a:rPr>
              <a:t>герниография</a:t>
            </a:r>
            <a:r>
              <a:rPr lang="ru-RU" sz="800" dirty="0" smtClean="0">
                <a:latin typeface="Times New Roman" pitchFamily="18" charset="0"/>
                <a:cs typeface="Times New Roman" pitchFamily="18" charset="0"/>
              </a:rPr>
              <a:t>.</a:t>
            </a:r>
          </a:p>
          <a:p>
            <a:r>
              <a:rPr lang="ru-RU" sz="800" dirty="0" smtClean="0">
                <a:latin typeface="Times New Roman" pitchFamily="18" charset="0"/>
                <a:cs typeface="Times New Roman" pitchFamily="18" charset="0"/>
              </a:rPr>
              <a:t>Лапаротомия. </a:t>
            </a:r>
            <a:r>
              <a:rPr lang="ru-RU" sz="800" dirty="0" err="1" smtClean="0">
                <a:latin typeface="Times New Roman" pitchFamily="18" charset="0"/>
                <a:cs typeface="Times New Roman" pitchFamily="18" charset="0"/>
              </a:rPr>
              <a:t>Эхинококкэктомия</a:t>
            </a:r>
            <a:r>
              <a:rPr lang="ru-RU" sz="800" dirty="0" smtClean="0">
                <a:latin typeface="Times New Roman" pitchFamily="18" charset="0"/>
                <a:cs typeface="Times New Roman" pitchFamily="18" charset="0"/>
              </a:rPr>
              <a:t> печени.</a:t>
            </a:r>
          </a:p>
          <a:p>
            <a:r>
              <a:rPr lang="ru-RU" sz="800" dirty="0" smtClean="0">
                <a:latin typeface="Times New Roman" pitchFamily="18" charset="0"/>
                <a:cs typeface="Times New Roman" pitchFamily="18" charset="0"/>
              </a:rPr>
              <a:t>Удаление доброкачественных </a:t>
            </a:r>
            <a:r>
              <a:rPr lang="ru-RU" sz="800" dirty="0" err="1" smtClean="0">
                <a:latin typeface="Times New Roman" pitchFamily="18" charset="0"/>
                <a:cs typeface="Times New Roman" pitchFamily="18" charset="0"/>
              </a:rPr>
              <a:t>образовани</a:t>
            </a:r>
            <a:r>
              <a:rPr lang="kk-KZ" sz="800" dirty="0" smtClean="0">
                <a:latin typeface="Times New Roman" pitchFamily="18" charset="0"/>
                <a:cs typeface="Times New Roman" pitchFamily="18" charset="0"/>
              </a:rPr>
              <a:t>й </a:t>
            </a:r>
            <a:r>
              <a:rPr lang="ru-RU" sz="800" dirty="0" smtClean="0">
                <a:latin typeface="Times New Roman" pitchFamily="18" charset="0"/>
                <a:cs typeface="Times New Roman" pitchFamily="18" charset="0"/>
              </a:rPr>
              <a:t> кожи и </a:t>
            </a:r>
            <a:r>
              <a:rPr lang="ru-RU" sz="800" dirty="0" err="1" smtClean="0">
                <a:latin typeface="Times New Roman" pitchFamily="18" charset="0"/>
                <a:cs typeface="Times New Roman" pitchFamily="18" charset="0"/>
              </a:rPr>
              <a:t>подкожн</a:t>
            </a:r>
            <a:r>
              <a:rPr lang="kk-KZ" sz="800" dirty="0" smtClean="0">
                <a:latin typeface="Times New Roman" pitchFamily="18" charset="0"/>
                <a:cs typeface="Times New Roman" pitchFamily="18" charset="0"/>
              </a:rPr>
              <a:t>о</a:t>
            </a:r>
            <a:r>
              <a:rPr lang="ru-RU" sz="800" dirty="0" smtClean="0">
                <a:latin typeface="Times New Roman" pitchFamily="18" charset="0"/>
                <a:cs typeface="Times New Roman" pitchFamily="18" charset="0"/>
              </a:rPr>
              <a:t>жировой клетчатки.</a:t>
            </a:r>
          </a:p>
          <a:p>
            <a:r>
              <a:rPr lang="ru-RU" sz="800" dirty="0" smtClean="0">
                <a:latin typeface="Times New Roman" pitchFamily="18" charset="0"/>
                <a:cs typeface="Times New Roman" pitchFamily="18" charset="0"/>
              </a:rPr>
              <a:t>Вскрытие гнойничков различных </a:t>
            </a:r>
            <a:r>
              <a:rPr lang="ru-RU" sz="800" dirty="0" err="1" smtClean="0">
                <a:latin typeface="Times New Roman" pitchFamily="18" charset="0"/>
                <a:cs typeface="Times New Roman" pitchFamily="18" charset="0"/>
              </a:rPr>
              <a:t>локализаци</a:t>
            </a:r>
            <a:r>
              <a:rPr lang="kk-KZ" sz="800" dirty="0" smtClean="0">
                <a:latin typeface="Times New Roman" pitchFamily="18" charset="0"/>
                <a:cs typeface="Times New Roman" pitchFamily="18" charset="0"/>
              </a:rPr>
              <a:t>й.</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Выведение и закрытие </a:t>
            </a:r>
            <a:r>
              <a:rPr lang="ru-RU" sz="800" dirty="0" err="1" smtClean="0">
                <a:latin typeface="Times New Roman" pitchFamily="18" charset="0"/>
                <a:cs typeface="Times New Roman" pitchFamily="18" charset="0"/>
              </a:rPr>
              <a:t>илео</a:t>
            </a:r>
            <a:r>
              <a:rPr lang="kk-KZ" sz="800" dirty="0" smtClean="0">
                <a:latin typeface="Times New Roman" pitchFamily="18" charset="0"/>
                <a:cs typeface="Times New Roman" pitchFamily="18" charset="0"/>
              </a:rPr>
              <a:t>-</a:t>
            </a:r>
            <a:r>
              <a:rPr lang="ru-RU" sz="800" dirty="0" smtClean="0">
                <a:latin typeface="Times New Roman" pitchFamily="18" charset="0"/>
                <a:cs typeface="Times New Roman" pitchFamily="18" charset="0"/>
              </a:rPr>
              <a:t> и </a:t>
            </a:r>
            <a:r>
              <a:rPr lang="ru-RU" sz="800" dirty="0" err="1" smtClean="0">
                <a:latin typeface="Times New Roman" pitchFamily="18" charset="0"/>
                <a:cs typeface="Times New Roman" pitchFamily="18" charset="0"/>
              </a:rPr>
              <a:t>колостом</a:t>
            </a:r>
            <a:r>
              <a:rPr lang="ru-RU" sz="800" dirty="0" smtClean="0">
                <a:latin typeface="Times New Roman" pitchFamily="18" charset="0"/>
                <a:cs typeface="Times New Roman" pitchFamily="18" charset="0"/>
              </a:rPr>
              <a:t>.</a:t>
            </a:r>
          </a:p>
          <a:p>
            <a:r>
              <a:rPr lang="ru-RU" sz="800" dirty="0" smtClean="0">
                <a:latin typeface="Times New Roman" pitchFamily="18" charset="0"/>
                <a:cs typeface="Times New Roman" pitchFamily="18" charset="0"/>
              </a:rPr>
              <a:t>Наложение </a:t>
            </a:r>
            <a:r>
              <a:rPr lang="ru-RU" sz="800" dirty="0" err="1" smtClean="0">
                <a:latin typeface="Times New Roman" pitchFamily="18" charset="0"/>
                <a:cs typeface="Times New Roman" pitchFamily="18" charset="0"/>
              </a:rPr>
              <a:t>гастростомы</a:t>
            </a:r>
            <a:r>
              <a:rPr lang="ru-RU" sz="800" dirty="0" smtClean="0">
                <a:latin typeface="Times New Roman" pitchFamily="18" charset="0"/>
                <a:cs typeface="Times New Roman" pitchFamily="18" charset="0"/>
              </a:rPr>
              <a:t> по </a:t>
            </a:r>
            <a:r>
              <a:rPr lang="ru-RU" sz="800" dirty="0" err="1" smtClean="0">
                <a:latin typeface="Times New Roman" pitchFamily="18" charset="0"/>
                <a:cs typeface="Times New Roman" pitchFamily="18" charset="0"/>
              </a:rPr>
              <a:t>Кадеру</a:t>
            </a:r>
            <a:r>
              <a:rPr lang="ru-RU" sz="800" dirty="0" smtClean="0">
                <a:latin typeface="Times New Roman" pitchFamily="18" charset="0"/>
                <a:cs typeface="Times New Roman" pitchFamily="18" charset="0"/>
              </a:rPr>
              <a:t>.</a:t>
            </a:r>
          </a:p>
          <a:p>
            <a:r>
              <a:rPr lang="kk-KZ" sz="800" b="1" u="sng" dirty="0" smtClean="0">
                <a:latin typeface="Times New Roman" pitchFamily="18" charset="0"/>
                <a:cs typeface="Times New Roman" pitchFamily="18" charset="0"/>
              </a:rPr>
              <a:t>в</a:t>
            </a:r>
            <a:r>
              <a:rPr lang="ru-RU" sz="800" b="1" u="sng" dirty="0" smtClean="0">
                <a:latin typeface="Times New Roman" pitchFamily="18" charset="0"/>
                <a:cs typeface="Times New Roman" pitchFamily="18" charset="0"/>
              </a:rPr>
              <a:t> торакальной хирургии:</a:t>
            </a:r>
            <a:endParaRPr lang="ru-RU" sz="800" dirty="0" smtClean="0">
              <a:latin typeface="Times New Roman" pitchFamily="18" charset="0"/>
              <a:cs typeface="Times New Roman" pitchFamily="18" charset="0"/>
            </a:endParaRPr>
          </a:p>
          <a:p>
            <a:r>
              <a:rPr lang="ru-RU" sz="800" dirty="0" smtClean="0">
                <a:latin typeface="Times New Roman" pitchFamily="18" charset="0"/>
                <a:cs typeface="Times New Roman" pitchFamily="18" charset="0"/>
              </a:rPr>
              <a:t>Торакотомия при абсцессе легкого, эхинококка легкого.</a:t>
            </a:r>
          </a:p>
          <a:p>
            <a:r>
              <a:rPr lang="ru-RU" sz="800" dirty="0" err="1" smtClean="0">
                <a:latin typeface="Times New Roman" pitchFamily="18" charset="0"/>
                <a:cs typeface="Times New Roman" pitchFamily="18" charset="0"/>
              </a:rPr>
              <a:t>Торакоцентез</a:t>
            </a:r>
            <a:r>
              <a:rPr lang="ru-RU" sz="800" dirty="0" smtClean="0">
                <a:latin typeface="Times New Roman" pitchFamily="18" charset="0"/>
                <a:cs typeface="Times New Roman" pitchFamily="18" charset="0"/>
              </a:rPr>
              <a:t> и дренирование плевральной полости.</a:t>
            </a:r>
          </a:p>
          <a:p>
            <a:r>
              <a:rPr lang="ru-RU" sz="800" dirty="0" err="1" smtClean="0">
                <a:latin typeface="Times New Roman" pitchFamily="18" charset="0"/>
                <a:cs typeface="Times New Roman" pitchFamily="18" charset="0"/>
              </a:rPr>
              <a:t>Торакоскопическая</a:t>
            </a:r>
            <a:r>
              <a:rPr lang="ru-RU" sz="800" dirty="0" smtClean="0">
                <a:latin typeface="Times New Roman" pitchFamily="18" charset="0"/>
                <a:cs typeface="Times New Roman" pitchFamily="18" charset="0"/>
              </a:rPr>
              <a:t> санация плевральной полости.</a:t>
            </a:r>
          </a:p>
          <a:p>
            <a:r>
              <a:rPr lang="ru-RU" sz="800" dirty="0" err="1" smtClean="0">
                <a:latin typeface="Times New Roman" pitchFamily="18" charset="0"/>
                <a:cs typeface="Times New Roman" pitchFamily="18" charset="0"/>
              </a:rPr>
              <a:t>Бужирование</a:t>
            </a:r>
            <a:r>
              <a:rPr lang="ru-RU" sz="800" dirty="0" smtClean="0">
                <a:latin typeface="Times New Roman" pitchFamily="18" charset="0"/>
                <a:cs typeface="Times New Roman" pitchFamily="18" charset="0"/>
              </a:rPr>
              <a:t> пищевода по </a:t>
            </a:r>
            <a:r>
              <a:rPr lang="kk-KZ" sz="800" dirty="0" smtClean="0">
                <a:latin typeface="Times New Roman" pitchFamily="18" charset="0"/>
                <a:cs typeface="Times New Roman" pitchFamily="18" charset="0"/>
              </a:rPr>
              <a:t>С</a:t>
            </a:r>
            <a:r>
              <a:rPr lang="ru-RU" sz="800" dirty="0" err="1" smtClean="0">
                <a:latin typeface="Times New Roman" pitchFamily="18" charset="0"/>
                <a:cs typeface="Times New Roman" pitchFamily="18" charset="0"/>
              </a:rPr>
              <a:t>труне</a:t>
            </a:r>
            <a:r>
              <a:rPr lang="ru-RU" sz="800" dirty="0" smtClean="0">
                <a:latin typeface="Times New Roman" pitchFamily="18" charset="0"/>
                <a:cs typeface="Times New Roman" pitchFamily="18" charset="0"/>
              </a:rPr>
              <a:t>.</a:t>
            </a:r>
          </a:p>
          <a:p>
            <a:r>
              <a:rPr lang="ru-RU" sz="800" dirty="0" err="1" smtClean="0">
                <a:latin typeface="Times New Roman" pitchFamily="18" charset="0"/>
                <a:cs typeface="Times New Roman" pitchFamily="18" charset="0"/>
              </a:rPr>
              <a:t>Фибробронхоскопия</a:t>
            </a:r>
            <a:r>
              <a:rPr lang="ru-RU" sz="800" dirty="0" smtClean="0">
                <a:latin typeface="Times New Roman" pitchFamily="18" charset="0"/>
                <a:cs typeface="Times New Roman" pitchFamily="18" charset="0"/>
              </a:rPr>
              <a:t> и удаление инородных тел из дыхательных путей.</a:t>
            </a:r>
            <a:endParaRPr lang="ru-RU" sz="800" dirty="0">
              <a:latin typeface="Times New Roman" pitchFamily="18" charset="0"/>
              <a:cs typeface="Times New Roman" pitchFamily="18" charset="0"/>
            </a:endParaRPr>
          </a:p>
        </p:txBody>
      </p:sp>
      <p:sp>
        <p:nvSpPr>
          <p:cNvPr id="6" name="Содержимое 5"/>
          <p:cNvSpPr>
            <a:spLocks noGrp="1"/>
          </p:cNvSpPr>
          <p:nvPr>
            <p:ph sz="quarter" idx="4"/>
          </p:nvPr>
        </p:nvSpPr>
        <p:spPr>
          <a:xfrm>
            <a:off x="4288468" y="2276872"/>
            <a:ext cx="4855531" cy="4464496"/>
          </a:xfrm>
        </p:spPr>
        <p:txBody>
          <a:bodyPr>
            <a:noAutofit/>
          </a:bodyPr>
          <a:lstStyle/>
          <a:p>
            <a:r>
              <a:rPr lang="kk-KZ" sz="900" b="1" u="sng" dirty="0" smtClean="0">
                <a:latin typeface="Times New Roman" pitchFamily="18" charset="0"/>
                <a:cs typeface="Times New Roman" pitchFamily="18" charset="0"/>
              </a:rPr>
              <a:t>в</a:t>
            </a:r>
            <a:r>
              <a:rPr lang="ru-RU" sz="900" b="1" u="sng" dirty="0" smtClean="0">
                <a:latin typeface="Times New Roman" pitchFamily="18" charset="0"/>
                <a:cs typeface="Times New Roman" pitchFamily="18" charset="0"/>
              </a:rPr>
              <a:t> </a:t>
            </a:r>
            <a:r>
              <a:rPr lang="ru-RU" sz="900" b="1" u="sng" dirty="0" err="1" smtClean="0">
                <a:latin typeface="Times New Roman" pitchFamily="18" charset="0"/>
                <a:cs typeface="Times New Roman" pitchFamily="18" charset="0"/>
              </a:rPr>
              <a:t>неонатальной</a:t>
            </a:r>
            <a:r>
              <a:rPr lang="ru-RU" sz="900" b="1" u="sng" dirty="0" smtClean="0">
                <a:latin typeface="Times New Roman" pitchFamily="18" charset="0"/>
                <a:cs typeface="Times New Roman" pitchFamily="18" charset="0"/>
              </a:rPr>
              <a:t> хирургии: </a:t>
            </a:r>
            <a:endParaRPr lang="ru-RU" sz="900" dirty="0" smtClean="0">
              <a:latin typeface="Times New Roman" pitchFamily="18" charset="0"/>
              <a:cs typeface="Times New Roman" pitchFamily="18" charset="0"/>
            </a:endParaRPr>
          </a:p>
          <a:p>
            <a:r>
              <a:rPr lang="ru-RU" sz="900" dirty="0" smtClean="0">
                <a:latin typeface="Times New Roman" pitchFamily="18" charset="0"/>
                <a:cs typeface="Times New Roman" pitchFamily="18" charset="0"/>
              </a:rPr>
              <a:t>Атрезия желудочно-кишечного тракта ( атрезия пищевода, атрезия 12 п.кишки, атрезия тонкого и толстого кишечника, атрезия </a:t>
            </a:r>
            <a:r>
              <a:rPr lang="ru-RU" sz="900" dirty="0" err="1" smtClean="0">
                <a:latin typeface="Times New Roman" pitchFamily="18" charset="0"/>
                <a:cs typeface="Times New Roman" pitchFamily="18" charset="0"/>
              </a:rPr>
              <a:t>ануса</a:t>
            </a:r>
            <a:r>
              <a:rPr lang="ru-RU" sz="900" dirty="0" smtClean="0">
                <a:latin typeface="Times New Roman" pitchFamily="18" charset="0"/>
                <a:cs typeface="Times New Roman" pitchFamily="18" charset="0"/>
              </a:rPr>
              <a:t>).</a:t>
            </a:r>
          </a:p>
          <a:p>
            <a:r>
              <a:rPr lang="ru-RU" sz="900" dirty="0" smtClean="0">
                <a:latin typeface="Times New Roman" pitchFamily="18" charset="0"/>
                <a:cs typeface="Times New Roman" pitchFamily="18" charset="0"/>
              </a:rPr>
              <a:t>Устранение диафрагмальной грыжи.</a:t>
            </a:r>
          </a:p>
          <a:p>
            <a:r>
              <a:rPr lang="ru-RU" sz="900" dirty="0" smtClean="0">
                <a:latin typeface="Times New Roman" pitchFamily="18" charset="0"/>
                <a:cs typeface="Times New Roman" pitchFamily="18" charset="0"/>
              </a:rPr>
              <a:t>Устранение и пластика дефекта передней брюшной стенки (</a:t>
            </a:r>
            <a:r>
              <a:rPr lang="ru-RU" sz="900" dirty="0" err="1" smtClean="0">
                <a:latin typeface="Times New Roman" pitchFamily="18" charset="0"/>
                <a:cs typeface="Times New Roman" pitchFamily="18" charset="0"/>
              </a:rPr>
              <a:t>омфалоцеле</a:t>
            </a:r>
            <a:r>
              <a:rPr lang="ru-RU" sz="900" dirty="0" smtClean="0">
                <a:latin typeface="Times New Roman" pitchFamily="18" charset="0"/>
                <a:cs typeface="Times New Roman" pitchFamily="18" charset="0"/>
              </a:rPr>
              <a:t>, </a:t>
            </a:r>
            <a:r>
              <a:rPr lang="ru-RU" sz="900" dirty="0" err="1" smtClean="0">
                <a:latin typeface="Times New Roman" pitchFamily="18" charset="0"/>
                <a:cs typeface="Times New Roman" pitchFamily="18" charset="0"/>
              </a:rPr>
              <a:t>гастрошизис</a:t>
            </a:r>
            <a:r>
              <a:rPr lang="ru-RU" sz="900" dirty="0" smtClean="0">
                <a:latin typeface="Times New Roman" pitchFamily="18" charset="0"/>
                <a:cs typeface="Times New Roman" pitchFamily="18" charset="0"/>
              </a:rPr>
              <a:t>)</a:t>
            </a:r>
          </a:p>
          <a:p>
            <a:r>
              <a:rPr lang="ru-RU" sz="900" dirty="0" err="1" smtClean="0">
                <a:latin typeface="Times New Roman" pitchFamily="18" charset="0"/>
                <a:cs typeface="Times New Roman" pitchFamily="18" charset="0"/>
              </a:rPr>
              <a:t>Пилоромиотомия</a:t>
            </a:r>
            <a:r>
              <a:rPr lang="ru-RU" sz="900" dirty="0" smtClean="0">
                <a:latin typeface="Times New Roman" pitchFamily="18" charset="0"/>
                <a:cs typeface="Times New Roman" pitchFamily="18" charset="0"/>
              </a:rPr>
              <a:t> по </a:t>
            </a:r>
            <a:r>
              <a:rPr lang="ru-RU" sz="900" dirty="0" err="1" smtClean="0">
                <a:latin typeface="Times New Roman" pitchFamily="18" charset="0"/>
                <a:cs typeface="Times New Roman" pitchFamily="18" charset="0"/>
              </a:rPr>
              <a:t>Фредде-Рамштедту</a:t>
            </a:r>
            <a:r>
              <a:rPr lang="ru-RU" sz="900" dirty="0" smtClean="0">
                <a:latin typeface="Times New Roman" pitchFamily="18" charset="0"/>
                <a:cs typeface="Times New Roman" pitchFamily="18" charset="0"/>
              </a:rPr>
              <a:t>. </a:t>
            </a:r>
          </a:p>
          <a:p>
            <a:r>
              <a:rPr lang="kk-KZ" sz="900" b="1" dirty="0" smtClean="0">
                <a:latin typeface="Times New Roman" pitchFamily="18" charset="0"/>
                <a:cs typeface="Times New Roman" pitchFamily="18" charset="0"/>
              </a:rPr>
              <a:t>В 2022году  внедрены следующие виды операций  в неонатальной хирургии</a:t>
            </a:r>
            <a:endParaRPr lang="ru-RU" sz="900" dirty="0" smtClean="0">
              <a:latin typeface="Times New Roman" pitchFamily="18" charset="0"/>
              <a:cs typeface="Times New Roman" pitchFamily="18" charset="0"/>
            </a:endParaRPr>
          </a:p>
          <a:p>
            <a:r>
              <a:rPr lang="kk-KZ" sz="900" dirty="0" smtClean="0">
                <a:latin typeface="Times New Roman" pitchFamily="18" charset="0"/>
                <a:cs typeface="Times New Roman" pitchFamily="18" charset="0"/>
              </a:rPr>
              <a:t>Торакоскопическое устранение нижнего трахеопищеводного свища при атрезии пищевода </a:t>
            </a:r>
            <a:endParaRPr lang="ru-RU" sz="900" dirty="0" smtClean="0">
              <a:latin typeface="Times New Roman" pitchFamily="18" charset="0"/>
              <a:cs typeface="Times New Roman" pitchFamily="18" charset="0"/>
            </a:endParaRPr>
          </a:p>
          <a:p>
            <a:r>
              <a:rPr lang="kk-KZ" sz="900" b="1" u="sng" dirty="0" smtClean="0">
                <a:latin typeface="Times New Roman" pitchFamily="18" charset="0"/>
                <a:cs typeface="Times New Roman" pitchFamily="18" charset="0"/>
              </a:rPr>
              <a:t>в</a:t>
            </a:r>
            <a:r>
              <a:rPr lang="ru-RU" sz="900" b="1" u="sng" dirty="0" smtClean="0">
                <a:latin typeface="Times New Roman" pitchFamily="18" charset="0"/>
                <a:cs typeface="Times New Roman" pitchFamily="18" charset="0"/>
              </a:rPr>
              <a:t> онкологии: </a:t>
            </a:r>
            <a:endParaRPr lang="ru-RU" sz="900" dirty="0" smtClean="0">
              <a:latin typeface="Times New Roman" pitchFamily="18" charset="0"/>
              <a:cs typeface="Times New Roman" pitchFamily="18" charset="0"/>
            </a:endParaRPr>
          </a:p>
          <a:p>
            <a:r>
              <a:rPr lang="ru-RU" sz="900" dirty="0" smtClean="0">
                <a:latin typeface="Times New Roman" pitchFamily="18" charset="0"/>
                <a:cs typeface="Times New Roman" pitchFamily="18" charset="0"/>
              </a:rPr>
              <a:t>Удаление доброкачественных новообразований различных локализации. </a:t>
            </a:r>
          </a:p>
          <a:p>
            <a:r>
              <a:rPr lang="ru-RU" sz="900" dirty="0" err="1" smtClean="0">
                <a:latin typeface="Times New Roman" pitchFamily="18" charset="0"/>
                <a:cs typeface="Times New Roman" pitchFamily="18" charset="0"/>
              </a:rPr>
              <a:t>Туморовариоэктомия</a:t>
            </a:r>
            <a:r>
              <a:rPr lang="ru-RU" sz="900" dirty="0" smtClean="0">
                <a:latin typeface="Times New Roman" pitchFamily="18" charset="0"/>
                <a:cs typeface="Times New Roman" pitchFamily="18" charset="0"/>
              </a:rPr>
              <a:t>. </a:t>
            </a:r>
          </a:p>
          <a:p>
            <a:r>
              <a:rPr lang="ru-RU" sz="900" dirty="0" smtClean="0">
                <a:latin typeface="Times New Roman" pitchFamily="18" charset="0"/>
                <a:cs typeface="Times New Roman" pitchFamily="18" charset="0"/>
              </a:rPr>
              <a:t>Биопсия </a:t>
            </a:r>
            <a:r>
              <a:rPr lang="ru-RU" sz="900" dirty="0" err="1" smtClean="0">
                <a:latin typeface="Times New Roman" pitchFamily="18" charset="0"/>
                <a:cs typeface="Times New Roman" pitchFamily="18" charset="0"/>
              </a:rPr>
              <a:t>образовани</a:t>
            </a:r>
            <a:r>
              <a:rPr lang="kk-KZ" sz="900" dirty="0" smtClean="0">
                <a:latin typeface="Times New Roman" pitchFamily="18" charset="0"/>
                <a:cs typeface="Times New Roman" pitchFamily="18" charset="0"/>
              </a:rPr>
              <a:t>й</a:t>
            </a:r>
            <a:r>
              <a:rPr lang="ru-RU" sz="900" dirty="0" smtClean="0">
                <a:latin typeface="Times New Roman" pitchFamily="18" charset="0"/>
                <a:cs typeface="Times New Roman" pitchFamily="18" charset="0"/>
              </a:rPr>
              <a:t>. </a:t>
            </a:r>
          </a:p>
          <a:p>
            <a:r>
              <a:rPr lang="ru-RU" sz="900" dirty="0" err="1" smtClean="0">
                <a:latin typeface="Times New Roman" pitchFamily="18" charset="0"/>
                <a:cs typeface="Times New Roman" pitchFamily="18" charset="0"/>
              </a:rPr>
              <a:t>Лимфаденэктомия</a:t>
            </a:r>
            <a:r>
              <a:rPr lang="ru-RU" sz="900" dirty="0" smtClean="0">
                <a:latin typeface="Times New Roman" pitchFamily="18" charset="0"/>
                <a:cs typeface="Times New Roman" pitchFamily="18" charset="0"/>
              </a:rPr>
              <a:t>. </a:t>
            </a:r>
          </a:p>
          <a:p>
            <a:r>
              <a:rPr lang="kk-KZ" sz="900" b="1" u="sng" dirty="0" smtClean="0">
                <a:latin typeface="Times New Roman" pitchFamily="18" charset="0"/>
                <a:cs typeface="Times New Roman" pitchFamily="18" charset="0"/>
              </a:rPr>
              <a:t>в</a:t>
            </a:r>
            <a:r>
              <a:rPr lang="ru-RU" sz="900" b="1" u="sng" dirty="0" smtClean="0">
                <a:latin typeface="Times New Roman" pitchFamily="18" charset="0"/>
                <a:cs typeface="Times New Roman" pitchFamily="18" charset="0"/>
              </a:rPr>
              <a:t> гематологии: </a:t>
            </a:r>
            <a:endParaRPr lang="ru-RU" sz="900" dirty="0" smtClean="0">
              <a:latin typeface="Times New Roman" pitchFamily="18" charset="0"/>
              <a:cs typeface="Times New Roman" pitchFamily="18" charset="0"/>
            </a:endParaRPr>
          </a:p>
          <a:p>
            <a:r>
              <a:rPr lang="ru-RU" sz="900" dirty="0" smtClean="0">
                <a:latin typeface="Times New Roman" pitchFamily="18" charset="0"/>
                <a:cs typeface="Times New Roman" pitchFamily="18" charset="0"/>
              </a:rPr>
              <a:t>пункционная аспирация костного мозга.</a:t>
            </a:r>
          </a:p>
          <a:p>
            <a:r>
              <a:rPr lang="kk-KZ" sz="900" b="1" u="sng" dirty="0" smtClean="0">
                <a:latin typeface="Times New Roman" pitchFamily="18" charset="0"/>
                <a:cs typeface="Times New Roman" pitchFamily="18" charset="0"/>
              </a:rPr>
              <a:t> в н</a:t>
            </a:r>
            <a:r>
              <a:rPr lang="ru-RU" sz="900" b="1" u="sng" dirty="0" err="1" smtClean="0">
                <a:latin typeface="Times New Roman" pitchFamily="18" charset="0"/>
                <a:cs typeface="Times New Roman" pitchFamily="18" charset="0"/>
              </a:rPr>
              <a:t>ейрохирурги</a:t>
            </a:r>
            <a:r>
              <a:rPr lang="kk-KZ" sz="900" b="1" u="sng" dirty="0" smtClean="0">
                <a:latin typeface="Times New Roman" pitchFamily="18" charset="0"/>
                <a:cs typeface="Times New Roman" pitchFamily="18" charset="0"/>
              </a:rPr>
              <a:t>и</a:t>
            </a:r>
            <a:endParaRPr lang="ru-RU" sz="900" dirty="0" smtClean="0">
              <a:latin typeface="Times New Roman" pitchFamily="18" charset="0"/>
              <a:cs typeface="Times New Roman" pitchFamily="18" charset="0"/>
            </a:endParaRPr>
          </a:p>
          <a:p>
            <a:r>
              <a:rPr lang="ru-RU" sz="900" dirty="0" smtClean="0">
                <a:latin typeface="Times New Roman" pitchFamily="18" charset="0"/>
                <a:cs typeface="Times New Roman" pitchFamily="18" charset="0"/>
              </a:rPr>
              <a:t>Все виды </a:t>
            </a:r>
            <a:r>
              <a:rPr lang="ru-RU" sz="900" dirty="0" err="1" smtClean="0">
                <a:latin typeface="Times New Roman" pitchFamily="18" charset="0"/>
                <a:cs typeface="Times New Roman" pitchFamily="18" charset="0"/>
              </a:rPr>
              <a:t>экстренн</a:t>
            </a:r>
            <a:r>
              <a:rPr lang="kk-KZ" sz="900" dirty="0" smtClean="0">
                <a:latin typeface="Times New Roman" pitchFamily="18" charset="0"/>
                <a:cs typeface="Times New Roman" pitchFamily="18" charset="0"/>
              </a:rPr>
              <a:t>ых </a:t>
            </a:r>
            <a:r>
              <a:rPr lang="ru-RU" sz="900" dirty="0" err="1" smtClean="0">
                <a:latin typeface="Times New Roman" pitchFamily="18" charset="0"/>
                <a:cs typeface="Times New Roman" pitchFamily="18" charset="0"/>
              </a:rPr>
              <a:t>операци</a:t>
            </a:r>
            <a:r>
              <a:rPr lang="kk-KZ" sz="900" dirty="0" smtClean="0">
                <a:latin typeface="Times New Roman" pitchFamily="18" charset="0"/>
                <a:cs typeface="Times New Roman" pitchFamily="18" charset="0"/>
              </a:rPr>
              <a:t>й ,</a:t>
            </a:r>
            <a:r>
              <a:rPr lang="ru-RU" sz="900" dirty="0" smtClean="0">
                <a:latin typeface="Times New Roman" pitchFamily="18" charset="0"/>
                <a:cs typeface="Times New Roman" pitchFamily="18" charset="0"/>
              </a:rPr>
              <a:t> трепанации черепа, </a:t>
            </a:r>
          </a:p>
          <a:p>
            <a:pPr lvl="0"/>
            <a:r>
              <a:rPr lang="kk-KZ" sz="900" dirty="0" smtClean="0">
                <a:latin typeface="Times New Roman" pitchFamily="18" charset="0"/>
                <a:cs typeface="Times New Roman" pitchFamily="18" charset="0"/>
              </a:rPr>
              <a:t>При врожденных пороках  развития ЦНС:  Краниостеноз. Синостоз. </a:t>
            </a:r>
            <a:endParaRPr lang="ru-RU" sz="900" dirty="0" smtClean="0">
              <a:latin typeface="Times New Roman" pitchFamily="18" charset="0"/>
              <a:cs typeface="Times New Roman" pitchFamily="18" charset="0"/>
            </a:endParaRPr>
          </a:p>
          <a:p>
            <a:pPr lvl="0"/>
            <a:r>
              <a:rPr lang="kk-KZ" sz="900" dirty="0" smtClean="0">
                <a:latin typeface="Times New Roman" pitchFamily="18" charset="0"/>
                <a:cs typeface="Times New Roman" pitchFamily="18" charset="0"/>
              </a:rPr>
              <a:t>Дорзальная ризотомия при ДЦП. </a:t>
            </a:r>
            <a:endParaRPr lang="ru-RU" sz="900" dirty="0" smtClean="0">
              <a:latin typeface="Times New Roman" pitchFamily="18" charset="0"/>
              <a:cs typeface="Times New Roman" pitchFamily="18" charset="0"/>
            </a:endParaRPr>
          </a:p>
          <a:p>
            <a:pPr lvl="0"/>
            <a:r>
              <a:rPr lang="kk-KZ" sz="900" dirty="0" smtClean="0">
                <a:latin typeface="Times New Roman" pitchFamily="18" charset="0"/>
                <a:cs typeface="Times New Roman" pitchFamily="18" charset="0"/>
              </a:rPr>
              <a:t>Болезнь Мойя-Мойя. </a:t>
            </a:r>
            <a:endParaRPr lang="ru-RU" sz="900" dirty="0" smtClean="0">
              <a:latin typeface="Times New Roman" pitchFamily="18" charset="0"/>
              <a:cs typeface="Times New Roman" pitchFamily="18" charset="0"/>
            </a:endParaRPr>
          </a:p>
          <a:p>
            <a:pPr lvl="0"/>
            <a:r>
              <a:rPr lang="kk-KZ" sz="900" dirty="0" smtClean="0">
                <a:latin typeface="Times New Roman" pitchFamily="18" charset="0"/>
                <a:cs typeface="Times New Roman" pitchFamily="18" charset="0"/>
              </a:rPr>
              <a:t>При о</a:t>
            </a:r>
            <a:r>
              <a:rPr lang="ru-RU" sz="900" dirty="0" err="1" smtClean="0">
                <a:latin typeface="Times New Roman" pitchFamily="18" charset="0"/>
                <a:cs typeface="Times New Roman" pitchFamily="18" charset="0"/>
              </a:rPr>
              <a:t>пухол</a:t>
            </a:r>
            <a:r>
              <a:rPr lang="kk-KZ" sz="900" dirty="0" smtClean="0">
                <a:latin typeface="Times New Roman" pitchFamily="18" charset="0"/>
                <a:cs typeface="Times New Roman" pitchFamily="18" charset="0"/>
              </a:rPr>
              <a:t>ях  </a:t>
            </a:r>
            <a:r>
              <a:rPr lang="ru-RU" sz="900" dirty="0" smtClean="0">
                <a:latin typeface="Times New Roman" pitchFamily="18" charset="0"/>
                <a:cs typeface="Times New Roman" pitchFamily="18" charset="0"/>
              </a:rPr>
              <a:t> головного </a:t>
            </a:r>
            <a:r>
              <a:rPr lang="kk-KZ" sz="900" dirty="0" smtClean="0">
                <a:latin typeface="Times New Roman" pitchFamily="18" charset="0"/>
                <a:cs typeface="Times New Roman" pitchFamily="18" charset="0"/>
              </a:rPr>
              <a:t>и </a:t>
            </a:r>
            <a:r>
              <a:rPr lang="ru-RU" sz="900" dirty="0" smtClean="0">
                <a:latin typeface="Times New Roman" pitchFamily="18" charset="0"/>
                <a:cs typeface="Times New Roman" pitchFamily="18" charset="0"/>
              </a:rPr>
              <a:t>спинного мозга</a:t>
            </a:r>
          </a:p>
          <a:p>
            <a:pPr lvl="0"/>
            <a:r>
              <a:rPr lang="kk-KZ" sz="900" dirty="0" smtClean="0">
                <a:latin typeface="Times New Roman" pitchFamily="18" charset="0"/>
                <a:cs typeface="Times New Roman" pitchFamily="18" charset="0"/>
              </a:rPr>
              <a:t>При заболеваниях п</a:t>
            </a:r>
            <a:r>
              <a:rPr lang="ru-RU" sz="900" dirty="0" err="1" smtClean="0">
                <a:latin typeface="Times New Roman" pitchFamily="18" charset="0"/>
                <a:cs typeface="Times New Roman" pitchFamily="18" charset="0"/>
              </a:rPr>
              <a:t>ериферическ</a:t>
            </a:r>
            <a:r>
              <a:rPr lang="kk-KZ" sz="900" dirty="0" smtClean="0">
                <a:latin typeface="Times New Roman" pitchFamily="18" charset="0"/>
                <a:cs typeface="Times New Roman" pitchFamily="18" charset="0"/>
              </a:rPr>
              <a:t>ой </a:t>
            </a:r>
            <a:r>
              <a:rPr lang="ru-RU" sz="900" dirty="0" smtClean="0">
                <a:latin typeface="Times New Roman" pitchFamily="18" charset="0"/>
                <a:cs typeface="Times New Roman" pitchFamily="18" charset="0"/>
              </a:rPr>
              <a:t> нерв</a:t>
            </a:r>
            <a:r>
              <a:rPr lang="kk-KZ" sz="900" dirty="0" smtClean="0">
                <a:latin typeface="Times New Roman" pitchFamily="18" charset="0"/>
                <a:cs typeface="Times New Roman" pitchFamily="18" charset="0"/>
              </a:rPr>
              <a:t>ной </a:t>
            </a:r>
            <a:r>
              <a:rPr lang="ru-RU" sz="900" dirty="0" smtClean="0">
                <a:latin typeface="Times New Roman" pitchFamily="18" charset="0"/>
                <a:cs typeface="Times New Roman" pitchFamily="18" charset="0"/>
              </a:rPr>
              <a:t> систем</a:t>
            </a:r>
            <a:r>
              <a:rPr lang="kk-KZ" sz="900" dirty="0" smtClean="0">
                <a:latin typeface="Times New Roman" pitchFamily="18" charset="0"/>
                <a:cs typeface="Times New Roman" pitchFamily="18" charset="0"/>
              </a:rPr>
              <a:t>ы,  г</a:t>
            </a:r>
            <a:r>
              <a:rPr lang="ru-RU" sz="900" dirty="0" err="1" smtClean="0">
                <a:latin typeface="Times New Roman" pitchFamily="18" charset="0"/>
                <a:cs typeface="Times New Roman" pitchFamily="18" charset="0"/>
              </a:rPr>
              <a:t>идроцефалии</a:t>
            </a:r>
            <a:r>
              <a:rPr lang="ru-RU" sz="900" dirty="0" smtClean="0">
                <a:latin typeface="Times New Roman" pitchFamily="18" charset="0"/>
                <a:cs typeface="Times New Roman" pitchFamily="18" charset="0"/>
              </a:rPr>
              <a:t> </a:t>
            </a:r>
          </a:p>
          <a:p>
            <a:r>
              <a:rPr lang="kk-KZ" sz="900" b="1" u="sng" dirty="0" smtClean="0">
                <a:latin typeface="Times New Roman" pitchFamily="18" charset="0"/>
                <a:cs typeface="Times New Roman" pitchFamily="18" charset="0"/>
              </a:rPr>
              <a:t>В  </a:t>
            </a:r>
            <a:r>
              <a:rPr lang="ru-RU" sz="900" b="1" u="sng" dirty="0" smtClean="0">
                <a:latin typeface="Times New Roman" pitchFamily="18" charset="0"/>
                <a:cs typeface="Times New Roman" pitchFamily="18" charset="0"/>
              </a:rPr>
              <a:t>травматологии-ортопедии:</a:t>
            </a:r>
            <a:endParaRPr lang="ru-RU" sz="900" dirty="0" smtClean="0">
              <a:latin typeface="Times New Roman" pitchFamily="18" charset="0"/>
              <a:cs typeface="Times New Roman" pitchFamily="18" charset="0"/>
            </a:endParaRPr>
          </a:p>
          <a:p>
            <a:r>
              <a:rPr lang="ru-RU" sz="900" dirty="0" smtClean="0">
                <a:latin typeface="Times New Roman" pitchFamily="18" charset="0"/>
                <a:cs typeface="Times New Roman" pitchFamily="18" charset="0"/>
              </a:rPr>
              <a:t>Все виды </a:t>
            </a:r>
            <a:r>
              <a:rPr lang="ru-RU" sz="900" dirty="0" err="1" smtClean="0">
                <a:latin typeface="Times New Roman" pitchFamily="18" charset="0"/>
                <a:cs typeface="Times New Roman" pitchFamily="18" charset="0"/>
              </a:rPr>
              <a:t>экстренн</a:t>
            </a:r>
            <a:r>
              <a:rPr lang="kk-KZ" sz="900" dirty="0" smtClean="0">
                <a:latin typeface="Times New Roman" pitchFamily="18" charset="0"/>
                <a:cs typeface="Times New Roman" pitchFamily="18" charset="0"/>
              </a:rPr>
              <a:t>ых </a:t>
            </a:r>
            <a:r>
              <a:rPr lang="ru-RU" sz="900" dirty="0" smtClean="0">
                <a:latin typeface="Times New Roman" pitchFamily="18" charset="0"/>
                <a:cs typeface="Times New Roman" pitchFamily="18" charset="0"/>
              </a:rPr>
              <a:t> </a:t>
            </a:r>
            <a:r>
              <a:rPr lang="ru-RU" sz="900" dirty="0" err="1" smtClean="0">
                <a:latin typeface="Times New Roman" pitchFamily="18" charset="0"/>
                <a:cs typeface="Times New Roman" pitchFamily="18" charset="0"/>
              </a:rPr>
              <a:t>операци</a:t>
            </a:r>
            <a:r>
              <a:rPr lang="kk-KZ" sz="900" dirty="0" smtClean="0">
                <a:latin typeface="Times New Roman" pitchFamily="18" charset="0"/>
                <a:cs typeface="Times New Roman" pitchFamily="18" charset="0"/>
              </a:rPr>
              <a:t>й </a:t>
            </a:r>
            <a:r>
              <a:rPr lang="ru-RU" sz="900" dirty="0" smtClean="0">
                <a:latin typeface="Times New Roman" pitchFamily="18" charset="0"/>
                <a:cs typeface="Times New Roman" pitchFamily="18" charset="0"/>
              </a:rPr>
              <a:t> при  травм</a:t>
            </a:r>
            <a:r>
              <a:rPr lang="kk-KZ" sz="900" dirty="0" smtClean="0">
                <a:latin typeface="Times New Roman" pitchFamily="18" charset="0"/>
                <a:cs typeface="Times New Roman" pitchFamily="18" charset="0"/>
              </a:rPr>
              <a:t>ах у </a:t>
            </a:r>
            <a:r>
              <a:rPr lang="ru-RU" sz="900" dirty="0" smtClean="0">
                <a:latin typeface="Times New Roman" pitchFamily="18" charset="0"/>
                <a:cs typeface="Times New Roman" pitchFamily="18" charset="0"/>
              </a:rPr>
              <a:t> детей.</a:t>
            </a:r>
          </a:p>
          <a:p>
            <a:r>
              <a:rPr lang="ru-RU" sz="900" dirty="0" smtClean="0">
                <a:latin typeface="Times New Roman" pitchFamily="18" charset="0"/>
                <a:cs typeface="Times New Roman" pitchFamily="18" charset="0"/>
              </a:rPr>
              <a:t>Все виды </a:t>
            </a:r>
            <a:r>
              <a:rPr lang="ru-RU" sz="900" dirty="0" err="1" smtClean="0">
                <a:latin typeface="Times New Roman" pitchFamily="18" charset="0"/>
                <a:cs typeface="Times New Roman" pitchFamily="18" charset="0"/>
              </a:rPr>
              <a:t>операци</a:t>
            </a:r>
            <a:r>
              <a:rPr lang="kk-KZ" sz="900" dirty="0" smtClean="0">
                <a:latin typeface="Times New Roman" pitchFamily="18" charset="0"/>
                <a:cs typeface="Times New Roman" pitchFamily="18" charset="0"/>
              </a:rPr>
              <a:t>й  </a:t>
            </a:r>
            <a:r>
              <a:rPr lang="ru-RU" sz="900" dirty="0" smtClean="0">
                <a:latin typeface="Times New Roman" pitchFamily="18" charset="0"/>
                <a:cs typeface="Times New Roman" pitchFamily="18" charset="0"/>
              </a:rPr>
              <a:t>при врожденной патологии </a:t>
            </a:r>
            <a:r>
              <a:rPr lang="ru-RU" sz="900" dirty="0" err="1" smtClean="0">
                <a:latin typeface="Times New Roman" pitchFamily="18" charset="0"/>
                <a:cs typeface="Times New Roman" pitchFamily="18" charset="0"/>
              </a:rPr>
              <a:t>опорно</a:t>
            </a:r>
            <a:r>
              <a:rPr lang="ru-RU" sz="900" dirty="0" smtClean="0">
                <a:latin typeface="Times New Roman" pitchFamily="18" charset="0"/>
                <a:cs typeface="Times New Roman" pitchFamily="18" charset="0"/>
              </a:rPr>
              <a:t> </a:t>
            </a:r>
            <a:r>
              <a:rPr lang="kk-KZ" sz="900" dirty="0" smtClean="0">
                <a:latin typeface="Times New Roman" pitchFamily="18" charset="0"/>
                <a:cs typeface="Times New Roman" pitchFamily="18" charset="0"/>
              </a:rPr>
              <a:t>- </a:t>
            </a:r>
            <a:r>
              <a:rPr lang="ru-RU" sz="900" dirty="0" smtClean="0">
                <a:latin typeface="Times New Roman" pitchFamily="18" charset="0"/>
                <a:cs typeface="Times New Roman" pitchFamily="18" charset="0"/>
              </a:rPr>
              <a:t>двигательного аппарата</a:t>
            </a:r>
          </a:p>
          <a:p>
            <a:r>
              <a:rPr lang="kk-KZ" sz="900" b="1" dirty="0" smtClean="0">
                <a:latin typeface="Times New Roman" pitchFamily="18" charset="0"/>
                <a:cs typeface="Times New Roman" pitchFamily="18" charset="0"/>
              </a:rPr>
              <a:t>В 2021-2022г  внедрены следующие виды операций  в ортопедии:</a:t>
            </a:r>
            <a:endParaRPr lang="ru-RU" sz="900" dirty="0" smtClean="0">
              <a:latin typeface="Times New Roman" pitchFamily="18" charset="0"/>
              <a:cs typeface="Times New Roman" pitchFamily="18" charset="0"/>
            </a:endParaRPr>
          </a:p>
          <a:p>
            <a:pPr lvl="0"/>
            <a:r>
              <a:rPr lang="kk-KZ" sz="900" dirty="0" smtClean="0">
                <a:latin typeface="Times New Roman" pitchFamily="18" charset="0"/>
                <a:cs typeface="Times New Roman" pitchFamily="18" charset="0"/>
              </a:rPr>
              <a:t>Оперативное лечение  при идиопатических сколиозах</a:t>
            </a:r>
            <a:endParaRPr lang="ru-RU" sz="900" dirty="0" smtClean="0">
              <a:latin typeface="Times New Roman" pitchFamily="18" charset="0"/>
              <a:cs typeface="Times New Roman" pitchFamily="18" charset="0"/>
            </a:endParaRPr>
          </a:p>
          <a:p>
            <a:pPr lvl="0"/>
            <a:r>
              <a:rPr lang="kk-KZ" sz="900" dirty="0" smtClean="0">
                <a:latin typeface="Times New Roman" pitchFamily="18" charset="0"/>
                <a:cs typeface="Times New Roman" pitchFamily="18" charset="0"/>
              </a:rPr>
              <a:t>Операция Ямомота – при травматическом  вывихе  надколенника</a:t>
            </a:r>
            <a:endParaRPr lang="ru-RU" sz="900" dirty="0" smtClean="0">
              <a:latin typeface="Times New Roman" pitchFamily="18" charset="0"/>
              <a:cs typeface="Times New Roman" pitchFamily="18" charset="0"/>
            </a:endParaRPr>
          </a:p>
          <a:p>
            <a:r>
              <a:rPr lang="kk-KZ" sz="900" b="1" u="sng" dirty="0" smtClean="0">
                <a:latin typeface="Times New Roman" pitchFamily="18" charset="0"/>
                <a:cs typeface="Times New Roman" pitchFamily="18" charset="0"/>
              </a:rPr>
              <a:t>В комбустиологии: </a:t>
            </a:r>
            <a:endParaRPr lang="ru-RU" sz="900" dirty="0" smtClean="0">
              <a:latin typeface="Times New Roman" pitchFamily="18" charset="0"/>
              <a:cs typeface="Times New Roman" pitchFamily="18" charset="0"/>
            </a:endParaRPr>
          </a:p>
          <a:p>
            <a:pPr lvl="0"/>
            <a:r>
              <a:rPr lang="ru-RU" sz="900" dirty="0" smtClean="0">
                <a:latin typeface="Times New Roman" pitchFamily="18" charset="0"/>
                <a:cs typeface="Times New Roman" pitchFamily="18" charset="0"/>
              </a:rPr>
              <a:t>Все виды </a:t>
            </a:r>
            <a:r>
              <a:rPr lang="ru-RU" sz="900" dirty="0" err="1" smtClean="0">
                <a:latin typeface="Times New Roman" pitchFamily="18" charset="0"/>
                <a:cs typeface="Times New Roman" pitchFamily="18" charset="0"/>
              </a:rPr>
              <a:t>операци</a:t>
            </a:r>
            <a:r>
              <a:rPr lang="kk-KZ" sz="900" dirty="0" smtClean="0">
                <a:latin typeface="Times New Roman" pitchFamily="18" charset="0"/>
                <a:cs typeface="Times New Roman" pitchFamily="18" charset="0"/>
              </a:rPr>
              <a:t>й при ожогах  </a:t>
            </a:r>
            <a:r>
              <a:rPr lang="ru-RU" sz="900" dirty="0" smtClean="0">
                <a:latin typeface="Times New Roman" pitchFamily="18" charset="0"/>
                <a:cs typeface="Times New Roman" pitchFamily="18" charset="0"/>
              </a:rPr>
              <a:t>(</a:t>
            </a:r>
            <a:r>
              <a:rPr lang="ru-RU" sz="900" dirty="0" err="1" smtClean="0">
                <a:latin typeface="Times New Roman" pitchFamily="18" charset="0"/>
                <a:cs typeface="Times New Roman" pitchFamily="18" charset="0"/>
              </a:rPr>
              <a:t>аутодермопластика</a:t>
            </a:r>
            <a:r>
              <a:rPr lang="kk-KZ" sz="900" dirty="0" smtClean="0">
                <a:latin typeface="Times New Roman" pitchFamily="18" charset="0"/>
                <a:cs typeface="Times New Roman" pitchFamily="18" charset="0"/>
              </a:rPr>
              <a:t>, некрэктомия</a:t>
            </a:r>
            <a:r>
              <a:rPr lang="ru-RU" sz="900" dirty="0" smtClean="0">
                <a:latin typeface="Times New Roman" pitchFamily="18" charset="0"/>
                <a:cs typeface="Times New Roman" pitchFamily="18" charset="0"/>
              </a:rPr>
              <a:t>).</a:t>
            </a:r>
          </a:p>
          <a:p>
            <a:pPr lvl="0"/>
            <a:r>
              <a:rPr lang="ru-RU" sz="900" dirty="0" smtClean="0">
                <a:latin typeface="Times New Roman" pitchFamily="18" charset="0"/>
                <a:cs typeface="Times New Roman" pitchFamily="18" charset="0"/>
              </a:rPr>
              <a:t>Пластика кожи при рубцовых контрактурах.</a:t>
            </a:r>
          </a:p>
          <a:p>
            <a:endParaRPr lang="ru-RU" sz="700" dirty="0"/>
          </a:p>
        </p:txBody>
      </p:sp>
      <p:pic>
        <p:nvPicPr>
          <p:cNvPr id="7" name="Picture 5" descr="C:\Users\20\Desktop\5807f84d-1b6d-4125-90fe-587afda30311.jpg"/>
          <p:cNvPicPr>
            <a:picLocks noChangeAspect="1" noChangeArrowheads="1"/>
          </p:cNvPicPr>
          <p:nvPr/>
        </p:nvPicPr>
        <p:blipFill>
          <a:blip r:embed="rId2" cstate="print"/>
          <a:srcRect/>
          <a:stretch>
            <a:fillRect/>
          </a:stretch>
        </p:blipFill>
        <p:spPr bwMode="auto">
          <a:xfrm>
            <a:off x="107504" y="404664"/>
            <a:ext cx="1872208" cy="1224136"/>
          </a:xfrm>
          <a:prstGeom prst="rect">
            <a:avLst/>
          </a:prstGeom>
          <a:noFill/>
        </p:spPr>
      </p:pic>
      <p:pic>
        <p:nvPicPr>
          <p:cNvPr id="8" name="Picture 2" descr="C:\Users\20\Desktop\1a8d39b9-5259-446e-b5d4-6d2473fad4ed.jpg"/>
          <p:cNvPicPr>
            <a:picLocks noChangeAspect="1" noChangeArrowheads="1"/>
          </p:cNvPicPr>
          <p:nvPr/>
        </p:nvPicPr>
        <p:blipFill>
          <a:blip r:embed="rId3" cstate="print"/>
          <a:srcRect/>
          <a:stretch>
            <a:fillRect/>
          </a:stretch>
        </p:blipFill>
        <p:spPr bwMode="auto">
          <a:xfrm>
            <a:off x="2051720" y="476672"/>
            <a:ext cx="1728192" cy="1296144"/>
          </a:xfrm>
          <a:prstGeom prst="rect">
            <a:avLst/>
          </a:prstGeom>
          <a:noFill/>
        </p:spPr>
      </p:pic>
      <p:pic>
        <p:nvPicPr>
          <p:cNvPr id="9" name="Picture 3" descr="C:\Users\20\Desktop\ea4ae123-a78e-4513-b002-477570415d64.jpg"/>
          <p:cNvPicPr>
            <a:picLocks noChangeAspect="1" noChangeArrowheads="1"/>
          </p:cNvPicPr>
          <p:nvPr/>
        </p:nvPicPr>
        <p:blipFill>
          <a:blip r:embed="rId4" cstate="print"/>
          <a:srcRect/>
          <a:stretch>
            <a:fillRect/>
          </a:stretch>
        </p:blipFill>
        <p:spPr bwMode="auto">
          <a:xfrm>
            <a:off x="3851920" y="476672"/>
            <a:ext cx="1728192" cy="1356683"/>
          </a:xfrm>
          <a:prstGeom prst="rect">
            <a:avLst/>
          </a:prstGeom>
          <a:noFill/>
        </p:spPr>
      </p:pic>
      <p:pic>
        <p:nvPicPr>
          <p:cNvPr id="10" name="Picture 4" descr="C:\Users\20\Desktop\f5586516-a78a-4e7e-a0e9-6bdc141604fd.jpg"/>
          <p:cNvPicPr>
            <a:picLocks noChangeAspect="1" noChangeArrowheads="1"/>
          </p:cNvPicPr>
          <p:nvPr/>
        </p:nvPicPr>
        <p:blipFill>
          <a:blip r:embed="rId5" cstate="print"/>
          <a:srcRect/>
          <a:stretch>
            <a:fillRect/>
          </a:stretch>
        </p:blipFill>
        <p:spPr bwMode="auto">
          <a:xfrm>
            <a:off x="5652120" y="548680"/>
            <a:ext cx="1665576" cy="1368152"/>
          </a:xfrm>
          <a:prstGeom prst="rect">
            <a:avLst/>
          </a:prstGeom>
          <a:noFill/>
        </p:spPr>
      </p:pic>
      <p:pic>
        <p:nvPicPr>
          <p:cNvPr id="13" name="Рисунок 12" descr="WhatsApp Image 2022-12-06 at 10.57.44.jpeg"/>
          <p:cNvPicPr>
            <a:picLocks noChangeAspect="1"/>
          </p:cNvPicPr>
          <p:nvPr/>
        </p:nvPicPr>
        <p:blipFill>
          <a:blip r:embed="rId6" cstate="print"/>
          <a:stretch>
            <a:fillRect/>
          </a:stretch>
        </p:blipFill>
        <p:spPr>
          <a:xfrm>
            <a:off x="7380312" y="692696"/>
            <a:ext cx="1763688" cy="1440161"/>
          </a:xfrm>
          <a:prstGeom prst="rect">
            <a:avLst/>
          </a:prstGeom>
        </p:spPr>
      </p:pic>
    </p:spTree>
    <p:extLst>
      <p:ext uri="{BB962C8B-B14F-4D97-AF65-F5344CB8AC3E}">
        <p14:creationId xmlns="" xmlns:p14="http://schemas.microsoft.com/office/powerpoint/2010/main" val="1232069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764704"/>
            <a:ext cx="8229600" cy="5809832"/>
          </a:xfrm>
        </p:spPr>
        <p:txBody>
          <a:bodyPr>
            <a:normAutofit/>
          </a:bodyPr>
          <a:lstStyle/>
          <a:p>
            <a:pPr algn="ctr">
              <a:buNone/>
            </a:pPr>
            <a:r>
              <a:rPr lang="kk-KZ" sz="1800" b="1" dirty="0" smtClean="0"/>
              <a:t>Параклиническая служба за 2021/2022 год</a:t>
            </a:r>
            <a:endParaRPr lang="ru-RU" sz="1800" b="1" dirty="0"/>
          </a:p>
        </p:txBody>
      </p:sp>
      <p:graphicFrame>
        <p:nvGraphicFramePr>
          <p:cNvPr id="5" name="Схема 4"/>
          <p:cNvGraphicFramePr/>
          <p:nvPr/>
        </p:nvGraphicFramePr>
        <p:xfrm>
          <a:off x="467544" y="1397000"/>
          <a:ext cx="4104456" cy="37601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Схема 6"/>
          <p:cNvGraphicFramePr/>
          <p:nvPr/>
        </p:nvGraphicFramePr>
        <p:xfrm>
          <a:off x="4427984" y="1556792"/>
          <a:ext cx="4464496" cy="345638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p:cNvSpPr txBox="1"/>
          <p:nvPr/>
        </p:nvSpPr>
        <p:spPr>
          <a:xfrm>
            <a:off x="6012160" y="3284985"/>
            <a:ext cx="1512168" cy="584775"/>
          </a:xfrm>
          <a:prstGeom prst="rect">
            <a:avLst/>
          </a:prstGeom>
          <a:noFill/>
        </p:spPr>
        <p:txBody>
          <a:bodyPr wrap="square" rtlCol="0">
            <a:spAutoFit/>
          </a:bodyPr>
          <a:lstStyle/>
          <a:p>
            <a:pPr lvl="0"/>
            <a:r>
              <a:rPr lang="ru-RU" sz="1400" b="1" dirty="0" smtClean="0">
                <a:latin typeface="Times New Roman" pitchFamily="18" charset="0"/>
                <a:cs typeface="Times New Roman" pitchFamily="18" charset="0"/>
              </a:rPr>
              <a:t>Лаборатория</a:t>
            </a:r>
            <a:endParaRPr lang="ru-RU" sz="1400" dirty="0" smtClean="0"/>
          </a:p>
          <a:p>
            <a:endParaRPr lang="ru-RU" dirty="0"/>
          </a:p>
        </p:txBody>
      </p:sp>
      <p:sp>
        <p:nvSpPr>
          <p:cNvPr id="9" name="TextBox 8"/>
          <p:cNvSpPr txBox="1"/>
          <p:nvPr/>
        </p:nvSpPr>
        <p:spPr>
          <a:xfrm>
            <a:off x="1835696" y="2996952"/>
            <a:ext cx="1664734" cy="523220"/>
          </a:xfrm>
          <a:prstGeom prst="rect">
            <a:avLst/>
          </a:prstGeom>
          <a:noFill/>
        </p:spPr>
        <p:txBody>
          <a:bodyPr wrap="square" rtlCol="0">
            <a:spAutoFit/>
          </a:bodyPr>
          <a:lstStyle/>
          <a:p>
            <a:r>
              <a:rPr lang="kk-KZ" sz="1400" b="1" dirty="0" smtClean="0"/>
              <a:t>Функциональная диагностика</a:t>
            </a:r>
            <a:endParaRPr lang="ru-RU" sz="14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одержимое 3"/>
          <p:cNvGraphicFramePr>
            <a:graphicFrameLocks noGrp="1"/>
          </p:cNvGraphicFramePr>
          <p:nvPr>
            <p:ph idx="1"/>
            <p:extLst>
              <p:ext uri="{D42A27DB-BD31-4B8C-83A1-F6EECF244321}">
                <p14:modId xmlns="" xmlns:p14="http://schemas.microsoft.com/office/powerpoint/2010/main" val="1082722676"/>
              </p:ext>
            </p:extLst>
          </p:nvPr>
        </p:nvGraphicFramePr>
        <p:xfrm>
          <a:off x="179512" y="620688"/>
          <a:ext cx="8723313" cy="6048672"/>
        </p:xfrm>
        <a:graphic>
          <a:graphicData uri="http://schemas.openxmlformats.org/drawingml/2006/table">
            <a:tbl>
              <a:tblPr firstRow="1" bandRow="1">
                <a:tableStyleId>{5C22544A-7EE6-4342-B048-85BDC9FD1C3A}</a:tableStyleId>
              </a:tblPr>
              <a:tblGrid>
                <a:gridCol w="468933"/>
                <a:gridCol w="3053117"/>
                <a:gridCol w="1734534"/>
                <a:gridCol w="2232249"/>
                <a:gridCol w="1234480"/>
              </a:tblGrid>
              <a:tr h="448508">
                <a:tc>
                  <a:txBody>
                    <a:bodyPr/>
                    <a:lstStyle/>
                    <a:p>
                      <a:pPr>
                        <a:lnSpc>
                          <a:spcPct val="115000"/>
                        </a:lnSpc>
                        <a:spcAft>
                          <a:spcPts val="0"/>
                        </a:spcAft>
                      </a:pPr>
                      <a:endParaRPr lang="ru-RU" sz="1050" dirty="0">
                        <a:latin typeface="Times New Roman" pitchFamily="18" charset="0"/>
                        <a:ea typeface="Times New Roman"/>
                        <a:cs typeface="Times New Roman" pitchFamily="18" charset="0"/>
                      </a:endParaRPr>
                    </a:p>
                    <a:p>
                      <a:pPr>
                        <a:lnSpc>
                          <a:spcPct val="115000"/>
                        </a:lnSpc>
                        <a:spcAft>
                          <a:spcPts val="0"/>
                        </a:spcAft>
                      </a:pPr>
                      <a:r>
                        <a:rPr lang="ru-RU" sz="1200" b="1" dirty="0">
                          <a:solidFill>
                            <a:schemeClr val="tx1"/>
                          </a:solidFill>
                          <a:latin typeface="Times New Roman" pitchFamily="18" charset="0"/>
                          <a:ea typeface="Times New Roman"/>
                          <a:cs typeface="Times New Roman" pitchFamily="18" charset="0"/>
                        </a:rPr>
                        <a:t>№</a:t>
                      </a:r>
                      <a:r>
                        <a:rPr lang="ru-RU" sz="1200" b="1" dirty="0">
                          <a:latin typeface="Times New Roman" pitchFamily="18" charset="0"/>
                          <a:ea typeface="Times New Roman"/>
                          <a:cs typeface="Times New Roman" pitchFamily="18" charset="0"/>
                        </a:rPr>
                        <a:t> </a:t>
                      </a:r>
                      <a:endParaRPr lang="ru-RU" sz="1050" dirty="0">
                        <a:latin typeface="Times New Roman" pitchFamily="18" charset="0"/>
                        <a:ea typeface="Times New Roman"/>
                        <a:cs typeface="Times New Roman" pitchFamily="18" charset="0"/>
                      </a:endParaRPr>
                    </a:p>
                  </a:txBody>
                  <a:tcPr marL="68580" marR="68580" marT="0" marB="0">
                    <a:solidFill>
                      <a:schemeClr val="accent1">
                        <a:lumMod val="60000"/>
                        <a:lumOff val="40000"/>
                      </a:schemeClr>
                    </a:solidFill>
                  </a:tcPr>
                </a:tc>
                <a:tc>
                  <a:txBody>
                    <a:bodyPr/>
                    <a:lstStyle/>
                    <a:p>
                      <a:pPr lvl="0" algn="ctr">
                        <a:lnSpc>
                          <a:spcPct val="115000"/>
                        </a:lnSpc>
                        <a:spcAft>
                          <a:spcPts val="0"/>
                        </a:spcAft>
                      </a:pPr>
                      <a:r>
                        <a:rPr lang="ru-RU" sz="1200" b="1" dirty="0">
                          <a:solidFill>
                            <a:schemeClr val="tx1"/>
                          </a:solidFill>
                          <a:latin typeface="Times New Roman" pitchFamily="18" charset="0"/>
                          <a:ea typeface="Times New Roman"/>
                          <a:cs typeface="Times New Roman" pitchFamily="18" charset="0"/>
                        </a:rPr>
                        <a:t>Наименование индикаторов</a:t>
                      </a:r>
                      <a:endParaRPr lang="ru-RU" sz="1050" dirty="0">
                        <a:solidFill>
                          <a:schemeClr val="tx1"/>
                        </a:solidFill>
                        <a:latin typeface="Times New Roman" pitchFamily="18" charset="0"/>
                        <a:ea typeface="Times New Roman"/>
                        <a:cs typeface="Times New Roman" pitchFamily="18" charset="0"/>
                      </a:endParaRPr>
                    </a:p>
                  </a:txBody>
                  <a:tcPr marL="68580" marR="68580" marT="0" marB="0">
                    <a:solidFill>
                      <a:schemeClr val="accent1">
                        <a:lumMod val="60000"/>
                        <a:lumOff val="40000"/>
                      </a:schemeClr>
                    </a:solidFill>
                  </a:tcPr>
                </a:tc>
                <a:tc>
                  <a:txBody>
                    <a:bodyPr/>
                    <a:lstStyle/>
                    <a:p>
                      <a:pPr lvl="0" algn="ctr">
                        <a:lnSpc>
                          <a:spcPct val="115000"/>
                        </a:lnSpc>
                        <a:spcAft>
                          <a:spcPts val="0"/>
                        </a:spcAft>
                      </a:pPr>
                      <a:r>
                        <a:rPr lang="ru-RU" sz="1200" b="1" dirty="0">
                          <a:solidFill>
                            <a:schemeClr val="tx1"/>
                          </a:solidFill>
                          <a:latin typeface="Times New Roman" pitchFamily="18" charset="0"/>
                          <a:ea typeface="Times New Roman"/>
                          <a:cs typeface="Times New Roman" pitchFamily="18" charset="0"/>
                        </a:rPr>
                        <a:t>Факт</a:t>
                      </a:r>
                      <a:endParaRPr lang="ru-RU" sz="1050" dirty="0">
                        <a:solidFill>
                          <a:schemeClr val="tx1"/>
                        </a:solidFill>
                        <a:latin typeface="Times New Roman" pitchFamily="18" charset="0"/>
                        <a:ea typeface="Times New Roman"/>
                        <a:cs typeface="Times New Roman" pitchFamily="18" charset="0"/>
                      </a:endParaRPr>
                    </a:p>
                  </a:txBody>
                  <a:tcPr marL="68580" marR="68580" marT="0" marB="0">
                    <a:solidFill>
                      <a:schemeClr val="accent1">
                        <a:lumMod val="60000"/>
                        <a:lumOff val="40000"/>
                      </a:schemeClr>
                    </a:solidFill>
                  </a:tcPr>
                </a:tc>
                <a:tc>
                  <a:txBody>
                    <a:bodyPr/>
                    <a:lstStyle/>
                    <a:p>
                      <a:pPr marR="201295" lvl="0" algn="ctr">
                        <a:lnSpc>
                          <a:spcPct val="115000"/>
                        </a:lnSpc>
                        <a:spcAft>
                          <a:spcPts val="0"/>
                        </a:spcAft>
                      </a:pPr>
                      <a:r>
                        <a:rPr lang="ru-RU" sz="1200" b="1" dirty="0">
                          <a:solidFill>
                            <a:schemeClr val="tx1"/>
                          </a:solidFill>
                          <a:latin typeface="Times New Roman" pitchFamily="18" charset="0"/>
                          <a:ea typeface="Times New Roman"/>
                          <a:cs typeface="Times New Roman" pitchFamily="18" charset="0"/>
                        </a:rPr>
                        <a:t>План по Стратегическому Плану на </a:t>
                      </a:r>
                      <a:r>
                        <a:rPr lang="ru-RU" sz="1200" b="1" dirty="0" smtClean="0">
                          <a:solidFill>
                            <a:schemeClr val="tx1"/>
                          </a:solidFill>
                          <a:latin typeface="Times New Roman" pitchFamily="18" charset="0"/>
                          <a:ea typeface="Times New Roman"/>
                          <a:cs typeface="Times New Roman" pitchFamily="18" charset="0"/>
                        </a:rPr>
                        <a:t>2022г</a:t>
                      </a:r>
                      <a:r>
                        <a:rPr lang="ru-RU" sz="1200" b="1" dirty="0">
                          <a:solidFill>
                            <a:schemeClr val="tx1"/>
                          </a:solidFill>
                          <a:latin typeface="Times New Roman" pitchFamily="18" charset="0"/>
                          <a:ea typeface="Times New Roman"/>
                          <a:cs typeface="Times New Roman" pitchFamily="18" charset="0"/>
                        </a:rPr>
                        <a:t>.</a:t>
                      </a:r>
                      <a:endParaRPr lang="ru-RU" sz="1050" dirty="0">
                        <a:solidFill>
                          <a:schemeClr val="tx1"/>
                        </a:solidFill>
                        <a:latin typeface="Times New Roman" pitchFamily="18" charset="0"/>
                        <a:ea typeface="Times New Roman"/>
                        <a:cs typeface="Times New Roman" pitchFamily="18" charset="0"/>
                      </a:endParaRPr>
                    </a:p>
                  </a:txBody>
                  <a:tcPr marL="68580" marR="68580" marT="0" marB="0">
                    <a:solidFill>
                      <a:schemeClr val="accent1">
                        <a:lumMod val="60000"/>
                        <a:lumOff val="40000"/>
                      </a:schemeClr>
                    </a:solidFill>
                  </a:tcPr>
                </a:tc>
                <a:tc>
                  <a:txBody>
                    <a:bodyPr/>
                    <a:lstStyle/>
                    <a:p>
                      <a:pPr marR="201295" lvl="0" algn="ctr">
                        <a:lnSpc>
                          <a:spcPct val="115000"/>
                        </a:lnSpc>
                        <a:spcAft>
                          <a:spcPts val="0"/>
                        </a:spcAft>
                      </a:pPr>
                      <a:r>
                        <a:rPr lang="ru-RU" sz="1200" b="1" dirty="0">
                          <a:solidFill>
                            <a:schemeClr val="tx1"/>
                          </a:solidFill>
                          <a:latin typeface="Times New Roman" pitchFamily="18" charset="0"/>
                          <a:ea typeface="Times New Roman"/>
                          <a:cs typeface="Times New Roman" pitchFamily="18" charset="0"/>
                        </a:rPr>
                        <a:t>Результат</a:t>
                      </a:r>
                      <a:endParaRPr lang="ru-RU" sz="1050" dirty="0">
                        <a:solidFill>
                          <a:schemeClr val="tx1"/>
                        </a:solidFill>
                        <a:latin typeface="Times New Roman" pitchFamily="18" charset="0"/>
                        <a:ea typeface="Times New Roman"/>
                        <a:cs typeface="Times New Roman" pitchFamily="18" charset="0"/>
                      </a:endParaRPr>
                    </a:p>
                  </a:txBody>
                  <a:tcPr marL="68580" marR="68580" marT="0" marB="0">
                    <a:solidFill>
                      <a:schemeClr val="accent1">
                        <a:lumMod val="60000"/>
                        <a:lumOff val="40000"/>
                      </a:schemeClr>
                    </a:solidFill>
                  </a:tcPr>
                </a:tc>
              </a:tr>
              <a:tr h="218324">
                <a:tc>
                  <a:txBody>
                    <a:bodyPr/>
                    <a:lstStyle/>
                    <a:p>
                      <a:pPr>
                        <a:lnSpc>
                          <a:spcPct val="115000"/>
                        </a:lnSpc>
                        <a:spcAft>
                          <a:spcPts val="0"/>
                        </a:spcAft>
                      </a:pPr>
                      <a:r>
                        <a:rPr lang="ru-RU" sz="1050" dirty="0">
                          <a:latin typeface="Times New Roman" pitchFamily="18" charset="0"/>
                          <a:ea typeface="Times New Roman"/>
                          <a:cs typeface="Times New Roman" pitchFamily="18" charset="0"/>
                        </a:rPr>
                        <a:t>1</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Показатель необоснованной </a:t>
                      </a:r>
                      <a:r>
                        <a:rPr lang="ru-RU" sz="1200" dirty="0" smtClean="0">
                          <a:latin typeface="Times New Roman" pitchFamily="18" charset="0"/>
                          <a:ea typeface="Times New Roman"/>
                          <a:cs typeface="Times New Roman" pitchFamily="18" charset="0"/>
                        </a:rPr>
                        <a:t>госпитализации</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2,</a:t>
                      </a:r>
                      <a:r>
                        <a:rPr lang="en-US" sz="1100" dirty="0" smtClean="0">
                          <a:latin typeface="Times New Roman"/>
                          <a:ea typeface="Times New Roman"/>
                          <a:cs typeface="Times New Roman"/>
                        </a:rPr>
                        <a:t>5</a:t>
                      </a:r>
                      <a:r>
                        <a:rPr lang="ru-RU" sz="1100" dirty="0" smtClean="0">
                          <a:latin typeface="Times New Roman"/>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3%</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436649">
                <a:tc>
                  <a:txBody>
                    <a:bodyPr/>
                    <a:lstStyle/>
                    <a:p>
                      <a:pPr>
                        <a:lnSpc>
                          <a:spcPct val="115000"/>
                        </a:lnSpc>
                        <a:spcAft>
                          <a:spcPts val="0"/>
                        </a:spcAft>
                      </a:pPr>
                      <a:r>
                        <a:rPr lang="ru-RU" sz="1050" dirty="0">
                          <a:latin typeface="Times New Roman" pitchFamily="18" charset="0"/>
                          <a:ea typeface="Times New Roman"/>
                          <a:cs typeface="Times New Roman" pitchFamily="18" charset="0"/>
                        </a:rPr>
                        <a:t>2</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Показатель послеоперационных </a:t>
                      </a:r>
                      <a:r>
                        <a:rPr lang="ru-RU" sz="1200" dirty="0" smtClean="0">
                          <a:latin typeface="Times New Roman" pitchFamily="18" charset="0"/>
                          <a:ea typeface="Times New Roman"/>
                          <a:cs typeface="Times New Roman" pitchFamily="18" charset="0"/>
                        </a:rPr>
                        <a:t>осложнений</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1,</a:t>
                      </a:r>
                      <a:r>
                        <a:rPr lang="kk-KZ" sz="1100" dirty="0" smtClean="0">
                          <a:latin typeface="Times New Roman"/>
                          <a:ea typeface="Times New Roman"/>
                          <a:cs typeface="Times New Roman"/>
                        </a:rPr>
                        <a:t>44</a:t>
                      </a:r>
                      <a:r>
                        <a:rPr lang="ru-RU" sz="1100" dirty="0" smtClean="0">
                          <a:latin typeface="Times New Roman"/>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a:latin typeface="Times New Roman"/>
                          <a:ea typeface="Times New Roman"/>
                          <a:cs typeface="Times New Roman"/>
                        </a:rPr>
                        <a:t>3</a:t>
                      </a:r>
                      <a:r>
                        <a:rPr lang="ru-RU" sz="1100">
                          <a:latin typeface="Times New Roman"/>
                          <a:ea typeface="Times New Roman"/>
                          <a:cs typeface="Times New Roman"/>
                        </a:rPr>
                        <a:t>%</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218324">
                <a:tc>
                  <a:txBody>
                    <a:bodyPr/>
                    <a:lstStyle/>
                    <a:p>
                      <a:pPr>
                        <a:lnSpc>
                          <a:spcPct val="115000"/>
                        </a:lnSpc>
                        <a:spcAft>
                          <a:spcPts val="0"/>
                        </a:spcAft>
                      </a:pPr>
                      <a:r>
                        <a:rPr lang="ru-RU" sz="1050" dirty="0">
                          <a:latin typeface="Times New Roman" pitchFamily="18" charset="0"/>
                          <a:ea typeface="Times New Roman"/>
                          <a:cs typeface="Times New Roman" pitchFamily="18" charset="0"/>
                        </a:rPr>
                        <a:t>3</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Послеоперационная летальность</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1,</a:t>
                      </a:r>
                      <a:r>
                        <a:rPr lang="kk-KZ" sz="1100" dirty="0" smtClean="0">
                          <a:latin typeface="Times New Roman"/>
                          <a:ea typeface="Times New Roman"/>
                          <a:cs typeface="Times New Roman"/>
                        </a:rPr>
                        <a:t>22</a:t>
                      </a:r>
                      <a:r>
                        <a:rPr lang="ru-RU" sz="1100" dirty="0" smtClean="0">
                          <a:latin typeface="Times New Roman"/>
                          <a:ea typeface="Times New Roman"/>
                          <a:cs typeface="Times New Roman"/>
                        </a:rPr>
                        <a:t>% </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kk-KZ" sz="1100">
                          <a:latin typeface="Times New Roman"/>
                          <a:ea typeface="Times New Roman"/>
                          <a:cs typeface="Times New Roman"/>
                        </a:rPr>
                        <a:t>2</a:t>
                      </a:r>
                      <a:r>
                        <a:rPr lang="ru-RU" sz="1100">
                          <a:latin typeface="Times New Roman"/>
                          <a:ea typeface="Times New Roman"/>
                          <a:cs typeface="Times New Roman"/>
                        </a:rPr>
                        <a:t>%</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543545">
                <a:tc>
                  <a:txBody>
                    <a:bodyPr/>
                    <a:lstStyle/>
                    <a:p>
                      <a:pPr>
                        <a:lnSpc>
                          <a:spcPct val="115000"/>
                        </a:lnSpc>
                        <a:spcAft>
                          <a:spcPts val="0"/>
                        </a:spcAft>
                      </a:pPr>
                      <a:r>
                        <a:rPr lang="ru-RU" sz="1050" dirty="0">
                          <a:latin typeface="Times New Roman" pitchFamily="18" charset="0"/>
                          <a:ea typeface="Times New Roman"/>
                          <a:cs typeface="Times New Roman" pitchFamily="18" charset="0"/>
                        </a:rPr>
                        <a:t>4</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Летальность в стационаре</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0,</a:t>
                      </a:r>
                      <a:r>
                        <a:rPr lang="en-US" sz="1100" dirty="0" smtClean="0">
                          <a:latin typeface="Times New Roman"/>
                          <a:ea typeface="Times New Roman"/>
                          <a:cs typeface="Times New Roman"/>
                        </a:rPr>
                        <a:t>68</a:t>
                      </a:r>
                      <a:r>
                        <a:rPr lang="ru-RU" sz="1100" dirty="0" smtClean="0">
                          <a:latin typeface="Times New Roman"/>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0,</a:t>
                      </a:r>
                      <a:r>
                        <a:rPr lang="kk-KZ" sz="1100" dirty="0" smtClean="0">
                          <a:latin typeface="Times New Roman"/>
                          <a:ea typeface="Times New Roman"/>
                          <a:cs typeface="Times New Roman"/>
                        </a:rPr>
                        <a:t>70</a:t>
                      </a:r>
                      <a:r>
                        <a:rPr lang="ru-RU" sz="1100" dirty="0" smtClean="0">
                          <a:latin typeface="Times New Roman"/>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smtClean="0">
                          <a:latin typeface="Times New Roman" pitchFamily="18" charset="0"/>
                          <a:ea typeface="Times New Roman"/>
                          <a:cs typeface="Times New Roman" pitchFamily="18" charset="0"/>
                        </a:rPr>
                        <a:t> достигнут</a:t>
                      </a:r>
                    </a:p>
                    <a:p>
                      <a:pPr lvl="0" algn="ctr">
                        <a:lnSpc>
                          <a:spcPct val="115000"/>
                        </a:lnSpc>
                        <a:spcAft>
                          <a:spcPts val="0"/>
                        </a:spcAft>
                      </a:pPr>
                      <a:endParaRPr lang="ru-RU" sz="1050" dirty="0">
                        <a:latin typeface="Times New Roman" pitchFamily="18" charset="0"/>
                        <a:ea typeface="Times New Roman"/>
                        <a:cs typeface="Times New Roman" pitchFamily="18" charset="0"/>
                      </a:endParaRPr>
                    </a:p>
                  </a:txBody>
                  <a:tcPr marL="68580" marR="68580" marT="0" marB="0"/>
                </a:tc>
              </a:tr>
              <a:tr h="218324">
                <a:tc>
                  <a:txBody>
                    <a:bodyPr/>
                    <a:lstStyle/>
                    <a:p>
                      <a:pPr>
                        <a:lnSpc>
                          <a:spcPct val="115000"/>
                        </a:lnSpc>
                        <a:spcAft>
                          <a:spcPts val="0"/>
                        </a:spcAft>
                      </a:pPr>
                      <a:r>
                        <a:rPr lang="ru-RU" sz="1050" dirty="0">
                          <a:latin typeface="Times New Roman" pitchFamily="18" charset="0"/>
                          <a:ea typeface="Times New Roman"/>
                          <a:cs typeface="Times New Roman" pitchFamily="18" charset="0"/>
                        </a:rPr>
                        <a:t>5</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Летальность при плановой госпитализации</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0,0</a:t>
                      </a:r>
                      <a:r>
                        <a:rPr lang="en-US" sz="1100" dirty="0" smtClean="0">
                          <a:latin typeface="Times New Roman"/>
                          <a:ea typeface="Times New Roman"/>
                          <a:cs typeface="Times New Roman"/>
                        </a:rPr>
                        <a:t>6</a:t>
                      </a:r>
                      <a:r>
                        <a:rPr lang="ru-RU" sz="1100" dirty="0" smtClean="0">
                          <a:latin typeface="Times New Roman"/>
                          <a:ea typeface="Times New Roman"/>
                          <a:cs typeface="Times New Roman"/>
                        </a:rPr>
                        <a:t>%</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0%</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smtClean="0">
                          <a:latin typeface="Times New Roman" pitchFamily="18" charset="0"/>
                          <a:ea typeface="Times New Roman"/>
                          <a:cs typeface="Times New Roman" pitchFamily="18" charset="0"/>
                        </a:rPr>
                        <a:t>не достигнут</a:t>
                      </a:r>
                      <a:endParaRPr lang="ru-RU" sz="1050" dirty="0">
                        <a:latin typeface="Times New Roman" pitchFamily="18" charset="0"/>
                        <a:ea typeface="Times New Roman"/>
                        <a:cs typeface="Times New Roman" pitchFamily="18" charset="0"/>
                      </a:endParaRPr>
                    </a:p>
                  </a:txBody>
                  <a:tcPr marL="68580" marR="68580" marT="0" marB="0"/>
                </a:tc>
              </a:tr>
              <a:tr h="487264">
                <a:tc>
                  <a:txBody>
                    <a:bodyPr/>
                    <a:lstStyle/>
                    <a:p>
                      <a:pPr>
                        <a:lnSpc>
                          <a:spcPct val="115000"/>
                        </a:lnSpc>
                        <a:spcAft>
                          <a:spcPts val="0"/>
                        </a:spcAft>
                      </a:pPr>
                      <a:r>
                        <a:rPr lang="ru-RU" sz="1050">
                          <a:latin typeface="Times New Roman" pitchFamily="18" charset="0"/>
                          <a:ea typeface="Times New Roman"/>
                          <a:cs typeface="Times New Roman" pitchFamily="18" charset="0"/>
                        </a:rPr>
                        <a:t>6</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Темп роста пролеченных пациентов  </a:t>
                      </a:r>
                      <a:r>
                        <a:rPr lang="ru-RU" sz="1200" dirty="0" smtClean="0">
                          <a:latin typeface="Times New Roman" pitchFamily="18" charset="0"/>
                          <a:ea typeface="Times New Roman"/>
                          <a:cs typeface="Times New Roman" pitchFamily="18" charset="0"/>
                        </a:rPr>
                        <a:t>СЗТ</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Увеличение на 15% и более</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Увеличение на 15% и более с предыдущим отчетным годом</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436649">
                <a:tc>
                  <a:txBody>
                    <a:bodyPr/>
                    <a:lstStyle/>
                    <a:p>
                      <a:pPr>
                        <a:lnSpc>
                          <a:spcPct val="115000"/>
                        </a:lnSpc>
                        <a:spcAft>
                          <a:spcPts val="0"/>
                        </a:spcAft>
                      </a:pPr>
                      <a:r>
                        <a:rPr lang="ru-RU" sz="1050">
                          <a:latin typeface="Times New Roman" pitchFamily="18" charset="0"/>
                          <a:ea typeface="Times New Roman"/>
                          <a:cs typeface="Times New Roman" pitchFamily="18" charset="0"/>
                        </a:rPr>
                        <a:t>7</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Динамика показателя младенческой смертности </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kk-KZ" sz="1100" dirty="0" smtClean="0">
                          <a:latin typeface="Times New Roman" pitchFamily="18" charset="0"/>
                          <a:ea typeface="Times New Roman"/>
                          <a:cs typeface="Times New Roman" pitchFamily="18" charset="0"/>
                        </a:rPr>
                        <a:t>Нет</a:t>
                      </a:r>
                      <a:r>
                        <a:rPr lang="kk-KZ" sz="1100" baseline="0" dirty="0" smtClean="0">
                          <a:latin typeface="Times New Roman" pitchFamily="18" charset="0"/>
                          <a:ea typeface="Times New Roman"/>
                          <a:cs typeface="Times New Roman" pitchFamily="18" charset="0"/>
                        </a:rPr>
                        <a:t> снижения</a:t>
                      </a:r>
                      <a:endParaRPr lang="ru-RU" sz="1100" dirty="0">
                        <a:latin typeface="Times New Roman" pitchFamily="18" charset="0"/>
                        <a:ea typeface="Times New Roman"/>
                        <a:cs typeface="Times New Roman" pitchFamily="18" charset="0"/>
                      </a:endParaRPr>
                    </a:p>
                    <a:p>
                      <a:pPr algn="ctr">
                        <a:lnSpc>
                          <a:spcPct val="115000"/>
                        </a:lnSpc>
                        <a:spcAft>
                          <a:spcPts val="0"/>
                        </a:spcAft>
                      </a:pPr>
                      <a:r>
                        <a:rPr lang="ru-RU" sz="1100" dirty="0">
                          <a:latin typeface="Times New Roman"/>
                          <a:ea typeface="Times New Roman"/>
                          <a:cs typeface="Times New Roman"/>
                        </a:rPr>
                        <a:t> </a:t>
                      </a:r>
                      <a:r>
                        <a:rPr lang="ru-RU" sz="1100" dirty="0" smtClean="0">
                          <a:latin typeface="Times New Roman"/>
                          <a:ea typeface="Times New Roman"/>
                          <a:cs typeface="Times New Roman"/>
                        </a:rPr>
                        <a:t> </a:t>
                      </a:r>
                      <a:r>
                        <a:rPr lang="ru-RU" sz="1100" dirty="0">
                          <a:latin typeface="Times New Roman"/>
                          <a:ea typeface="Times New Roman"/>
                          <a:cs typeface="Times New Roman"/>
                        </a:rPr>
                        <a:t>(</a:t>
                      </a:r>
                      <a:r>
                        <a:rPr lang="ru-RU" sz="1100" dirty="0" smtClean="0">
                          <a:latin typeface="Times New Roman"/>
                          <a:ea typeface="Times New Roman"/>
                          <a:cs typeface="Times New Roman"/>
                        </a:rPr>
                        <a:t>1,1/1,2)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Снижение в динамике с предыдущим</a:t>
                      </a:r>
                      <a:r>
                        <a:rPr lang="ru-RU" sz="1100" baseline="0" dirty="0" smtClean="0">
                          <a:latin typeface="Times New Roman"/>
                          <a:ea typeface="Times New Roman"/>
                          <a:cs typeface="Times New Roman"/>
                        </a:rPr>
                        <a:t> отчетным годом </a:t>
                      </a:r>
                      <a:endParaRPr lang="ru-RU" sz="1100" dirty="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smtClean="0">
                          <a:latin typeface="Times New Roman" pitchFamily="18" charset="0"/>
                          <a:ea typeface="Times New Roman"/>
                          <a:cs typeface="Times New Roman" pitchFamily="18" charset="0"/>
                        </a:rPr>
                        <a:t>не достигнут</a:t>
                      </a:r>
                      <a:endParaRPr lang="ru-RU" sz="1050" dirty="0">
                        <a:latin typeface="Times New Roman" pitchFamily="18" charset="0"/>
                        <a:ea typeface="Times New Roman"/>
                        <a:cs typeface="Times New Roman" pitchFamily="18" charset="0"/>
                      </a:endParaRPr>
                    </a:p>
                  </a:txBody>
                  <a:tcPr marL="68580" marR="68580" marT="0" marB="0"/>
                </a:tc>
              </a:tr>
              <a:tr h="654973">
                <a:tc>
                  <a:txBody>
                    <a:bodyPr/>
                    <a:lstStyle/>
                    <a:p>
                      <a:pPr>
                        <a:lnSpc>
                          <a:spcPct val="115000"/>
                        </a:lnSpc>
                        <a:spcAft>
                          <a:spcPts val="0"/>
                        </a:spcAft>
                      </a:pPr>
                      <a:r>
                        <a:rPr lang="ru-RU" sz="1050" dirty="0">
                          <a:latin typeface="Times New Roman" pitchFamily="18" charset="0"/>
                          <a:ea typeface="Times New Roman"/>
                          <a:cs typeface="Times New Roman" pitchFamily="18" charset="0"/>
                        </a:rPr>
                        <a:t>8</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Показатель повторного незапланированного поступления в течение месяца по поводу одного и того же заболевания</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a:latin typeface="Times New Roman"/>
                          <a:ea typeface="Times New Roman"/>
                          <a:cs typeface="Times New Roman"/>
                        </a:rPr>
                        <a:t>0,02%</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0,2%</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654973">
                <a:tc>
                  <a:txBody>
                    <a:bodyPr/>
                    <a:lstStyle/>
                    <a:p>
                      <a:pPr>
                        <a:lnSpc>
                          <a:spcPct val="115000"/>
                        </a:lnSpc>
                        <a:spcAft>
                          <a:spcPts val="0"/>
                        </a:spcAft>
                      </a:pPr>
                      <a:r>
                        <a:rPr lang="ru-RU" sz="1050" dirty="0">
                          <a:latin typeface="Times New Roman" pitchFamily="18" charset="0"/>
                          <a:ea typeface="Times New Roman"/>
                          <a:cs typeface="Times New Roman" pitchFamily="18" charset="0"/>
                        </a:rPr>
                        <a:t>9</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Показатель случаев  расхождения основного клинического и </a:t>
                      </a:r>
                      <a:r>
                        <a:rPr lang="ru-RU" sz="1200" dirty="0" smtClean="0">
                          <a:latin typeface="Times New Roman" pitchFamily="18" charset="0"/>
                          <a:ea typeface="Times New Roman"/>
                          <a:cs typeface="Times New Roman" pitchFamily="18" charset="0"/>
                        </a:rPr>
                        <a:t>патологоанатомического</a:t>
                      </a:r>
                      <a:r>
                        <a:rPr lang="ru-RU" sz="1200" baseline="0" dirty="0" smtClean="0">
                          <a:latin typeface="Times New Roman" pitchFamily="18" charset="0"/>
                          <a:ea typeface="Times New Roman"/>
                          <a:cs typeface="Times New Roman" pitchFamily="18" charset="0"/>
                        </a:rPr>
                        <a:t> </a:t>
                      </a:r>
                      <a:r>
                        <a:rPr lang="ru-RU" sz="1200" dirty="0" smtClean="0">
                          <a:latin typeface="Times New Roman" pitchFamily="18" charset="0"/>
                          <a:ea typeface="Times New Roman"/>
                          <a:cs typeface="Times New Roman" pitchFamily="18" charset="0"/>
                        </a:rPr>
                        <a:t>диагнозов</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1,3% </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0,5%</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smtClean="0">
                          <a:latin typeface="Times New Roman" pitchFamily="18" charset="0"/>
                          <a:ea typeface="Times New Roman"/>
                          <a:cs typeface="Times New Roman" pitchFamily="18" charset="0"/>
                        </a:rPr>
                        <a:t>не</a:t>
                      </a:r>
                      <a:r>
                        <a:rPr lang="ru-RU" sz="1050" baseline="0" dirty="0" smtClean="0">
                          <a:latin typeface="Times New Roman" pitchFamily="18" charset="0"/>
                          <a:ea typeface="Times New Roman"/>
                          <a:cs typeface="Times New Roman" pitchFamily="18" charset="0"/>
                        </a:rPr>
                        <a:t> </a:t>
                      </a:r>
                      <a:r>
                        <a:rPr lang="ru-RU" sz="1050" dirty="0" smtClean="0">
                          <a:latin typeface="Times New Roman" pitchFamily="18" charset="0"/>
                          <a:ea typeface="Times New Roman"/>
                          <a:cs typeface="Times New Roman" pitchFamily="18" charset="0"/>
                        </a:rPr>
                        <a:t>достигнут</a:t>
                      </a:r>
                      <a:endParaRPr lang="ru-RU" sz="1050" dirty="0">
                        <a:latin typeface="Times New Roman" pitchFamily="18" charset="0"/>
                        <a:ea typeface="Times New Roman"/>
                        <a:cs typeface="Times New Roman" pitchFamily="18" charset="0"/>
                      </a:endParaRPr>
                    </a:p>
                  </a:txBody>
                  <a:tcPr marL="68580" marR="68580" marT="0" marB="0"/>
                </a:tc>
              </a:tr>
              <a:tr h="421193">
                <a:tc>
                  <a:txBody>
                    <a:bodyPr/>
                    <a:lstStyle/>
                    <a:p>
                      <a:pPr>
                        <a:lnSpc>
                          <a:spcPct val="115000"/>
                        </a:lnSpc>
                        <a:spcAft>
                          <a:spcPts val="0"/>
                        </a:spcAft>
                      </a:pPr>
                      <a:r>
                        <a:rPr lang="ru-RU" sz="1050">
                          <a:latin typeface="Times New Roman" pitchFamily="18" charset="0"/>
                          <a:ea typeface="Times New Roman"/>
                          <a:cs typeface="Times New Roman" pitchFamily="18" charset="0"/>
                        </a:rPr>
                        <a:t>10</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Количество обоснованных жалоб </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нет</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Снижение в динамике с предыдущим отчетным годом</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436649">
                <a:tc>
                  <a:txBody>
                    <a:bodyPr/>
                    <a:lstStyle/>
                    <a:p>
                      <a:pPr>
                        <a:lnSpc>
                          <a:spcPct val="115000"/>
                        </a:lnSpc>
                        <a:spcAft>
                          <a:spcPts val="0"/>
                        </a:spcAft>
                      </a:pPr>
                      <a:r>
                        <a:rPr lang="ru-RU" sz="1050">
                          <a:latin typeface="Times New Roman" pitchFamily="18" charset="0"/>
                          <a:ea typeface="Times New Roman"/>
                          <a:cs typeface="Times New Roman" pitchFamily="18" charset="0"/>
                        </a:rPr>
                        <a:t>11</a:t>
                      </a:r>
                    </a:p>
                  </a:txBody>
                  <a:tcPr marL="68580" marR="68580" marT="0" marB="0"/>
                </a:tc>
                <a:tc>
                  <a:txBody>
                    <a:bodyPr/>
                    <a:lstStyle/>
                    <a:p>
                      <a:pPr lvl="0" algn="l">
                        <a:lnSpc>
                          <a:spcPct val="115000"/>
                        </a:lnSpc>
                        <a:spcAft>
                          <a:spcPts val="0"/>
                        </a:spcAft>
                      </a:pPr>
                      <a:r>
                        <a:rPr lang="ru-RU" sz="1200" dirty="0" err="1">
                          <a:latin typeface="Times New Roman" pitchFamily="18" charset="0"/>
                          <a:ea typeface="Times New Roman"/>
                          <a:cs typeface="Times New Roman" pitchFamily="18" charset="0"/>
                        </a:rPr>
                        <a:t>Досуточная</a:t>
                      </a:r>
                      <a:r>
                        <a:rPr lang="ru-RU" sz="1200" dirty="0">
                          <a:latin typeface="Times New Roman" pitchFamily="18" charset="0"/>
                          <a:ea typeface="Times New Roman"/>
                          <a:cs typeface="Times New Roman" pitchFamily="18" charset="0"/>
                        </a:rPr>
                        <a:t> летальность при госпитализации</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0,1%  </a:t>
                      </a:r>
                      <a:r>
                        <a:rPr lang="ru-RU" sz="1100" dirty="0">
                          <a:latin typeface="Times New Roman"/>
                          <a:ea typeface="Times New Roman"/>
                          <a:cs typeface="Times New Roman"/>
                        </a:rPr>
                        <a:t>- </a:t>
                      </a:r>
                      <a:r>
                        <a:rPr lang="ru-RU" sz="1100" dirty="0" smtClean="0">
                          <a:latin typeface="Times New Roman"/>
                          <a:ea typeface="Times New Roman"/>
                          <a:cs typeface="Times New Roman"/>
                        </a:rPr>
                        <a:t>15</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16,0%</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218324">
                <a:tc>
                  <a:txBody>
                    <a:bodyPr/>
                    <a:lstStyle/>
                    <a:p>
                      <a:pPr>
                        <a:lnSpc>
                          <a:spcPct val="115000"/>
                        </a:lnSpc>
                        <a:spcAft>
                          <a:spcPts val="0"/>
                        </a:spcAft>
                      </a:pPr>
                      <a:r>
                        <a:rPr lang="ru-RU" sz="1050">
                          <a:latin typeface="Times New Roman" pitchFamily="18" charset="0"/>
                          <a:ea typeface="Times New Roman"/>
                          <a:cs typeface="Times New Roman" pitchFamily="18" charset="0"/>
                        </a:rPr>
                        <a:t>12</a:t>
                      </a:r>
                    </a:p>
                  </a:txBody>
                  <a:tcPr marL="68580" marR="68580" marT="0" marB="0"/>
                </a:tc>
                <a:tc>
                  <a:txBody>
                    <a:bodyPr/>
                    <a:lstStyle/>
                    <a:p>
                      <a:pPr lvl="0" algn="l">
                        <a:lnSpc>
                          <a:spcPct val="115000"/>
                        </a:lnSpc>
                        <a:spcAft>
                          <a:spcPts val="0"/>
                        </a:spcAft>
                      </a:pPr>
                      <a:r>
                        <a:rPr lang="ru-RU" sz="1200" dirty="0" err="1">
                          <a:latin typeface="Times New Roman" pitchFamily="18" charset="0"/>
                          <a:ea typeface="Times New Roman"/>
                          <a:cs typeface="Times New Roman" pitchFamily="18" charset="0"/>
                        </a:rPr>
                        <a:t>Досуточная</a:t>
                      </a:r>
                      <a:r>
                        <a:rPr lang="ru-RU" sz="1200" dirty="0">
                          <a:latin typeface="Times New Roman" pitchFamily="18" charset="0"/>
                          <a:ea typeface="Times New Roman"/>
                          <a:cs typeface="Times New Roman" pitchFamily="18" charset="0"/>
                        </a:rPr>
                        <a:t> летальность детей до 1 года</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dirty="0" smtClean="0">
                          <a:latin typeface="Times New Roman"/>
                          <a:ea typeface="Times New Roman"/>
                          <a:cs typeface="Times New Roman"/>
                        </a:rPr>
                        <a:t>0,12% </a:t>
                      </a:r>
                      <a:r>
                        <a:rPr lang="ru-RU" sz="1100" dirty="0">
                          <a:latin typeface="Times New Roman"/>
                          <a:ea typeface="Times New Roman"/>
                          <a:cs typeface="Times New Roman"/>
                        </a:rPr>
                        <a:t>- </a:t>
                      </a:r>
                      <a:r>
                        <a:rPr lang="ru-RU" sz="1100" dirty="0" smtClean="0">
                          <a:latin typeface="Times New Roman"/>
                          <a:ea typeface="Times New Roman"/>
                          <a:cs typeface="Times New Roman"/>
                        </a:rPr>
                        <a:t>6</a:t>
                      </a:r>
                      <a:endParaRPr lang="ru-RU" sz="1100" dirty="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13%</a:t>
                      </a:r>
                      <a:endParaRPr lang="ru-RU" sz="110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r h="654973">
                <a:tc>
                  <a:txBody>
                    <a:bodyPr/>
                    <a:lstStyle/>
                    <a:p>
                      <a:pPr>
                        <a:lnSpc>
                          <a:spcPct val="115000"/>
                        </a:lnSpc>
                        <a:spcAft>
                          <a:spcPts val="0"/>
                        </a:spcAft>
                      </a:pPr>
                      <a:r>
                        <a:rPr lang="ru-RU" sz="1050">
                          <a:latin typeface="Times New Roman" pitchFamily="18" charset="0"/>
                          <a:ea typeface="Times New Roman"/>
                          <a:cs typeface="Times New Roman" pitchFamily="18" charset="0"/>
                        </a:rPr>
                        <a:t>13</a:t>
                      </a:r>
                    </a:p>
                  </a:txBody>
                  <a:tcPr marL="68580" marR="68580" marT="0" marB="0"/>
                </a:tc>
                <a:tc>
                  <a:txBody>
                    <a:bodyPr/>
                    <a:lstStyle/>
                    <a:p>
                      <a:pPr lvl="0" algn="l">
                        <a:lnSpc>
                          <a:spcPct val="115000"/>
                        </a:lnSpc>
                        <a:spcAft>
                          <a:spcPts val="0"/>
                        </a:spcAft>
                      </a:pPr>
                      <a:r>
                        <a:rPr lang="ru-RU" sz="1200" dirty="0">
                          <a:latin typeface="Times New Roman" pitchFamily="18" charset="0"/>
                          <a:ea typeface="Times New Roman"/>
                          <a:cs typeface="Times New Roman" pitchFamily="18" charset="0"/>
                        </a:rPr>
                        <a:t>Количество случаев инфекции, связанной с оказанием медицинской помощи (ИСМП) среди детей</a:t>
                      </a:r>
                      <a:endParaRPr lang="ru-RU" sz="1050" dirty="0">
                        <a:latin typeface="Times New Roman" pitchFamily="18" charset="0"/>
                        <a:ea typeface="Times New Roman"/>
                        <a:cs typeface="Times New Roman" pitchFamily="18" charset="0"/>
                      </a:endParaRPr>
                    </a:p>
                  </a:txBody>
                  <a:tcPr marL="68580" marR="68580" marT="0" marB="0"/>
                </a:tc>
                <a:tc>
                  <a:txBody>
                    <a:bodyPr/>
                    <a:lstStyle/>
                    <a:p>
                      <a:pPr algn="ctr">
                        <a:lnSpc>
                          <a:spcPct val="115000"/>
                        </a:lnSpc>
                        <a:spcAft>
                          <a:spcPts val="0"/>
                        </a:spcAft>
                      </a:pPr>
                      <a:r>
                        <a:rPr lang="ru-RU" sz="1100">
                          <a:latin typeface="Times New Roman"/>
                          <a:ea typeface="Times New Roman"/>
                          <a:cs typeface="Times New Roman"/>
                        </a:rPr>
                        <a:t>0 %</a:t>
                      </a:r>
                      <a:endParaRPr lang="ru-RU" sz="1100">
                        <a:latin typeface="Calibri"/>
                        <a:ea typeface="Times New Roman"/>
                        <a:cs typeface="Times New Roman"/>
                      </a:endParaRPr>
                    </a:p>
                  </a:txBody>
                  <a:tcPr marL="68580" marR="68580" marT="0" marB="0"/>
                </a:tc>
                <a:tc>
                  <a:txBody>
                    <a:bodyPr/>
                    <a:lstStyle/>
                    <a:p>
                      <a:pPr algn="ctr">
                        <a:lnSpc>
                          <a:spcPct val="115000"/>
                        </a:lnSpc>
                        <a:spcAft>
                          <a:spcPts val="0"/>
                        </a:spcAft>
                      </a:pPr>
                      <a:r>
                        <a:rPr lang="ru-RU" sz="1100" dirty="0">
                          <a:latin typeface="Times New Roman"/>
                          <a:ea typeface="Times New Roman"/>
                          <a:cs typeface="Times New Roman"/>
                        </a:rPr>
                        <a:t>0,01%</a:t>
                      </a:r>
                      <a:endParaRPr lang="ru-RU" sz="1100" dirty="0">
                        <a:latin typeface="Calibri"/>
                        <a:ea typeface="Times New Roman"/>
                        <a:cs typeface="Times New Roman"/>
                      </a:endParaRPr>
                    </a:p>
                  </a:txBody>
                  <a:tcPr marL="68580" marR="68580" marT="0" marB="0"/>
                </a:tc>
                <a:tc>
                  <a:txBody>
                    <a:bodyPr/>
                    <a:lstStyle/>
                    <a:p>
                      <a:pPr lvl="0" algn="ctr">
                        <a:lnSpc>
                          <a:spcPct val="115000"/>
                        </a:lnSpc>
                        <a:spcAft>
                          <a:spcPts val="0"/>
                        </a:spcAft>
                      </a:pPr>
                      <a:r>
                        <a:rPr lang="ru-RU" sz="1050" dirty="0">
                          <a:latin typeface="Times New Roman" pitchFamily="18" charset="0"/>
                          <a:ea typeface="Times New Roman"/>
                          <a:cs typeface="Times New Roman" pitchFamily="18" charset="0"/>
                        </a:rPr>
                        <a:t>достигнут</a:t>
                      </a:r>
                    </a:p>
                  </a:txBody>
                  <a:tcPr marL="68580" marR="68580" marT="0" marB="0"/>
                </a:tc>
              </a:tr>
            </a:tbl>
          </a:graphicData>
        </a:graphic>
      </p:graphicFrame>
      <p:sp>
        <p:nvSpPr>
          <p:cNvPr id="2" name="Заголовок 1"/>
          <p:cNvSpPr>
            <a:spLocks noGrp="1"/>
          </p:cNvSpPr>
          <p:nvPr>
            <p:ph type="title"/>
          </p:nvPr>
        </p:nvSpPr>
        <p:spPr>
          <a:xfrm>
            <a:off x="457200" y="116632"/>
            <a:ext cx="8229600" cy="864096"/>
          </a:xfrm>
        </p:spPr>
        <p:txBody>
          <a:bodyPr>
            <a:noAutofit/>
          </a:bodyPr>
          <a:lstStyle/>
          <a:p>
            <a:pPr algn="ctr"/>
            <a:r>
              <a:rPr lang="ru-RU" sz="2000" b="1" dirty="0" smtClean="0">
                <a:solidFill>
                  <a:schemeClr val="tx1"/>
                </a:solidFill>
                <a:latin typeface="Times New Roman" pitchFamily="18" charset="0"/>
                <a:cs typeface="Times New Roman" pitchFamily="18" charset="0"/>
              </a:rPr>
              <a:t>Индикаторы выполнения за </a:t>
            </a:r>
            <a:r>
              <a:rPr lang="kk-KZ" sz="2000" dirty="0" smtClean="0">
                <a:solidFill>
                  <a:schemeClr val="tx1"/>
                </a:solidFill>
                <a:latin typeface="Times New Roman" pitchFamily="18" charset="0"/>
                <a:cs typeface="Times New Roman" pitchFamily="18" charset="0"/>
              </a:rPr>
              <a:t>12</a:t>
            </a:r>
            <a:r>
              <a:rPr lang="en-US" sz="2000" dirty="0" smtClean="0">
                <a:solidFill>
                  <a:schemeClr val="tx1"/>
                </a:solidFill>
                <a:latin typeface="Times New Roman" pitchFamily="18" charset="0"/>
                <a:cs typeface="Times New Roman" pitchFamily="18" charset="0"/>
              </a:rPr>
              <a:t> </a:t>
            </a:r>
            <a:r>
              <a:rPr lang="ru-RU" sz="2000" b="1" dirty="0" err="1" smtClean="0">
                <a:solidFill>
                  <a:schemeClr val="tx1"/>
                </a:solidFill>
                <a:latin typeface="Times New Roman" pitchFamily="18" charset="0"/>
                <a:cs typeface="Times New Roman" pitchFamily="18" charset="0"/>
              </a:rPr>
              <a:t>мес</a:t>
            </a:r>
            <a:r>
              <a:rPr lang="ru-RU" sz="2000" b="1" dirty="0" smtClean="0">
                <a:solidFill>
                  <a:schemeClr val="tx1"/>
                </a:solidFill>
                <a:latin typeface="Times New Roman" pitchFamily="18" charset="0"/>
                <a:cs typeface="Times New Roman" pitchFamily="18" charset="0"/>
              </a:rPr>
              <a:t> 2022 года ГКП на ПХВ «ГДКБ» </a:t>
            </a:r>
            <a:r>
              <a:rPr lang="ru-RU" sz="2400" dirty="0" smtClean="0">
                <a:solidFill>
                  <a:schemeClr val="tx1"/>
                </a:solidFill>
                <a:latin typeface="Times New Roman" pitchFamily="18" charset="0"/>
                <a:cs typeface="Times New Roman" pitchFamily="18" charset="0"/>
              </a:rPr>
              <a:t/>
            </a:r>
            <a:br>
              <a:rPr lang="ru-RU" sz="2400" dirty="0" smtClean="0">
                <a:solidFill>
                  <a:schemeClr val="tx1"/>
                </a:solidFill>
                <a:latin typeface="Times New Roman" pitchFamily="18" charset="0"/>
                <a:cs typeface="Times New Roman" pitchFamily="18" charset="0"/>
              </a:rPr>
            </a:br>
            <a:endParaRPr lang="ru-RU" sz="2800" dirty="0">
              <a:solidFill>
                <a:schemeClr val="tx1"/>
              </a:solidFill>
              <a:latin typeface="Times New Roman" pitchFamily="18" charset="0"/>
              <a:cs typeface="Times New Roman" pitchFamily="18"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116632"/>
            <a:ext cx="8784976" cy="936104"/>
          </a:xfrm>
        </p:spPr>
        <p:txBody>
          <a:bodyPr>
            <a:normAutofit/>
          </a:bodyPr>
          <a:lstStyle/>
          <a:p>
            <a:pPr>
              <a:buNone/>
            </a:pPr>
            <a:r>
              <a:rPr lang="ru-RU" sz="1400" b="1" dirty="0" smtClean="0">
                <a:latin typeface="Times New Roman" pitchFamily="18" charset="0"/>
                <a:cs typeface="Times New Roman" pitchFamily="18" charset="0"/>
              </a:rPr>
              <a:t>Развитие системы кадровых ресурсов и повышение квалификации  квалификации </a:t>
            </a:r>
            <a:endParaRPr lang="ru-RU" sz="1800" b="1" dirty="0" smtClean="0">
              <a:latin typeface="Times New Roman" pitchFamily="18" charset="0"/>
              <a:cs typeface="Times New Roman" pitchFamily="18" charset="0"/>
            </a:endParaRPr>
          </a:p>
          <a:p>
            <a:pPr>
              <a:buNone/>
            </a:pPr>
            <a:endParaRPr lang="ru-RU" sz="1800" b="1" dirty="0"/>
          </a:p>
        </p:txBody>
      </p:sp>
      <p:graphicFrame>
        <p:nvGraphicFramePr>
          <p:cNvPr id="4" name="Таблица 3"/>
          <p:cNvGraphicFramePr>
            <a:graphicFrameLocks noGrp="1"/>
          </p:cNvGraphicFramePr>
          <p:nvPr>
            <p:extLst>
              <p:ext uri="{D42A27DB-BD31-4B8C-83A1-F6EECF244321}">
                <p14:modId xmlns:p14="http://schemas.microsoft.com/office/powerpoint/2010/main" xmlns="" val="2617134706"/>
              </p:ext>
            </p:extLst>
          </p:nvPr>
        </p:nvGraphicFramePr>
        <p:xfrm>
          <a:off x="179512" y="404664"/>
          <a:ext cx="5400600" cy="3766401"/>
        </p:xfrm>
        <a:graphic>
          <a:graphicData uri="http://schemas.openxmlformats.org/drawingml/2006/table">
            <a:tbl>
              <a:tblPr/>
              <a:tblGrid>
                <a:gridCol w="1007091"/>
                <a:gridCol w="649093"/>
                <a:gridCol w="792088"/>
                <a:gridCol w="648072"/>
                <a:gridCol w="648072"/>
                <a:gridCol w="720080"/>
                <a:gridCol w="936104"/>
              </a:tblGrid>
              <a:tr h="191339">
                <a:tc rowSpan="2">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Наименование</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gridSpan="3">
                  <a:txBody>
                    <a:bodyPr/>
                    <a:lstStyle/>
                    <a:p>
                      <a:pPr algn="ctr">
                        <a:lnSpc>
                          <a:spcPct val="115000"/>
                        </a:lnSpc>
                        <a:spcAft>
                          <a:spcPts val="0"/>
                        </a:spcAft>
                      </a:pPr>
                      <a:r>
                        <a:rPr lang="ru-RU" sz="1050" b="1">
                          <a:solidFill>
                            <a:srgbClr val="000000"/>
                          </a:solidFill>
                          <a:latin typeface="Times New Roman" pitchFamily="18" charset="0"/>
                          <a:ea typeface="Calibri"/>
                          <a:cs typeface="Times New Roman" pitchFamily="18" charset="0"/>
                        </a:rPr>
                        <a:t>Врачи </a:t>
                      </a:r>
                      <a:endParaRPr lang="ru-RU" sz="900">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c gridSpan="3">
                  <a:txBody>
                    <a:bodyPr/>
                    <a:lstStyle/>
                    <a:p>
                      <a:pPr algn="ctr">
                        <a:lnSpc>
                          <a:spcPct val="115000"/>
                        </a:lnSpc>
                        <a:spcAft>
                          <a:spcPts val="0"/>
                        </a:spcAft>
                      </a:pPr>
                      <a:r>
                        <a:rPr lang="ru-RU" sz="1050" b="1">
                          <a:solidFill>
                            <a:srgbClr val="000000"/>
                          </a:solidFill>
                          <a:latin typeface="Times New Roman" pitchFamily="18" charset="0"/>
                          <a:ea typeface="Calibri"/>
                          <a:cs typeface="Times New Roman" pitchFamily="18" charset="0"/>
                        </a:rPr>
                        <a:t>Средний медперсонал</a:t>
                      </a:r>
                      <a:endParaRPr lang="ru-RU" sz="900">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hMerge="1">
                  <a:txBody>
                    <a:bodyPr/>
                    <a:lstStyle/>
                    <a:p>
                      <a:endParaRPr lang="ru-RU"/>
                    </a:p>
                  </a:txBody>
                  <a:tcPr/>
                </a:tc>
                <a:tc hMerge="1">
                  <a:txBody>
                    <a:bodyPr/>
                    <a:lstStyle/>
                    <a:p>
                      <a:endParaRPr lang="ru-RU"/>
                    </a:p>
                  </a:txBody>
                  <a:tcPr/>
                </a:tc>
              </a:tr>
              <a:tr h="164005">
                <a:tc vMerge="1">
                  <a:txBody>
                    <a:bodyPr/>
                    <a:lstStyle/>
                    <a:p>
                      <a:endParaRPr lang="ru-RU"/>
                    </a:p>
                  </a:txBody>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2020г</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2021г</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2022г</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kk-KZ" sz="900" b="1" dirty="0" smtClean="0">
                          <a:latin typeface="Times New Roman" pitchFamily="18" charset="0"/>
                          <a:cs typeface="Times New Roman" pitchFamily="18" charset="0"/>
                        </a:rPr>
                        <a:t>   2020г</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2021г</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2022г</a:t>
                      </a:r>
                      <a:endParaRPr lang="ru-RU" sz="900"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656020">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Всего</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80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80</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ru-RU" sz="900" b="1" dirty="0" err="1" smtClean="0">
                          <a:solidFill>
                            <a:schemeClr val="tx1"/>
                          </a:solidFill>
                          <a:latin typeface="Times New Roman" pitchFamily="18" charset="0"/>
                          <a:ea typeface="Calibri"/>
                          <a:cs typeface="Times New Roman" pitchFamily="18" charset="0"/>
                        </a:rPr>
                        <a:t>д</a:t>
                      </a:r>
                      <a:r>
                        <a:rPr lang="ru-RU" sz="900" b="1" dirty="0" smtClean="0">
                          <a:solidFill>
                            <a:schemeClr val="tx1"/>
                          </a:solidFill>
                          <a:latin typeface="Times New Roman" pitchFamily="18" charset="0"/>
                          <a:ea typeface="Calibri"/>
                          <a:cs typeface="Times New Roman" pitchFamily="18" charset="0"/>
                        </a:rPr>
                        <a:t>/о </a:t>
                      </a:r>
                      <a:r>
                        <a:rPr lang="ru-RU" sz="900" b="1" dirty="0">
                          <a:solidFill>
                            <a:schemeClr val="tx1"/>
                          </a:solidFill>
                          <a:latin typeface="Times New Roman" pitchFamily="18" charset="0"/>
                          <a:ea typeface="Calibri"/>
                          <a:cs typeface="Times New Roman" pitchFamily="18" charset="0"/>
                        </a:rPr>
                        <a:t>6)</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97</a:t>
                      </a:r>
                      <a:r>
                        <a:rPr lang="kk-KZ"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ru-RU" sz="900" b="1" dirty="0" err="1" smtClean="0">
                          <a:solidFill>
                            <a:schemeClr val="tx1"/>
                          </a:solidFill>
                          <a:latin typeface="Times New Roman" pitchFamily="18" charset="0"/>
                          <a:ea typeface="Calibri"/>
                          <a:cs typeface="Times New Roman" pitchFamily="18" charset="0"/>
                        </a:rPr>
                        <a:t>д</a:t>
                      </a:r>
                      <a:r>
                        <a:rPr lang="ru-RU" sz="900" b="1" dirty="0" smtClean="0">
                          <a:solidFill>
                            <a:schemeClr val="tx1"/>
                          </a:solidFill>
                          <a:latin typeface="Times New Roman" pitchFamily="18" charset="0"/>
                          <a:ea typeface="Calibri"/>
                          <a:cs typeface="Times New Roman" pitchFamily="18" charset="0"/>
                        </a:rPr>
                        <a:t>/о </a:t>
                      </a:r>
                      <a:r>
                        <a:rPr lang="kk-KZ" sz="900" b="1" dirty="0">
                          <a:solidFill>
                            <a:schemeClr val="tx1"/>
                          </a:solidFill>
                          <a:latin typeface="Times New Roman" pitchFamily="18" charset="0"/>
                          <a:ea typeface="Calibri"/>
                          <a:cs typeface="Times New Roman" pitchFamily="18" charset="0"/>
                        </a:rPr>
                        <a:t>5</a:t>
                      </a:r>
                      <a:r>
                        <a:rPr lang="ru-RU" sz="900" b="1" dirty="0">
                          <a:solidFill>
                            <a:schemeClr val="tx1"/>
                          </a:solidFill>
                          <a:latin typeface="Times New Roman" pitchFamily="18" charset="0"/>
                          <a:ea typeface="Calibri"/>
                          <a:cs typeface="Times New Roman" pitchFamily="18" charset="0"/>
                        </a:rPr>
                        <a:t>)</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271(</a:t>
                      </a:r>
                      <a:r>
                        <a:rPr lang="ru-RU" sz="900" b="1" dirty="0" err="1" smtClean="0">
                          <a:latin typeface="Times New Roman" pitchFamily="18" charset="0"/>
                          <a:cs typeface="Times New Roman" pitchFamily="18" charset="0"/>
                        </a:rPr>
                        <a:t>д</a:t>
                      </a:r>
                      <a:r>
                        <a:rPr lang="ru-RU" sz="900" b="1" dirty="0" smtClean="0">
                          <a:latin typeface="Times New Roman" pitchFamily="18" charset="0"/>
                          <a:cs typeface="Times New Roman" pitchFamily="18" charset="0"/>
                        </a:rPr>
                        <a:t>/о</a:t>
                      </a:r>
                      <a:r>
                        <a:rPr lang="ru-RU" sz="900" b="1" baseline="0" dirty="0" smtClean="0">
                          <a:latin typeface="Times New Roman" pitchFamily="18" charset="0"/>
                          <a:cs typeface="Times New Roman" pitchFamily="18" charset="0"/>
                        </a:rPr>
                        <a:t> 30</a:t>
                      </a:r>
                      <a:r>
                        <a:rPr lang="ru-RU" sz="900" b="1" dirty="0" smtClean="0">
                          <a:latin typeface="Times New Roman" pitchFamily="18" charset="0"/>
                          <a:cs typeface="Times New Roman" pitchFamily="18" charset="0"/>
                        </a:rPr>
                        <a:t>)</a:t>
                      </a:r>
                      <a:endParaRPr lang="ru-RU" sz="900" b="1" dirty="0">
                        <a:latin typeface="Times New Roman" pitchFamily="18" charset="0"/>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277 (</a:t>
                      </a:r>
                      <a:r>
                        <a:rPr lang="ru-RU" sz="900" b="1" dirty="0">
                          <a:solidFill>
                            <a:schemeClr val="tx1"/>
                          </a:solidFill>
                          <a:latin typeface="Times New Roman" pitchFamily="18" charset="0"/>
                          <a:ea typeface="Calibri"/>
                          <a:cs typeface="Times New Roman" pitchFamily="18" charset="0"/>
                        </a:rPr>
                        <a:t>д/о </a:t>
                      </a:r>
                      <a:r>
                        <a:rPr lang="ru-RU" sz="900" b="1" dirty="0" smtClean="0">
                          <a:solidFill>
                            <a:schemeClr val="tx1"/>
                          </a:solidFill>
                          <a:latin typeface="Times New Roman" pitchFamily="18" charset="0"/>
                          <a:ea typeface="Calibri"/>
                          <a:cs typeface="Times New Roman" pitchFamily="18" charset="0"/>
                        </a:rPr>
                        <a:t>30)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293  </a:t>
                      </a:r>
                      <a:r>
                        <a:rPr lang="ru-RU" sz="900" b="1" dirty="0">
                          <a:solidFill>
                            <a:schemeClr val="tx1"/>
                          </a:solidFill>
                          <a:latin typeface="Times New Roman" pitchFamily="18" charset="0"/>
                          <a:ea typeface="Calibri"/>
                          <a:cs typeface="Times New Roman" pitchFamily="18" charset="0"/>
                        </a:rPr>
                        <a:t>(д/о </a:t>
                      </a:r>
                      <a:r>
                        <a:rPr lang="ru-RU" sz="900" b="1" dirty="0" smtClean="0">
                          <a:solidFill>
                            <a:schemeClr val="tx1"/>
                          </a:solidFill>
                          <a:latin typeface="Times New Roman" pitchFamily="18" charset="0"/>
                          <a:ea typeface="Calibri"/>
                          <a:cs typeface="Times New Roman" pitchFamily="18" charset="0"/>
                        </a:rPr>
                        <a:t>30</a:t>
                      </a:r>
                      <a:r>
                        <a:rPr lang="kk-KZ" sz="900" b="1" dirty="0" smtClean="0">
                          <a:solidFill>
                            <a:schemeClr val="tx1"/>
                          </a:solidFill>
                          <a:latin typeface="Times New Roman" pitchFamily="18" charset="0"/>
                          <a:ea typeface="Calibri"/>
                          <a:cs typeface="Times New Roman" pitchFamily="18" charset="0"/>
                        </a:rPr>
                        <a:t> </a:t>
                      </a:r>
                      <a:r>
                        <a:rPr lang="kk-KZ" sz="900" b="1" dirty="0">
                          <a:solidFill>
                            <a:schemeClr val="tx1"/>
                          </a:solidFill>
                          <a:latin typeface="Times New Roman" pitchFamily="18" charset="0"/>
                          <a:ea typeface="Calibri"/>
                          <a:cs typeface="Times New Roman" pitchFamily="18" charset="0"/>
                        </a:rPr>
                        <a:t>из них</a:t>
                      </a:r>
                      <a:r>
                        <a:rPr lang="ru-RU" sz="900" b="1" dirty="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30 </a:t>
                      </a:r>
                      <a:r>
                        <a:rPr lang="ru-RU" sz="900" b="1" dirty="0">
                          <a:solidFill>
                            <a:schemeClr val="tx1"/>
                          </a:solidFill>
                          <a:latin typeface="Times New Roman" pitchFamily="18" charset="0"/>
                          <a:ea typeface="Calibri"/>
                          <a:cs typeface="Times New Roman" pitchFamily="18" charset="0"/>
                        </a:rPr>
                        <a:t>не имеют стаж до 3х лет)</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184383">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По штату</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124,75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129,25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150,50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306</a:t>
                      </a:r>
                      <a:endParaRPr lang="ru-RU" sz="900" b="1" dirty="0">
                        <a:latin typeface="Times New Roman" pitchFamily="18" charset="0"/>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305</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302,25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332136">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Укомплектованно</a:t>
                      </a:r>
                      <a:r>
                        <a:rPr lang="kk-KZ" sz="900" b="1">
                          <a:solidFill>
                            <a:schemeClr val="tx1"/>
                          </a:solidFill>
                          <a:latin typeface="Times New Roman" pitchFamily="18" charset="0"/>
                          <a:ea typeface="Calibri"/>
                          <a:cs typeface="Times New Roman" pitchFamily="18" charset="0"/>
                        </a:rPr>
                        <a:t>с</a:t>
                      </a:r>
                      <a:r>
                        <a:rPr lang="ru-RU" sz="900" b="1">
                          <a:solidFill>
                            <a:schemeClr val="tx1"/>
                          </a:solidFill>
                          <a:latin typeface="Times New Roman" pitchFamily="18" charset="0"/>
                          <a:ea typeface="Calibri"/>
                          <a:cs typeface="Times New Roman" pitchFamily="18" charset="0"/>
                        </a:rPr>
                        <a:t>ть</a:t>
                      </a: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61,1</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61,9%</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89</a:t>
                      </a:r>
                      <a:r>
                        <a:rPr lang="" sz="900" b="1" dirty="0" smtClean="0">
                          <a:solidFill>
                            <a:schemeClr val="tx1"/>
                          </a:solidFill>
                          <a:latin typeface="Times New Roman" pitchFamily="18" charset="0"/>
                          <a:ea typeface="Calibri"/>
                          <a:cs typeface="Times New Roman" pitchFamily="18" charset="0"/>
                        </a:rPr>
                        <a:t>,5</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88,6%</a:t>
                      </a:r>
                      <a:endParaRPr lang="ru-RU" sz="900" b="1" dirty="0">
                        <a:latin typeface="Times New Roman" pitchFamily="18" charset="0"/>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91,5%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96</a:t>
                      </a:r>
                      <a:r>
                        <a:rPr lang="ru-RU" sz="900" b="1" dirty="0" smtClean="0">
                          <a:solidFill>
                            <a:schemeClr val="tx1"/>
                          </a:solidFill>
                          <a:latin typeface="Times New Roman" pitchFamily="18" charset="0"/>
                          <a:ea typeface="Calibri"/>
                          <a:cs typeface="Times New Roman" pitchFamily="18" charset="0"/>
                        </a:rPr>
                        <a:t>,</a:t>
                      </a:r>
                      <a:r>
                        <a:rPr lang="" sz="900" b="1" dirty="0" smtClean="0">
                          <a:solidFill>
                            <a:schemeClr val="tx1"/>
                          </a:solidFill>
                          <a:latin typeface="Times New Roman" pitchFamily="18" charset="0"/>
                          <a:ea typeface="Calibri"/>
                          <a:cs typeface="Times New Roman" pitchFamily="18" charset="0"/>
                        </a:rPr>
                        <a:t>7</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3F3F3F"/>
                      </a:solidFill>
                      <a:prstDash val="solid"/>
                      <a:round/>
                      <a:headEnd type="none" w="med" len="med"/>
                      <a:tailEnd type="none" w="med" len="med"/>
                    </a:lnL>
                    <a:lnR w="12700" cap="flat" cmpd="sng" algn="ctr">
                      <a:solidFill>
                        <a:srgbClr val="3F3F3F"/>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3F3F3F"/>
                      </a:solidFill>
                      <a:prstDash val="solid"/>
                      <a:round/>
                      <a:headEnd type="none" w="med" len="med"/>
                      <a:tailEnd type="none" w="med" len="med"/>
                    </a:lnB>
                    <a:solidFill>
                      <a:schemeClr val="bg2"/>
                    </a:solidFill>
                  </a:tcPr>
                </a:tc>
              </a:tr>
              <a:tr h="300864">
                <a:tc>
                  <a:txBody>
                    <a:bodyPr/>
                    <a:lstStyle/>
                    <a:p>
                      <a:pPr algn="ctr">
                        <a:lnSpc>
                          <a:spcPct val="100000"/>
                        </a:lnSpc>
                        <a:spcAft>
                          <a:spcPts val="0"/>
                        </a:spcAft>
                      </a:pPr>
                      <a:r>
                        <a:rPr lang="ru-RU" sz="900" b="1" dirty="0">
                          <a:solidFill>
                            <a:schemeClr val="tx1"/>
                          </a:solidFill>
                          <a:latin typeface="Times New Roman" pitchFamily="18" charset="0"/>
                          <a:ea typeface="Calibri"/>
                          <a:cs typeface="Times New Roman" pitchFamily="18" charset="0"/>
                        </a:rPr>
                        <a:t>С категориями, из них</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55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58</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(69,2</a:t>
                      </a:r>
                      <a:r>
                        <a:rPr lang="ru-RU" sz="900" b="1" dirty="0">
                          <a:solidFill>
                            <a:schemeClr val="tx1"/>
                          </a:solidFill>
                          <a:latin typeface="Times New Roman" pitchFamily="18" charset="0"/>
                          <a:ea typeface="Calibri"/>
                          <a:cs typeface="Times New Roman" pitchFamily="18" charset="0"/>
                        </a:rPr>
                        <a:t>%)</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50(60,2</a:t>
                      </a:r>
                      <a:r>
                        <a:rPr lang="en-US"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82</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98 (35,3%)</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65</a:t>
                      </a:r>
                      <a:r>
                        <a:rPr lang="" sz="900" b="1"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26,4</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3F3F3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285226">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Высшая</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24 (30%)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25</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(23,75%)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16</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21,7</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69</a:t>
                      </a:r>
                      <a:r>
                        <a:rPr lang="ru-RU" sz="900" b="1" baseline="0" dirty="0" smtClean="0">
                          <a:latin typeface="Times New Roman" pitchFamily="18" charset="0"/>
                          <a:cs typeface="Times New Roman" pitchFamily="18" charset="0"/>
                        </a:rPr>
                        <a:t> </a:t>
                      </a:r>
                      <a:r>
                        <a:rPr lang="ru-RU" sz="900" b="1" dirty="0" smtClean="0">
                          <a:latin typeface="Times New Roman" pitchFamily="18" charset="0"/>
                          <a:cs typeface="Times New Roman" pitchFamily="18" charset="0"/>
                        </a:rPr>
                        <a:t>(84,1</a:t>
                      </a:r>
                      <a:r>
                        <a:rPr lang="ru-RU" sz="900" b="1" dirty="0" smtClean="0">
                          <a:solidFill>
                            <a:schemeClr val="tx1"/>
                          </a:solidFill>
                          <a:latin typeface="Times New Roman" pitchFamily="18" charset="0"/>
                          <a:ea typeface="Calibri"/>
                          <a:cs typeface="Times New Roman" pitchFamily="18" charset="0"/>
                        </a:rPr>
                        <a:t>%</a:t>
                      </a:r>
                      <a:r>
                        <a:rPr lang="ru-RU" sz="900" b="1" dirty="0" smtClean="0">
                          <a:latin typeface="Times New Roman" pitchFamily="18" charset="0"/>
                          <a:cs typeface="Times New Roman" pitchFamily="18" charset="0"/>
                        </a:rPr>
                        <a:t>)</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itchFamily="18" charset="0"/>
                          <a:ea typeface="Calibri"/>
                          <a:cs typeface="Times New Roman" pitchFamily="18" charset="0"/>
                        </a:rPr>
                        <a:t>66 </a:t>
                      </a:r>
                      <a:r>
                        <a:rPr lang="ru-RU" sz="900" b="1" dirty="0" smtClean="0">
                          <a:solidFill>
                            <a:schemeClr val="tx1"/>
                          </a:solidFill>
                          <a:latin typeface="Times New Roman" pitchFamily="18" charset="0"/>
                          <a:ea typeface="Calibri"/>
                          <a:cs typeface="Times New Roman" pitchFamily="18" charset="0"/>
                        </a:rPr>
                        <a:t>(23,6%)</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53 (19,5</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28010">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Первая</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21 (27,5%)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24(31,25%)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29</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30,4</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16</a:t>
                      </a:r>
                      <a:r>
                        <a:rPr lang="ru-RU" sz="900" b="1" baseline="0" dirty="0" smtClean="0">
                          <a:latin typeface="Times New Roman" pitchFamily="18" charset="0"/>
                          <a:cs typeface="Times New Roman" pitchFamily="18" charset="0"/>
                        </a:rPr>
                        <a:t> </a:t>
                      </a:r>
                      <a:r>
                        <a:rPr lang="ru-RU" sz="900" b="1" dirty="0" smtClean="0">
                          <a:latin typeface="Times New Roman" pitchFamily="18" charset="0"/>
                          <a:cs typeface="Times New Roman" pitchFamily="18" charset="0"/>
                        </a:rPr>
                        <a:t>(19,5)</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14</a:t>
                      </a:r>
                      <a:r>
                        <a:rPr lang="ru-RU" sz="900" b="1" baseline="0" dirty="0" smtClean="0">
                          <a:solidFill>
                            <a:schemeClr val="tx1"/>
                          </a:solidFill>
                          <a:latin typeface="Times New Roman" pitchFamily="18" charset="0"/>
                          <a:ea typeface="Calibri"/>
                          <a:cs typeface="Times New Roman" pitchFamily="18" charset="0"/>
                        </a:rPr>
                        <a:t>6</a:t>
                      </a:r>
                      <a:r>
                        <a:rPr lang="ru-RU" sz="900" b="1" dirty="0" smtClean="0">
                          <a:solidFill>
                            <a:schemeClr val="tx1"/>
                          </a:solidFill>
                          <a:latin typeface="Times New Roman" pitchFamily="18" charset="0"/>
                          <a:ea typeface="Calibri"/>
                          <a:cs typeface="Times New Roman" pitchFamily="18" charset="0"/>
                        </a:rPr>
                        <a:t>(5,7%)</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10 (4,1</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164005">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Вторая</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(11,25)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baseline="0" dirty="0" smtClean="0">
                          <a:solidFill>
                            <a:schemeClr val="tx1"/>
                          </a:solidFill>
                          <a:latin typeface="Times New Roman" pitchFamily="18" charset="0"/>
                          <a:ea typeface="Calibri"/>
                          <a:cs typeface="Times New Roman" pitchFamily="18" charset="0"/>
                        </a:rPr>
                        <a:t>8 </a:t>
                      </a:r>
                      <a:r>
                        <a:rPr lang="ru-RU" sz="900" b="1" dirty="0" smtClean="0">
                          <a:solidFill>
                            <a:schemeClr val="tx1"/>
                          </a:solidFill>
                          <a:latin typeface="Times New Roman" pitchFamily="18" charset="0"/>
                          <a:ea typeface="Calibri"/>
                          <a:cs typeface="Times New Roman" pitchFamily="18" charset="0"/>
                        </a:rPr>
                        <a:t>(10%)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baseline="0" dirty="0" smtClean="0">
                          <a:solidFill>
                            <a:schemeClr val="tx1"/>
                          </a:solidFill>
                          <a:latin typeface="Times New Roman" pitchFamily="18" charset="0"/>
                          <a:ea typeface="Calibri"/>
                          <a:cs typeface="Times New Roman" pitchFamily="18" charset="0"/>
                        </a:rPr>
                        <a:t>5</a:t>
                      </a:r>
                      <a:r>
                        <a:rPr lang="ru-RU" sz="900" b="1" baseline="0" dirty="0" smtClean="0">
                          <a:solidFill>
                            <a:schemeClr val="tx1"/>
                          </a:solidFill>
                          <a:latin typeface="Times New Roman" pitchFamily="18" charset="0"/>
                          <a:ea typeface="Calibri"/>
                          <a:cs typeface="Times New Roman" pitchFamily="18" charset="0"/>
                        </a:rPr>
                        <a:t> </a:t>
                      </a:r>
                      <a:r>
                        <a:rPr lang="en-US" sz="900" b="1" dirty="0" smtClean="0">
                          <a:solidFill>
                            <a:schemeClr val="tx1"/>
                          </a:solidFill>
                          <a:latin typeface="Times New Roman" pitchFamily="18" charset="0"/>
                          <a:ea typeface="Calibri"/>
                          <a:cs typeface="Times New Roman" pitchFamily="18" charset="0"/>
                        </a:rPr>
                        <a:t>(</a:t>
                      </a:r>
                      <a:r>
                        <a:rPr lang="kk-KZ" sz="900" b="1" dirty="0" smtClean="0">
                          <a:solidFill>
                            <a:schemeClr val="tx1"/>
                          </a:solidFill>
                          <a:latin typeface="Times New Roman" pitchFamily="18" charset="0"/>
                          <a:ea typeface="Calibri"/>
                          <a:cs typeface="Times New Roman" pitchFamily="18" charset="0"/>
                        </a:rPr>
                        <a:t>6,5</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11</a:t>
                      </a:r>
                      <a:r>
                        <a:rPr lang="ru-RU" sz="900" b="1" baseline="0" dirty="0" smtClean="0">
                          <a:latin typeface="Times New Roman" pitchFamily="18" charset="0"/>
                          <a:cs typeface="Times New Roman" pitchFamily="18" charset="0"/>
                        </a:rPr>
                        <a:t> </a:t>
                      </a:r>
                      <a:r>
                        <a:rPr lang="ru-RU" sz="900" b="1" dirty="0" smtClean="0">
                          <a:latin typeface="Times New Roman" pitchFamily="18" charset="0"/>
                          <a:cs typeface="Times New Roman" pitchFamily="18" charset="0"/>
                        </a:rPr>
                        <a:t>(13,4)</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9</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(3,2%)</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 (1,3</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32136">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Без категории</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27</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22</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(27,5%)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 sz="900" b="1" smtClean="0">
                          <a:solidFill>
                            <a:schemeClr val="tx1"/>
                          </a:solidFill>
                          <a:latin typeface="Times New Roman" pitchFamily="18" charset="0"/>
                          <a:ea typeface="Calibri"/>
                          <a:cs typeface="Times New Roman" pitchFamily="18" charset="0"/>
                        </a:rPr>
                        <a:t>37</a:t>
                      </a:r>
                      <a:r>
                        <a:rPr lang="en-US" sz="900" b="1" dirty="0" smtClean="0">
                          <a:solidFill>
                            <a:schemeClr val="tx1"/>
                          </a:solidFill>
                          <a:latin typeface="Times New Roman" pitchFamily="18" charset="0"/>
                          <a:ea typeface="Calibri"/>
                          <a:cs typeface="Times New Roman" pitchFamily="18" charset="0"/>
                        </a:rPr>
                        <a:t>(</a:t>
                      </a:r>
                      <a:r>
                        <a:rPr lang="ru-RU" sz="900" b="1" dirty="0" smtClean="0">
                          <a:solidFill>
                            <a:schemeClr val="tx1"/>
                          </a:solidFill>
                          <a:latin typeface="Times New Roman" pitchFamily="18" charset="0"/>
                          <a:ea typeface="Calibri"/>
                          <a:cs typeface="Times New Roman" pitchFamily="18" charset="0"/>
                        </a:rPr>
                        <a:t>3</a:t>
                      </a:r>
                      <a:r>
                        <a:rPr lang="" sz="900" b="1" smtClean="0">
                          <a:solidFill>
                            <a:schemeClr val="tx1"/>
                          </a:solidFill>
                          <a:latin typeface="Times New Roman" pitchFamily="18" charset="0"/>
                          <a:ea typeface="Calibri"/>
                          <a:cs typeface="Times New Roman" pitchFamily="18" charset="0"/>
                        </a:rPr>
                        <a:t>9</a:t>
                      </a: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198</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179</a:t>
                      </a:r>
                      <a:r>
                        <a:rPr lang="ru-RU" sz="900" b="1" baseline="0" dirty="0" smtClean="0">
                          <a:solidFill>
                            <a:schemeClr val="tx1"/>
                          </a:solidFill>
                          <a:latin typeface="Times New Roman" pitchFamily="18" charset="0"/>
                          <a:ea typeface="Calibri"/>
                          <a:cs typeface="Times New Roman" pitchFamily="18" charset="0"/>
                        </a:rPr>
                        <a:t> </a:t>
                      </a:r>
                      <a:r>
                        <a:rPr lang="ru-RU" sz="900" b="1" dirty="0" smtClean="0">
                          <a:solidFill>
                            <a:schemeClr val="tx1"/>
                          </a:solidFill>
                          <a:latin typeface="Times New Roman" pitchFamily="18" charset="0"/>
                          <a:ea typeface="Calibri"/>
                          <a:cs typeface="Times New Roman" pitchFamily="18" charset="0"/>
                        </a:rPr>
                        <a:t>(64,6%)</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218 (74,9</a:t>
                      </a:r>
                      <a:r>
                        <a:rPr lang="ru-RU" sz="900" b="1" dirty="0" smtClean="0">
                          <a:solidFill>
                            <a:schemeClr val="tx1"/>
                          </a:solidFill>
                          <a:latin typeface="Times New Roman" pitchFamily="18" charset="0"/>
                          <a:ea typeface="Calibri"/>
                          <a:cs typeface="Times New Roman" pitchFamily="18" charset="0"/>
                        </a:rPr>
                        <a:t>%</a:t>
                      </a:r>
                      <a:r>
                        <a:rPr lang="kk-KZ" sz="900" b="1" dirty="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32136">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Подтвердили категорию</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b="1" dirty="0" smtClean="0">
                          <a:latin typeface="Times New Roman" pitchFamily="18" charset="0"/>
                          <a:cs typeface="Times New Roman" pitchFamily="18" charset="0"/>
                        </a:rPr>
                        <a:t>-</a:t>
                      </a:r>
                      <a:endParaRPr lang="ru-RU" sz="900" b="1"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164005">
                <a:tc>
                  <a:txBody>
                    <a:bodyPr/>
                    <a:lstStyle/>
                    <a:p>
                      <a:pPr algn="ctr">
                        <a:lnSpc>
                          <a:spcPct val="115000"/>
                        </a:lnSpc>
                        <a:spcAft>
                          <a:spcPts val="0"/>
                        </a:spcAft>
                      </a:pPr>
                      <a:r>
                        <a:rPr lang="ru-RU" sz="900" b="1">
                          <a:solidFill>
                            <a:schemeClr val="tx1"/>
                          </a:solidFill>
                          <a:latin typeface="Times New Roman" pitchFamily="18" charset="0"/>
                          <a:ea typeface="Calibri"/>
                          <a:cs typeface="Times New Roman" pitchFamily="18" charset="0"/>
                        </a:rPr>
                        <a:t>Переподготовка</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3</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r>
                        <a:rPr lang="ru-RU" sz="900" dirty="0" smtClean="0">
                          <a:latin typeface="Times New Roman" pitchFamily="18" charset="0"/>
                          <a:cs typeface="Times New Roman" pitchFamily="18" charset="0"/>
                        </a:rPr>
                        <a:t>-</a:t>
                      </a:r>
                      <a:endParaRPr lang="ru-RU" sz="900" dirty="0">
                        <a:latin typeface="Times New Roman" pitchFamily="18" charset="0"/>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2</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r h="332136">
                <a:tc>
                  <a:txBody>
                    <a:bodyPr/>
                    <a:lstStyle/>
                    <a:p>
                      <a:pPr algn="ctr">
                        <a:lnSpc>
                          <a:spcPct val="115000"/>
                        </a:lnSpc>
                        <a:spcAft>
                          <a:spcPts val="0"/>
                        </a:spcAft>
                      </a:pPr>
                      <a:r>
                        <a:rPr lang="ru-RU" sz="900" b="1" dirty="0">
                          <a:solidFill>
                            <a:schemeClr val="tx1"/>
                          </a:solidFill>
                          <a:latin typeface="Times New Roman" pitchFamily="18" charset="0"/>
                          <a:ea typeface="Calibri"/>
                          <a:cs typeface="Times New Roman" pitchFamily="18" charset="0"/>
                        </a:rPr>
                        <a:t>Повышения квалификации</a:t>
                      </a: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35</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30</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66</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ru-RU" sz="800" b="1" dirty="0" smtClean="0">
                          <a:solidFill>
                            <a:schemeClr val="tx1"/>
                          </a:solidFill>
                          <a:latin typeface="Times New Roman" pitchFamily="18" charset="0"/>
                          <a:ea typeface="Calibri"/>
                          <a:cs typeface="Times New Roman" pitchFamily="18" charset="0"/>
                        </a:rPr>
                        <a:t>33</a:t>
                      </a:r>
                      <a:endParaRPr lang="ru-RU" sz="8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lvl="0" algn="ctr">
                        <a:lnSpc>
                          <a:spcPct val="115000"/>
                        </a:lnSpc>
                        <a:spcAft>
                          <a:spcPts val="0"/>
                        </a:spcAft>
                      </a:pPr>
                      <a:r>
                        <a:rPr lang="ru-RU" sz="900" b="1" dirty="0" smtClean="0">
                          <a:solidFill>
                            <a:schemeClr val="tx1"/>
                          </a:solidFill>
                          <a:latin typeface="Times New Roman" pitchFamily="18" charset="0"/>
                          <a:ea typeface="Calibri"/>
                          <a:cs typeface="Times New Roman" pitchFamily="18" charset="0"/>
                        </a:rPr>
                        <a:t>43</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ct val="115000"/>
                        </a:lnSpc>
                        <a:spcAft>
                          <a:spcPts val="0"/>
                        </a:spcAft>
                      </a:pPr>
                      <a:r>
                        <a:rPr lang="kk-KZ" sz="900" b="1" dirty="0" smtClean="0">
                          <a:solidFill>
                            <a:schemeClr val="tx1"/>
                          </a:solidFill>
                          <a:latin typeface="Times New Roman" pitchFamily="18" charset="0"/>
                          <a:ea typeface="Calibri"/>
                          <a:cs typeface="Times New Roman" pitchFamily="18" charset="0"/>
                        </a:rPr>
                        <a:t>117</a:t>
                      </a:r>
                      <a:endParaRPr lang="ru-RU" sz="900" b="1" dirty="0">
                        <a:solidFill>
                          <a:schemeClr val="tx1"/>
                        </a:solidFill>
                        <a:latin typeface="Times New Roman" pitchFamily="18" charset="0"/>
                        <a:ea typeface="Calibri"/>
                        <a:cs typeface="Times New Roman" pitchFamily="18" charset="0"/>
                      </a:endParaRPr>
                    </a:p>
                  </a:txBody>
                  <a:tcPr marL="63106" marR="631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solidFill>
                  </a:tcPr>
                </a:tc>
              </a:tr>
            </a:tbl>
          </a:graphicData>
        </a:graphic>
      </p:graphicFrame>
      <p:sp>
        <p:nvSpPr>
          <p:cNvPr id="30722" name="Rectangle 2"/>
          <p:cNvSpPr>
            <a:spLocks noChangeArrowheads="1"/>
          </p:cNvSpPr>
          <p:nvPr/>
        </p:nvSpPr>
        <p:spPr bwMode="auto">
          <a:xfrm>
            <a:off x="5724128" y="-121357"/>
            <a:ext cx="3240360" cy="5040980"/>
          </a:xfrm>
          <a:prstGeom prst="rect">
            <a:avLst/>
          </a:prstGeom>
          <a:noFill/>
          <a:ln w="9525">
            <a:noFill/>
            <a:miter lim="800000"/>
            <a:headEnd/>
            <a:tailEnd/>
          </a:ln>
          <a:effectLst/>
        </p:spPr>
        <p:txBody>
          <a:bodyPr vert="horz" wrap="square" lIns="91440" tIns="450708" rIns="53958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kk-KZ" sz="900" b="1"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Всего штатных единиц:</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2021 год – </a:t>
            </a:r>
            <a:r>
              <a:rPr lang="kk-KZ" sz="900" dirty="0" smtClean="0">
                <a:latin typeface="Times New Roman" pitchFamily="18" charset="0"/>
                <a:ea typeface="Times New Roman" pitchFamily="18" charset="0"/>
                <a:cs typeface="Times New Roman" pitchFamily="18" charset="0"/>
              </a:rPr>
              <a:t>768,25</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-2022 год – 762,75</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  том числе фактическое</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количество</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врачей,</a:t>
            </a:r>
            <a:r>
              <a:rPr lang="kk-KZ" sz="900" b="1" dirty="0" smtClean="0">
                <a:latin typeface="Times New Roman" pitchFamily="18" charset="0"/>
                <a:cs typeface="Times New Roman" pitchFamily="18" charset="0"/>
              </a:rPr>
              <a:t> </a:t>
            </a:r>
            <a:r>
              <a:rPr lang="kk-KZ" sz="900" b="1" dirty="0">
                <a:latin typeface="Times New Roman" pitchFamily="18" charset="0"/>
                <a:cs typeface="Times New Roman" pitchFamily="18" charset="0"/>
              </a:rPr>
              <a:t>совместителей – </a:t>
            </a:r>
            <a:r>
              <a:rPr lang="kk-KZ" sz="900" b="1" dirty="0" smtClean="0">
                <a:latin typeface="Times New Roman" pitchFamily="18" charset="0"/>
                <a:cs typeface="Times New Roman" pitchFamily="18" charset="0"/>
              </a:rPr>
              <a:t>29</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-2021</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год – </a:t>
            </a:r>
            <a:r>
              <a:rPr lang="kk-KZ" sz="900" dirty="0" smtClean="0">
                <a:latin typeface="Times New Roman" pitchFamily="18" charset="0"/>
                <a:ea typeface="Times New Roman" pitchFamily="18" charset="0"/>
                <a:cs typeface="Times New Roman" pitchFamily="18" charset="0"/>
              </a:rPr>
              <a:t>87</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(д/о +6)</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-2022 год – </a:t>
            </a:r>
            <a:r>
              <a:rPr lang="kk-KZ" sz="900" dirty="0" smtClean="0">
                <a:latin typeface="Times New Roman" pitchFamily="18" charset="0"/>
                <a:ea typeface="Times New Roman" pitchFamily="18" charset="0"/>
                <a:cs typeface="Times New Roman" pitchFamily="18" charset="0"/>
              </a:rPr>
              <a:t>97 </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(д/о +5);</a:t>
            </a:r>
            <a:endParaRPr kumimoji="0" lang="ru-RU" sz="900" b="1"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 том числе фактическое</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количество</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медсестер :</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-2021</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год – 293 (д/о +30)</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-2022 год – 29</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1</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(д/о +</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 </a:t>
            </a:r>
            <a:r>
              <a:rPr lang="" sz="900" dirty="0" smtClean="0">
                <a:latin typeface="Times New Roman" pitchFamily="18" charset="0"/>
                <a:ea typeface="Times New Roman" pitchFamily="18" charset="0"/>
                <a:cs typeface="Times New Roman" pitchFamily="18" charset="0"/>
              </a:rPr>
              <a:t>3</a:t>
            </a:r>
            <a:r>
              <a:rPr lang="kk-KZ" sz="900" dirty="0" smtClean="0">
                <a:latin typeface="Times New Roman" pitchFamily="18" charset="0"/>
                <a:ea typeface="Times New Roman" pitchFamily="18" charset="0"/>
                <a:cs typeface="Times New Roman" pitchFamily="18" charset="0"/>
              </a:rPr>
              <a:t>0</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 том числе фактическое </a:t>
            </a:r>
            <a:r>
              <a:rPr lang="kk-KZ" sz="900" dirty="0" smtClean="0">
                <a:latin typeface="Times New Roman" pitchFamily="18" charset="0"/>
                <a:ea typeface="Times New Roman" pitchFamily="18" charset="0"/>
                <a:cs typeface="Times New Roman" pitchFamily="18" charset="0"/>
              </a:rPr>
              <a:t> количество</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прочего персонала :</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-2021 год –</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 </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66 (д/о +7)</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a:t>
            </a: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2</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год – </a:t>
            </a:r>
            <a:r>
              <a:rPr lang="" sz="900" dirty="0" smtClean="0">
                <a:latin typeface="Times New Roman" pitchFamily="18" charset="0"/>
                <a:ea typeface="Times New Roman" pitchFamily="18" charset="0"/>
                <a:cs typeface="Times New Roman" pitchFamily="18" charset="0"/>
              </a:rPr>
              <a:t>6</a:t>
            </a:r>
            <a:r>
              <a:rPr lang="kk-KZ" sz="900" dirty="0" smtClean="0">
                <a:latin typeface="Times New Roman" pitchFamily="18" charset="0"/>
                <a:ea typeface="Times New Roman" pitchFamily="18" charset="0"/>
                <a:cs typeface="Times New Roman" pitchFamily="18" charset="0"/>
              </a:rPr>
              <a:t>8 </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(д/о +7) ;</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 том числе фактическое</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количество</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младшего персонала :</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2021 год – </a:t>
            </a:r>
            <a:r>
              <a:rPr lang="kk-KZ" sz="900" dirty="0" smtClean="0">
                <a:latin typeface="Times New Roman" pitchFamily="18" charset="0"/>
                <a:ea typeface="Times New Roman" pitchFamily="18" charset="0"/>
                <a:cs typeface="Times New Roman" pitchFamily="18" charset="0"/>
              </a:rPr>
              <a:t>168</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(д/о +30)</a:t>
            </a:r>
            <a:endParaRPr kumimoji="0" lang="ru-RU" sz="900" i="0" u="none" strike="noStrike" cap="none" normalizeH="0" baseline="0" dirty="0" smtClean="0">
              <a:ln>
                <a:noFill/>
              </a:ln>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 sz="900" i="0" u="none" strike="noStrike" cap="none" normalizeH="0" baseline="0" dirty="0" smtClean="0">
                <a:ln>
                  <a:noFill/>
                </a:ln>
                <a:effectLst/>
                <a:latin typeface="Times New Roman" pitchFamily="18" charset="0"/>
                <a:ea typeface="Times New Roman" pitchFamily="18" charset="0"/>
                <a:cs typeface="Times New Roman" pitchFamily="18" charset="0"/>
              </a:rPr>
              <a:t>-</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2022 год – 1</a:t>
            </a:r>
            <a:r>
              <a:rPr kumimoji="0" lang="ru-RU" sz="900" i="0" u="none" strike="noStrike" cap="none" normalizeH="0" baseline="0" dirty="0" smtClean="0">
                <a:ln>
                  <a:noFill/>
                </a:ln>
                <a:effectLst/>
                <a:latin typeface="Times New Roman" pitchFamily="18" charset="0"/>
                <a:ea typeface="Times New Roman" pitchFamily="18" charset="0"/>
                <a:cs typeface="Times New Roman" pitchFamily="18" charset="0"/>
              </a:rPr>
              <a:t>80</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 (д/о +</a:t>
            </a:r>
            <a:r>
              <a:rPr lang="" sz="900" dirty="0" smtClean="0">
                <a:latin typeface="Times New Roman" pitchFamily="18" charset="0"/>
                <a:ea typeface="Times New Roman" pitchFamily="18" charset="0"/>
                <a:cs typeface="Times New Roman" pitchFamily="18" charset="0"/>
              </a:rPr>
              <a:t>29</a:t>
            </a: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kk-KZ" sz="900" dirty="0" smtClean="0">
                <a:latin typeface="Times New Roman" pitchFamily="18" charset="0"/>
                <a:ea typeface="Times New Roman" pitchFamily="18" charset="0"/>
                <a:cs typeface="Times New Roman" pitchFamily="18" charset="0"/>
              </a:rPr>
              <a:t>Вакансия  2022год- 8,5 </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Врач  анестезиолог</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и реаниматолог -1</a:t>
            </a:r>
          </a:p>
          <a:p>
            <a:pPr marL="0" marR="0" lvl="0" indent="0" algn="l" defTabSz="914400" rtl="0" eaLnBrk="0" fontAlgn="base" latinLnBrk="0" hangingPunct="0">
              <a:lnSpc>
                <a:spcPct val="100000"/>
              </a:lnSpc>
              <a:spcBef>
                <a:spcPct val="0"/>
              </a:spcBef>
              <a:spcAft>
                <a:spcPct val="0"/>
              </a:spcAft>
              <a:buClrTx/>
              <a:buSzTx/>
              <a:buFontTx/>
              <a:buNone/>
              <a:tabLst/>
            </a:pPr>
            <a:r>
              <a:rPr lang="kk-KZ" sz="900" baseline="0" dirty="0" smtClean="0">
                <a:latin typeface="Times New Roman" pitchFamily="18" charset="0"/>
                <a:ea typeface="Times New Roman" pitchFamily="18" charset="0"/>
                <a:cs typeface="Times New Roman" pitchFamily="18" charset="0"/>
              </a:rPr>
              <a:t>Клинический</a:t>
            </a:r>
            <a:r>
              <a:rPr lang="kk-KZ" sz="900" dirty="0" smtClean="0">
                <a:latin typeface="Times New Roman" pitchFamily="18" charset="0"/>
                <a:ea typeface="Times New Roman" pitchFamily="18" charset="0"/>
                <a:cs typeface="Times New Roman" pitchFamily="18" charset="0"/>
              </a:rPr>
              <a:t> фармаколог-1</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Врач  лаборант</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(КДЛ) -1 </a:t>
            </a:r>
          </a:p>
          <a:p>
            <a:pPr marL="0" marR="0" lvl="0" indent="0" algn="l" defTabSz="914400" rtl="0" eaLnBrk="0" fontAlgn="base" latinLnBrk="0" hangingPunct="0">
              <a:lnSpc>
                <a:spcPct val="100000"/>
              </a:lnSpc>
              <a:spcBef>
                <a:spcPct val="0"/>
              </a:spcBef>
              <a:spcAft>
                <a:spcPct val="0"/>
              </a:spcAft>
              <a:buClrTx/>
              <a:buSzTx/>
              <a:buFontTx/>
              <a:buNone/>
              <a:tabLst/>
            </a:pPr>
            <a:r>
              <a:rPr lang="kk-KZ" sz="900" baseline="0" dirty="0" smtClean="0">
                <a:latin typeface="Times New Roman" pitchFamily="18" charset="0"/>
                <a:ea typeface="Times New Roman" pitchFamily="18" charset="0"/>
                <a:cs typeface="Times New Roman" pitchFamily="18" charset="0"/>
              </a:rPr>
              <a:t>Врач</a:t>
            </a:r>
            <a:r>
              <a:rPr lang="kk-KZ" sz="900" dirty="0" smtClean="0">
                <a:latin typeface="Times New Roman" pitchFamily="18" charset="0"/>
                <a:ea typeface="Times New Roman" pitchFamily="18" charset="0"/>
                <a:cs typeface="Times New Roman" pitchFamily="18" charset="0"/>
              </a:rPr>
              <a:t> физиотерапевт -2,5</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Врач эксперт-1</a:t>
            </a:r>
          </a:p>
          <a:p>
            <a:pPr marL="0" marR="0" lvl="0" indent="0" algn="l" defTabSz="914400" rtl="0" eaLnBrk="0" fontAlgn="base" latinLnBrk="0" hangingPunct="0">
              <a:lnSpc>
                <a:spcPct val="100000"/>
              </a:lnSpc>
              <a:spcBef>
                <a:spcPct val="0"/>
              </a:spcBef>
              <a:spcAft>
                <a:spcPct val="0"/>
              </a:spcAft>
              <a:buClrTx/>
              <a:buSzTx/>
              <a:buFontTx/>
              <a:buNone/>
              <a:tabLst/>
            </a:pPr>
            <a:r>
              <a:rPr lang="kk-KZ" sz="900" dirty="0" smtClean="0">
                <a:latin typeface="Times New Roman" pitchFamily="18" charset="0"/>
                <a:ea typeface="Times New Roman" pitchFamily="18" charset="0"/>
                <a:cs typeface="Times New Roman" pitchFamily="18" charset="0"/>
              </a:rPr>
              <a:t>Врач психотерапевт -1</a:t>
            </a:r>
          </a:p>
          <a:p>
            <a:pPr marL="0" marR="0" lvl="0" indent="0" algn="l" defTabSz="914400" rtl="0" eaLnBrk="0" fontAlgn="base" latinLnBrk="0" hangingPunct="0">
              <a:lnSpc>
                <a:spcPct val="100000"/>
              </a:lnSpc>
              <a:spcBef>
                <a:spcPct val="0"/>
              </a:spcBef>
              <a:spcAft>
                <a:spcPct val="0"/>
              </a:spcAft>
              <a:buClrTx/>
              <a:buSzTx/>
              <a:buFontTx/>
              <a:buNone/>
              <a:tabLst/>
            </a:pPr>
            <a:r>
              <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rPr>
              <a:t>Инжинер</a:t>
            </a:r>
            <a:r>
              <a:rPr kumimoji="0" lang="kk-KZ" sz="900" i="0" u="none" strike="noStrike" cap="none" normalizeH="0" dirty="0" smtClean="0">
                <a:ln>
                  <a:noFill/>
                </a:ln>
                <a:effectLst/>
                <a:latin typeface="Times New Roman" pitchFamily="18" charset="0"/>
                <a:ea typeface="Times New Roman" pitchFamily="18" charset="0"/>
                <a:cs typeface="Times New Roman" pitchFamily="18" charset="0"/>
              </a:rPr>
              <a:t> по вентелияции -1 </a:t>
            </a:r>
            <a:endParaRPr kumimoji="0" lang="kk-KZ" sz="900" i="0" u="none" strike="noStrike" cap="none" normalizeH="0" baseline="0" dirty="0" smtClean="0">
              <a:ln>
                <a:noFill/>
              </a:ln>
              <a:effectLst/>
              <a:latin typeface="Times New Roman" pitchFamily="18" charset="0"/>
              <a:ea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r>
            <a:br>
              <a:rPr kumimoji="0" lang="ru-RU"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b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kk-KZ" sz="14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6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TextBox 6"/>
          <p:cNvSpPr txBox="1"/>
          <p:nvPr/>
        </p:nvSpPr>
        <p:spPr>
          <a:xfrm>
            <a:off x="107504" y="3933056"/>
            <a:ext cx="8928991" cy="3123932"/>
          </a:xfrm>
          <a:prstGeom prst="rect">
            <a:avLst/>
          </a:prstGeom>
          <a:noFill/>
        </p:spPr>
        <p:txBody>
          <a:bodyPr wrap="square" rtlCol="0">
            <a:spAutoFit/>
          </a:bodyPr>
          <a:lstStyle/>
          <a:p>
            <a:pPr marL="228600" indent="-228600" algn="just" fontAlgn="t"/>
            <a:r>
              <a:rPr lang="ru-RU" sz="1400" dirty="0" smtClean="0"/>
              <a:t> 	</a:t>
            </a:r>
          </a:p>
          <a:p>
            <a:pPr marL="228600" indent="-228600" algn="just" fontAlgn="t"/>
            <a:r>
              <a:rPr lang="ru-RU" sz="1100" dirty="0" smtClean="0">
                <a:latin typeface="Times New Roman" pitchFamily="18" charset="0"/>
                <a:cs typeface="Times New Roman" pitchFamily="18" charset="0"/>
              </a:rPr>
              <a:t>     </a:t>
            </a:r>
            <a:r>
              <a:rPr lang="ru-RU" sz="1000" dirty="0" smtClean="0">
                <a:latin typeface="Times New Roman" pitchFamily="18" charset="0"/>
                <a:cs typeface="Times New Roman" pitchFamily="18" charset="0"/>
              </a:rPr>
              <a:t>За </a:t>
            </a:r>
            <a:r>
              <a:rPr lang="kk-KZ" sz="1000" dirty="0" smtClean="0">
                <a:latin typeface="Times New Roman" pitchFamily="18" charset="0"/>
                <a:cs typeface="Times New Roman" pitchFamily="18" charset="0"/>
              </a:rPr>
              <a:t>12</a:t>
            </a:r>
            <a:r>
              <a:rPr lang="ru-RU" sz="1000" dirty="0" smtClean="0">
                <a:latin typeface="Times New Roman" pitchFamily="18" charset="0"/>
                <a:cs typeface="Times New Roman" pitchFamily="18" charset="0"/>
              </a:rPr>
              <a:t> месяцев 2022 года курсы усовершенствования и целевое обучение получили  185 </a:t>
            </a:r>
            <a:r>
              <a:rPr lang="ru-RU" sz="1000" dirty="0" smtClean="0">
                <a:solidFill>
                  <a:srgbClr val="FF0000"/>
                </a:solidFill>
                <a:latin typeface="Times New Roman" pitchFamily="18" charset="0"/>
                <a:cs typeface="Times New Roman" pitchFamily="18" charset="0"/>
              </a:rPr>
              <a:t> </a:t>
            </a:r>
            <a:r>
              <a:rPr lang="ru-RU" sz="1000" dirty="0" smtClean="0">
                <a:latin typeface="Times New Roman" pitchFamily="18" charset="0"/>
                <a:cs typeface="Times New Roman" pitchFamily="18" charset="0"/>
              </a:rPr>
              <a:t>сотрудников в разрезе профилей:</a:t>
            </a:r>
          </a:p>
          <a:p>
            <a:r>
              <a:rPr lang="ru-RU" sz="1000" dirty="0" smtClean="0">
                <a:latin typeface="Times New Roman" pitchFamily="18" charset="0"/>
                <a:cs typeface="Times New Roman" pitchFamily="18" charset="0"/>
              </a:rPr>
              <a:t>АО "Научный центр педиатрии и детской хирургии" "Цитоморфологическое исследование костного мозга при гематологических и онкологических заболеваниях у детей".</a:t>
            </a:r>
          </a:p>
          <a:p>
            <a:r>
              <a:rPr lang="ru-RU" sz="1000" dirty="0" smtClean="0">
                <a:latin typeface="Times New Roman" pitchFamily="18" charset="0"/>
                <a:cs typeface="Times New Roman" pitchFamily="18" charset="0"/>
              </a:rPr>
              <a:t> ГКП на ПХВ "Многопрофильная городская детская больница №2" </a:t>
            </a:r>
            <a:r>
              <a:rPr lang="ru-RU" sz="1000" dirty="0" err="1" smtClean="0">
                <a:latin typeface="Times New Roman" pitchFamily="18" charset="0"/>
                <a:cs typeface="Times New Roman" pitchFamily="18" charset="0"/>
              </a:rPr>
              <a:t>г.Нур</a:t>
            </a:r>
            <a:r>
              <a:rPr lang="ru-RU" sz="1000" dirty="0" smtClean="0">
                <a:latin typeface="Times New Roman" pitchFamily="18" charset="0"/>
                <a:cs typeface="Times New Roman" pitchFamily="18" charset="0"/>
              </a:rPr>
              <a:t>-Султан "Абдоминальная хирургия детского возраста".</a:t>
            </a:r>
          </a:p>
          <a:p>
            <a:r>
              <a:rPr lang="ru-RU" sz="1000" dirty="0" smtClean="0">
                <a:latin typeface="Times New Roman" pitchFamily="18" charset="0"/>
                <a:cs typeface="Times New Roman" pitchFamily="18" charset="0"/>
              </a:rPr>
              <a:t>АО "Научный центр педиатрии и детской хирургии" "Вопросы интенсивной терапии детей с онкологическими и гематологическими заболеваниями".</a:t>
            </a:r>
          </a:p>
          <a:p>
            <a:r>
              <a:rPr lang="ru-RU" sz="1000" dirty="0" smtClean="0">
                <a:latin typeface="Times New Roman" pitchFamily="18" charset="0"/>
                <a:cs typeface="Times New Roman" pitchFamily="18" charset="0"/>
              </a:rPr>
              <a:t>"Национальный центр общественного здравоохранения" "Профилактика инфекции и инфекционный контроль (ПИИК) для менеджеров здравоохранения" "Южно-Казахстанской медицинской академии" "Актуальные вопросы педиатрии". ТОО "Национальный центр медицинского образования" "Оказание стационарной помощи (Карманный справочник). "Национальный центр общественного здравоохранения" "Профилактика инфекции и инфекционный контроль для врачей клинического профиля".  Астана медицина </a:t>
            </a:r>
            <a:r>
              <a:rPr lang="ru-RU" sz="1000" dirty="0" err="1" smtClean="0">
                <a:latin typeface="Times New Roman" pitchFamily="18" charset="0"/>
                <a:cs typeface="Times New Roman" pitchFamily="18" charset="0"/>
              </a:rPr>
              <a:t>университеті</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Балалардағы </a:t>
            </a:r>
            <a:r>
              <a:rPr lang="ru-RU" sz="1000" dirty="0" smtClean="0">
                <a:latin typeface="Times New Roman" pitchFamily="18" charset="0"/>
                <a:cs typeface="Times New Roman" pitchFamily="18" charset="0"/>
              </a:rPr>
              <a:t>эпилепсия </a:t>
            </a:r>
            <a:r>
              <a:rPr lang="ru-RU" sz="1000" dirty="0" err="1" smtClean="0">
                <a:latin typeface="Times New Roman" pitchFamily="18" charset="0"/>
                <a:cs typeface="Times New Roman" pitchFamily="18" charset="0"/>
              </a:rPr>
              <a:t>және басқа </a:t>
            </a:r>
            <a:r>
              <a:rPr lang="ru-RU" sz="1000" dirty="0" smtClean="0">
                <a:latin typeface="Times New Roman" pitchFamily="18" charset="0"/>
                <a:cs typeface="Times New Roman" pitchFamily="18" charset="0"/>
              </a:rPr>
              <a:t>да </a:t>
            </a:r>
            <a:r>
              <a:rPr lang="ru-RU" sz="1000" dirty="0" err="1" smtClean="0">
                <a:latin typeface="Times New Roman" pitchFamily="18" charset="0"/>
                <a:cs typeface="Times New Roman" pitchFamily="18" charset="0"/>
              </a:rPr>
              <a:t>пароксизмалды</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бұзылулар</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Ұстамалардың</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типіне</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қарай</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электроэнцофалография</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негіздері</a:t>
            </a:r>
            <a:r>
              <a:rPr lang="ru-RU" sz="1000" dirty="0" smtClean="0">
                <a:latin typeface="Times New Roman" pitchFamily="18" charset="0"/>
                <a:cs typeface="Times New Roman" pitchFamily="18" charset="0"/>
              </a:rPr>
              <a:t>." Корпоративный фонд "</a:t>
            </a:r>
            <a:r>
              <a:rPr lang="ru-RU" sz="1000" dirty="0" err="1" smtClean="0">
                <a:latin typeface="Times New Roman" pitchFamily="18" charset="0"/>
                <a:cs typeface="Times New Roman" pitchFamily="18" charset="0"/>
              </a:rPr>
              <a:t>Univercity</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Medical</a:t>
            </a:r>
            <a:r>
              <a:rPr lang="ru-RU" sz="1000" dirty="0" smtClean="0">
                <a:latin typeface="Times New Roman" pitchFamily="18" charset="0"/>
                <a:cs typeface="Times New Roman" pitchFamily="18" charset="0"/>
              </a:rPr>
              <a:t> </a:t>
            </a:r>
            <a:r>
              <a:rPr lang="ru-RU" sz="1000" dirty="0" err="1" smtClean="0">
                <a:latin typeface="Times New Roman" pitchFamily="18" charset="0"/>
                <a:cs typeface="Times New Roman" pitchFamily="18" charset="0"/>
              </a:rPr>
              <a:t>center</a:t>
            </a:r>
            <a:r>
              <a:rPr lang="ru-RU" sz="1000" dirty="0" smtClean="0">
                <a:latin typeface="Times New Roman" pitchFamily="18" charset="0"/>
                <a:cs typeface="Times New Roman" pitchFamily="18" charset="0"/>
              </a:rPr>
              <a:t>" "Практическое применение ЭЭГ мониторинга, особенности при </a:t>
            </a:r>
            <a:r>
              <a:rPr lang="ru-RU" sz="1000" dirty="0" err="1" smtClean="0">
                <a:latin typeface="Times New Roman" pitchFamily="18" charset="0"/>
                <a:cs typeface="Times New Roman" pitchFamily="18" charset="0"/>
              </a:rPr>
              <a:t>эпилепсиии</a:t>
            </a:r>
            <a:r>
              <a:rPr lang="ru-RU" sz="1000" dirty="0" smtClean="0">
                <a:latin typeface="Times New Roman" pitchFamily="18" charset="0"/>
                <a:cs typeface="Times New Roman" pitchFamily="18" charset="0"/>
              </a:rPr>
              <a:t>«, НАО </a:t>
            </a:r>
            <a:r>
              <a:rPr lang="ru-RU" sz="1000" dirty="0">
                <a:latin typeface="Times New Roman" pitchFamily="18" charset="0"/>
                <a:cs typeface="Times New Roman" pitchFamily="18" charset="0"/>
              </a:rPr>
              <a:t>"Национальный научной кардиохирургический центр" "Детская </a:t>
            </a:r>
            <a:r>
              <a:rPr lang="ru-RU" sz="1000" dirty="0" err="1" smtClean="0">
                <a:latin typeface="Times New Roman" pitchFamily="18" charset="0"/>
                <a:cs typeface="Times New Roman" pitchFamily="18" charset="0"/>
              </a:rPr>
              <a:t>аритмология</a:t>
            </a:r>
            <a:r>
              <a:rPr lang="ru-RU" sz="1000" dirty="0" smtClean="0">
                <a:latin typeface="Times New Roman" pitchFamily="18" charset="0"/>
                <a:cs typeface="Times New Roman" pitchFamily="18" charset="0"/>
              </a:rPr>
              <a:t>“</a:t>
            </a:r>
            <a:r>
              <a:rPr lang="" sz="1000" dirty="0" smtClean="0">
                <a:latin typeface="Times New Roman" pitchFamily="18" charset="0"/>
                <a:cs typeface="Times New Roman" pitchFamily="18" charset="0"/>
              </a:rPr>
              <a:t>, </a:t>
            </a:r>
            <a:r>
              <a:rPr lang="ru-RU" sz="1000" dirty="0">
                <a:latin typeface="Times New Roman" pitchFamily="18" charset="0"/>
                <a:cs typeface="Times New Roman" pitchFamily="18" charset="0"/>
              </a:rPr>
              <a:t>"Национальная конференция по профилактике инфекций и инфекционному </a:t>
            </a:r>
            <a:r>
              <a:rPr lang="ru-RU" sz="1000" dirty="0" err="1">
                <a:latin typeface="Times New Roman" pitchFamily="18" charset="0"/>
                <a:cs typeface="Times New Roman" pitchFamily="18" charset="0"/>
              </a:rPr>
              <a:t>контролю"НАО</a:t>
            </a:r>
            <a:r>
              <a:rPr lang="ru-RU" sz="1000" dirty="0">
                <a:latin typeface="Times New Roman" pitchFamily="18" charset="0"/>
                <a:cs typeface="Times New Roman" pitchFamily="18" charset="0"/>
              </a:rPr>
              <a:t> "Национальный научной кардиохирургический центр" "Детская </a:t>
            </a:r>
            <a:r>
              <a:rPr lang="ru-RU" sz="1000" dirty="0" err="1" smtClean="0">
                <a:latin typeface="Times New Roman" pitchFamily="18" charset="0"/>
                <a:cs typeface="Times New Roman" pitchFamily="18" charset="0"/>
              </a:rPr>
              <a:t>аритмология</a:t>
            </a:r>
            <a:r>
              <a:rPr lang="ru-RU" sz="1000" dirty="0">
                <a:latin typeface="Times New Roman" pitchFamily="18" charset="0"/>
                <a:cs typeface="Times New Roman" pitchFamily="18" charset="0"/>
              </a:rPr>
              <a:t>". НАО </a:t>
            </a:r>
            <a:r>
              <a:rPr lang="ru-RU" sz="1000" dirty="0" err="1">
                <a:latin typeface="Times New Roman" pitchFamily="18" charset="0"/>
                <a:cs typeface="Times New Roman" pitchFamily="18" charset="0"/>
              </a:rPr>
              <a:t>КазНМУ</a:t>
            </a:r>
            <a:r>
              <a:rPr lang="ru-RU" sz="1000" dirty="0">
                <a:latin typeface="Times New Roman" pitchFamily="18" charset="0"/>
                <a:cs typeface="Times New Roman" pitchFamily="18" charset="0"/>
              </a:rPr>
              <a:t> имени </a:t>
            </a:r>
            <a:r>
              <a:rPr lang="ru-RU" sz="1000" dirty="0" err="1">
                <a:latin typeface="Times New Roman" pitchFamily="18" charset="0"/>
                <a:cs typeface="Times New Roman" pitchFamily="18" charset="0"/>
              </a:rPr>
              <a:t>С.Ж.Асфендиярова</a:t>
            </a:r>
            <a:r>
              <a:rPr lang="ru-RU" sz="1000" dirty="0">
                <a:latin typeface="Times New Roman" pitchFamily="18" charset="0"/>
                <a:cs typeface="Times New Roman" pitchFamily="18" charset="0"/>
              </a:rPr>
              <a:t> "Актуальные вопросы и инновационные технологии в анестезиологии, реаниматологии и интенсивной терапии". Корпоративный фонд "</a:t>
            </a:r>
            <a:r>
              <a:rPr lang="ru-RU" sz="1000" dirty="0" err="1">
                <a:latin typeface="Times New Roman" pitchFamily="18" charset="0"/>
                <a:cs typeface="Times New Roman" pitchFamily="18" charset="0"/>
              </a:rPr>
              <a:t>Univercity</a:t>
            </a:r>
            <a:r>
              <a:rPr lang="ru-RU" sz="1000" dirty="0">
                <a:latin typeface="Times New Roman" pitchFamily="18" charset="0"/>
                <a:cs typeface="Times New Roman" pitchFamily="18" charset="0"/>
              </a:rPr>
              <a:t> </a:t>
            </a:r>
            <a:r>
              <a:rPr lang="ru-RU" sz="1000" dirty="0" err="1">
                <a:latin typeface="Times New Roman" pitchFamily="18" charset="0"/>
                <a:cs typeface="Times New Roman" pitchFamily="18" charset="0"/>
              </a:rPr>
              <a:t>Medical</a:t>
            </a:r>
            <a:r>
              <a:rPr lang="ru-RU" sz="1000" dirty="0">
                <a:latin typeface="Times New Roman" pitchFamily="18" charset="0"/>
                <a:cs typeface="Times New Roman" pitchFamily="18" charset="0"/>
              </a:rPr>
              <a:t> </a:t>
            </a:r>
            <a:r>
              <a:rPr lang="ru-RU" sz="1000" dirty="0" err="1">
                <a:latin typeface="Times New Roman" pitchFamily="18" charset="0"/>
                <a:cs typeface="Times New Roman" pitchFamily="18" charset="0"/>
              </a:rPr>
              <a:t>center</a:t>
            </a:r>
            <a:r>
              <a:rPr lang="ru-RU" sz="1000" dirty="0">
                <a:latin typeface="Times New Roman" pitchFamily="18" charset="0"/>
                <a:cs typeface="Times New Roman" pitchFamily="18" charset="0"/>
              </a:rPr>
              <a:t>" "Тактика ведения пациентов при рубцовых сужениях пищевода у </a:t>
            </a:r>
            <a:r>
              <a:rPr lang="ru-RU" sz="1000" dirty="0" smtClean="0">
                <a:latin typeface="Times New Roman" pitchFamily="18" charset="0"/>
                <a:cs typeface="Times New Roman" pitchFamily="18" charset="0"/>
              </a:rPr>
              <a:t>детей" За свой счет прошел обучение заграницей в городе Стамбул Клинике </a:t>
            </a:r>
            <a:r>
              <a:rPr lang="ru-RU" sz="1000" dirty="0" err="1" smtClean="0">
                <a:latin typeface="Times New Roman" pitchFamily="18" charset="0"/>
                <a:cs typeface="Times New Roman" pitchFamily="18" charset="0"/>
              </a:rPr>
              <a:t>Медикал</a:t>
            </a:r>
            <a:r>
              <a:rPr lang="ru-RU" sz="1000" dirty="0" smtClean="0">
                <a:latin typeface="Times New Roman" pitchFamily="18" charset="0"/>
                <a:cs typeface="Times New Roman" pitchFamily="18" charset="0"/>
              </a:rPr>
              <a:t> Парк по теме «Пороки Сердца», </a:t>
            </a:r>
            <a:r>
              <a:rPr lang="ru-RU" sz="1000" dirty="0">
                <a:latin typeface="Times New Roman" pitchFamily="18" charset="0"/>
                <a:cs typeface="Times New Roman" pitchFamily="18" charset="0"/>
              </a:rPr>
              <a:t>Детской кардиологической клинике </a:t>
            </a:r>
            <a:r>
              <a:rPr lang="ru-RU" sz="1000" dirty="0" err="1">
                <a:latin typeface="Times New Roman" pitchFamily="18" charset="0"/>
                <a:cs typeface="Times New Roman" pitchFamily="18" charset="0"/>
              </a:rPr>
              <a:t>Мехмета</a:t>
            </a:r>
            <a:r>
              <a:rPr lang="ru-RU" sz="1000" dirty="0">
                <a:latin typeface="Times New Roman" pitchFamily="18" charset="0"/>
                <a:cs typeface="Times New Roman" pitchFamily="18" charset="0"/>
              </a:rPr>
              <a:t> СБУ в Стамбуле Учебно-исследовательская больница </a:t>
            </a:r>
            <a:r>
              <a:rPr lang="ru-RU" sz="1000" dirty="0" err="1">
                <a:latin typeface="Times New Roman" pitchFamily="18" charset="0"/>
                <a:cs typeface="Times New Roman" pitchFamily="18" charset="0"/>
              </a:rPr>
              <a:t>Акифа</a:t>
            </a:r>
            <a:r>
              <a:rPr lang="ru-RU" sz="1000" dirty="0">
                <a:latin typeface="Times New Roman" pitchFamily="18" charset="0"/>
                <a:cs typeface="Times New Roman" pitchFamily="18" charset="0"/>
              </a:rPr>
              <a:t> </a:t>
            </a:r>
            <a:r>
              <a:rPr lang="ru-RU" sz="1000" dirty="0" err="1">
                <a:latin typeface="Times New Roman" pitchFamily="18" charset="0"/>
                <a:cs typeface="Times New Roman" pitchFamily="18" charset="0"/>
              </a:rPr>
              <a:t>Эрсоя</a:t>
            </a:r>
            <a:r>
              <a:rPr lang="ru-RU" sz="1000" dirty="0">
                <a:latin typeface="Times New Roman" pitchFamily="18" charset="0"/>
                <a:cs typeface="Times New Roman" pitchFamily="18" charset="0"/>
              </a:rPr>
              <a:t> </a:t>
            </a:r>
            <a:r>
              <a:rPr lang="ru-RU" sz="1000" dirty="0" smtClean="0">
                <a:latin typeface="Times New Roman" pitchFamily="18" charset="0"/>
                <a:cs typeface="Times New Roman" pitchFamily="18" charset="0"/>
              </a:rPr>
              <a:t>по теме «Торакальный </a:t>
            </a:r>
            <a:r>
              <a:rPr lang="ru-RU" sz="1000" dirty="0">
                <a:latin typeface="Times New Roman" pitchFamily="18" charset="0"/>
                <a:cs typeface="Times New Roman" pitchFamily="18" charset="0"/>
              </a:rPr>
              <a:t>и сердечно-сосудистой </a:t>
            </a:r>
            <a:r>
              <a:rPr lang="ru-RU" sz="1000" dirty="0" smtClean="0">
                <a:latin typeface="Times New Roman" pitchFamily="18" charset="0"/>
                <a:cs typeface="Times New Roman" pitchFamily="18" charset="0"/>
              </a:rPr>
              <a:t>хирургии»</a:t>
            </a:r>
          </a:p>
          <a:p>
            <a:pPr marL="228600" indent="-228600" fontAlgn="t"/>
            <a:endParaRPr lang="ru-RU" sz="1000" dirty="0" smtClean="0">
              <a:latin typeface="Times New Roman" pitchFamily="18" charset="0"/>
              <a:cs typeface="Times New Roman" pitchFamily="18" charset="0"/>
            </a:endParaRPr>
          </a:p>
          <a:p>
            <a:pPr lvl="0" fontAlgn="ctr">
              <a:defRPr/>
            </a:pPr>
            <a:endParaRPr lang="ru-RU" sz="1200"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1619672" y="260648"/>
            <a:ext cx="4968552" cy="648072"/>
          </a:xfrm>
        </p:spPr>
        <p:txBody>
          <a:bodyPr>
            <a:normAutofit/>
          </a:bodyPr>
          <a:lstStyle/>
          <a:p>
            <a:pPr>
              <a:buNone/>
            </a:pPr>
            <a:r>
              <a:rPr lang="ru-RU" sz="2000" b="1" dirty="0" smtClean="0">
                <a:latin typeface="Times New Roman" pitchFamily="18" charset="0"/>
                <a:cs typeface="Times New Roman" pitchFamily="18" charset="0"/>
              </a:rPr>
              <a:t>Основные источники расходов</a:t>
            </a:r>
            <a:endParaRPr lang="ru-RU" sz="2000" b="1" dirty="0">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2228074705"/>
              </p:ext>
            </p:extLst>
          </p:nvPr>
        </p:nvGraphicFramePr>
        <p:xfrm>
          <a:off x="467545" y="836711"/>
          <a:ext cx="8280919" cy="3816422"/>
        </p:xfrm>
        <a:graphic>
          <a:graphicData uri="http://schemas.openxmlformats.org/drawingml/2006/table">
            <a:tbl>
              <a:tblPr/>
              <a:tblGrid>
                <a:gridCol w="465879"/>
                <a:gridCol w="2219823"/>
                <a:gridCol w="1503467"/>
                <a:gridCol w="1363918"/>
                <a:gridCol w="1461340"/>
                <a:gridCol w="1266492"/>
              </a:tblGrid>
              <a:tr h="379620">
                <a:tc>
                  <a:txBody>
                    <a:bodyPr/>
                    <a:lstStyle/>
                    <a:p>
                      <a:pPr algn="ctr" fontAlgn="ctr"/>
                      <a:r>
                        <a:rPr lang="ru-RU" sz="1200" b="1" i="0" u="none" strike="noStrike" dirty="0">
                          <a:solidFill>
                            <a:srgbClr val="000000"/>
                          </a:solidFill>
                          <a:latin typeface="Times New Roman"/>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Бюджет</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1" i="0" u="none" strike="noStrike" dirty="0" smtClean="0">
                          <a:solidFill>
                            <a:srgbClr val="000000"/>
                          </a:solidFill>
                          <a:latin typeface="Times New Roman"/>
                        </a:rPr>
                        <a:t>2020г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2021г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smtClean="0">
                          <a:solidFill>
                            <a:srgbClr val="000000"/>
                          </a:solidFill>
                          <a:latin typeface="Times New Roman"/>
                        </a:rPr>
                        <a:t>2022г</a:t>
                      </a:r>
                      <a:endParaRPr lang="ru-RU" sz="1200" b="1"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1" i="0" u="none" strike="noStrike" dirty="0">
                          <a:solidFill>
                            <a:srgbClr val="000000"/>
                          </a:solidFill>
                          <a:latin typeface="Times New Roman"/>
                        </a:rPr>
                        <a:t>Прирост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96196">
                <a:tc>
                  <a:txBody>
                    <a:bodyPr/>
                    <a:lstStyle/>
                    <a:p>
                      <a:pPr algn="ctr" fontAlgn="ctr"/>
                      <a:r>
                        <a:rPr lang="ru-RU" sz="1200" b="0" i="0" u="none" strike="noStrike" dirty="0">
                          <a:solidFill>
                            <a:srgbClr val="000000"/>
                          </a:solidFill>
                          <a:latin typeface="Times New Roman"/>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Всего по договору ФОМС </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1910411,8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242518,7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295956,5</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22,2</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1309">
                <a:tc>
                  <a:txBody>
                    <a:bodyPr/>
                    <a:lstStyle/>
                    <a:p>
                      <a:pPr algn="ctr" fontAlgn="ctr"/>
                      <a:r>
                        <a:rPr lang="ru-RU" sz="1200" b="0" i="0" u="none" strike="noStrike" dirty="0">
                          <a:solidFill>
                            <a:srgbClr val="000000"/>
                          </a:solidFill>
                          <a:latin typeface="Times New Roman"/>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Заработная плата</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813207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102332,9</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1324950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29,4</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620">
                <a:tc>
                  <a:txBody>
                    <a:bodyPr/>
                    <a:lstStyle/>
                    <a:p>
                      <a:pPr algn="ctr" fontAlgn="ctr"/>
                      <a:r>
                        <a:rPr lang="ru-RU" sz="1200" b="0" i="0" u="none" strike="noStrike" dirty="0">
                          <a:solidFill>
                            <a:srgbClr val="000000"/>
                          </a:solidFill>
                          <a:latin typeface="Times New Roman"/>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a:solidFill>
                            <a:srgbClr val="000000"/>
                          </a:solidFill>
                          <a:latin typeface="Times New Roman"/>
                        </a:rPr>
                        <a:t>Коммунальные расходы</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58544,9</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90671,0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102617,2</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13,1</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56082">
                <a:tc>
                  <a:txBody>
                    <a:bodyPr/>
                    <a:lstStyle/>
                    <a:p>
                      <a:pPr algn="ctr" fontAlgn="ctr"/>
                      <a:r>
                        <a:rPr lang="ru-RU" sz="1200" b="0" i="0" u="none" strike="noStrike">
                          <a:solidFill>
                            <a:srgbClr val="000000"/>
                          </a:solidFill>
                          <a:latin typeface="Times New Roman"/>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ru-RU" sz="1200" b="0" i="0" u="none" strike="noStrike" dirty="0" smtClean="0">
                          <a:solidFill>
                            <a:srgbClr val="000000"/>
                          </a:solidFill>
                          <a:latin typeface="Times New Roman"/>
                        </a:rPr>
                        <a:t>Налоги</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44919</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60992,4</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80138,9</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31,3</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3427">
                <a:tc>
                  <a:txBody>
                    <a:bodyPr/>
                    <a:lstStyle/>
                    <a:p>
                      <a:pPr algn="ctr" fontAlgn="ctr"/>
                      <a:r>
                        <a:rPr lang="ru-RU" sz="1200" b="0" i="0" u="none" strike="noStrike" dirty="0">
                          <a:solidFill>
                            <a:srgbClr val="000000"/>
                          </a:solidFill>
                          <a:latin typeface="Times New Roman"/>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Лекарственное обеспечение</a:t>
                      </a: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476605,6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582850,8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802154,0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37,6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0274">
                <a:tc>
                  <a:txBody>
                    <a:bodyPr/>
                    <a:lstStyle/>
                    <a:p>
                      <a:pPr algn="ctr" fontAlgn="ctr"/>
                      <a:r>
                        <a:rPr lang="kk-KZ" sz="1200" b="0" i="0" u="none" strike="noStrike" dirty="0" smtClean="0">
                          <a:solidFill>
                            <a:srgbClr val="000000"/>
                          </a:solidFill>
                          <a:latin typeface="Times New Roman"/>
                        </a:rPr>
                        <a:t>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smtClean="0">
                          <a:solidFill>
                            <a:srgbClr val="000000"/>
                          </a:solidFill>
                          <a:latin typeface="Times New Roman"/>
                        </a:rPr>
                        <a:t>Услуги  питания (</a:t>
                      </a:r>
                      <a:r>
                        <a:rPr lang="ru-RU" sz="1200" b="0" i="0" u="none" strike="noStrike" dirty="0" err="1" smtClean="0">
                          <a:solidFill>
                            <a:srgbClr val="000000"/>
                          </a:solidFill>
                          <a:latin typeface="Times New Roman"/>
                        </a:rPr>
                        <a:t>аутсорсинг</a:t>
                      </a:r>
                      <a:r>
                        <a:rPr lang="ru-RU" sz="1200" b="0" i="0" u="none" strike="noStrike" dirty="0" smtClean="0">
                          <a:solidFill>
                            <a:srgbClr val="000000"/>
                          </a:solidFill>
                          <a:latin typeface="Times New Roman"/>
                        </a:rPr>
                        <a:t>)</a:t>
                      </a:r>
                    </a:p>
                    <a:p>
                      <a:pPr marL="0" marR="0" indent="0" algn="ctr" defTabSz="914400" rtl="0" eaLnBrk="1" fontAlgn="ctr" latinLnBrk="0" hangingPunct="1">
                        <a:lnSpc>
                          <a:spcPct val="100000"/>
                        </a:lnSpc>
                        <a:spcBef>
                          <a:spcPts val="0"/>
                        </a:spcBef>
                        <a:spcAft>
                          <a:spcPts val="0"/>
                        </a:spcAft>
                        <a:buClrTx/>
                        <a:buSzTx/>
                        <a:buFontTx/>
                        <a:buNone/>
                        <a:tabLst/>
                        <a:defRPr/>
                      </a:pP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53062,8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91961,0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99291,1</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7,9</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79620">
                <a:tc>
                  <a:txBody>
                    <a:bodyPr/>
                    <a:lstStyle/>
                    <a:p>
                      <a:pPr algn="ctr" fontAlgn="ctr"/>
                      <a:r>
                        <a:rPr lang="kk-KZ" sz="1200" b="0" i="0" u="none" strike="noStrike" dirty="0" smtClean="0">
                          <a:solidFill>
                            <a:srgbClr val="000000"/>
                          </a:solidFill>
                          <a:latin typeface="Times New Roman"/>
                        </a:rPr>
                        <a:t>7</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Платные услуги и  АПП</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99850,0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347563</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154335,6</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70274">
                <a:tc>
                  <a:txBody>
                    <a:bodyPr/>
                    <a:lstStyle/>
                    <a:p>
                      <a:pPr algn="ctr" fontAlgn="ctr"/>
                      <a:r>
                        <a:rPr lang="kk-KZ" sz="1200" b="0" i="0" u="none" strike="noStrike" dirty="0" smtClean="0">
                          <a:solidFill>
                            <a:srgbClr val="000000"/>
                          </a:solidFill>
                          <a:latin typeface="Times New Roman"/>
                        </a:rPr>
                        <a:t>8</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ru-RU" sz="1200" b="0" i="0" u="none" strike="noStrike" dirty="0" err="1" smtClean="0">
                          <a:solidFill>
                            <a:srgbClr val="000000"/>
                          </a:solidFill>
                          <a:latin typeface="Times New Roman"/>
                        </a:rPr>
                        <a:t>Финансировнаие</a:t>
                      </a:r>
                      <a:r>
                        <a:rPr lang="ru-RU" sz="1200" b="0" i="0" u="none" strike="noStrike" baseline="0" dirty="0" smtClean="0">
                          <a:solidFill>
                            <a:srgbClr val="000000"/>
                          </a:solidFill>
                          <a:latin typeface="Times New Roman"/>
                        </a:rPr>
                        <a:t> из местного бюджета</a:t>
                      </a:r>
                      <a:endParaRPr lang="ru-RU" sz="1200" b="0" i="0" u="none" strike="noStrike" dirty="0" smtClean="0">
                        <a:solidFill>
                          <a:srgbClr val="000000"/>
                        </a:solidFill>
                        <a:latin typeface="Times New Roman"/>
                      </a:endParaRPr>
                    </a:p>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209633</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kk-KZ" sz="1200" b="0" i="0" u="none" strike="noStrike" dirty="0" smtClean="0">
                          <a:solidFill>
                            <a:srgbClr val="000000"/>
                          </a:solidFill>
                          <a:latin typeface="Times New Roman"/>
                        </a:rPr>
                        <a:t>118477,0</a:t>
                      </a: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ru-RU" sz="1200" b="0" i="0" u="none" strike="noStrike" dirty="0">
                        <a:solidFill>
                          <a:srgbClr val="000000"/>
                        </a:solidFill>
                        <a:latin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539552" y="4797152"/>
            <a:ext cx="8064896" cy="1969770"/>
          </a:xfrm>
          <a:prstGeom prst="rect">
            <a:avLst/>
          </a:prstGeom>
          <a:noFill/>
        </p:spPr>
        <p:txBody>
          <a:bodyPr wrap="square" rtlCol="0">
            <a:spAutoFit/>
          </a:bodyPr>
          <a:lstStyle/>
          <a:p>
            <a:r>
              <a:rPr lang="ru-RU" sz="1400" dirty="0" smtClean="0">
                <a:latin typeface="Times New Roman" pitchFamily="18" charset="0"/>
                <a:cs typeface="Times New Roman" pitchFamily="18" charset="0"/>
              </a:rPr>
              <a:t>            Общие  расходы  за  12 месяцев 2022 года в сравнении 2021годом увеличились на  30%.  </a:t>
            </a:r>
          </a:p>
          <a:p>
            <a:r>
              <a:rPr lang="kk-KZ" sz="1400" dirty="0" smtClean="0">
                <a:latin typeface="Times New Roman" pitchFamily="18" charset="0"/>
                <a:cs typeface="Times New Roman" pitchFamily="18" charset="0"/>
              </a:rPr>
              <a:t>Расходы на заработную плату увеличились на 29,4</a:t>
            </a:r>
            <a:r>
              <a:rPr lang="ru-RU" sz="1400" dirty="0" smtClean="0">
                <a:latin typeface="Times New Roman" pitchFamily="18" charset="0"/>
                <a:cs typeface="Times New Roman" pitchFamily="18" charset="0"/>
              </a:rPr>
              <a:t>%</a:t>
            </a:r>
            <a:endParaRPr lang="kk-KZ"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 (в связи с изменениями поправочных коэффициентов с целью увеличения заработных плат медицинских работников)</a:t>
            </a:r>
          </a:p>
          <a:p>
            <a:r>
              <a:rPr lang="ru-RU" sz="1400" dirty="0" smtClean="0">
                <a:latin typeface="Times New Roman" pitchFamily="18" charset="0"/>
                <a:cs typeface="Times New Roman" pitchFamily="18" charset="0"/>
              </a:rPr>
              <a:t>-ЛС, ИМН, </a:t>
            </a:r>
            <a:r>
              <a:rPr lang="ru-RU" sz="1400" dirty="0" err="1" smtClean="0">
                <a:latin typeface="Times New Roman" pitchFamily="18" charset="0"/>
                <a:cs typeface="Times New Roman" pitchFamily="18" charset="0"/>
              </a:rPr>
              <a:t>дез</a:t>
            </a:r>
            <a:r>
              <a:rPr lang="ru-RU" sz="1400" dirty="0" err="1">
                <a:latin typeface="Times New Roman" pitchFamily="18" charset="0"/>
                <a:cs typeface="Times New Roman" pitchFamily="18" charset="0"/>
              </a:rPr>
              <a:t>.</a:t>
            </a:r>
            <a:r>
              <a:rPr lang="ru-RU" sz="1400" dirty="0" err="1" smtClean="0">
                <a:latin typeface="Times New Roman" pitchFamily="18" charset="0"/>
                <a:cs typeface="Times New Roman" pitchFamily="18" charset="0"/>
              </a:rPr>
              <a:t>средства</a:t>
            </a:r>
            <a:r>
              <a:rPr lang="ru-RU" sz="1400" dirty="0" smtClean="0">
                <a:latin typeface="Times New Roman" pitchFamily="18" charset="0"/>
                <a:cs typeface="Times New Roman" pitchFamily="18" charset="0"/>
              </a:rPr>
              <a:t> и реагенты на 37,6</a:t>
            </a:r>
            <a:r>
              <a:rPr lang="kk-KZ" sz="1400" dirty="0" smtClean="0">
                <a:solidFill>
                  <a:srgbClr val="000000"/>
                </a:solidFill>
                <a:latin typeface="Times New Roman"/>
              </a:rPr>
              <a:t>%</a:t>
            </a:r>
            <a:endParaRPr lang="ru-RU" sz="1400" dirty="0" smtClean="0">
              <a:latin typeface="Times New Roman" pitchFamily="18" charset="0"/>
              <a:cs typeface="Times New Roman" pitchFamily="18" charset="0"/>
            </a:endParaRPr>
          </a:p>
          <a:p>
            <a:r>
              <a:rPr lang="ru-RU" sz="1400" dirty="0" smtClean="0">
                <a:latin typeface="Times New Roman" pitchFamily="18" charset="0"/>
                <a:cs typeface="Times New Roman" pitchFamily="18" charset="0"/>
              </a:rPr>
              <a:t>-Коммунальные расходы на  13,1%  - увеличение связано с изменением тарифов  на коммунальные услуги.</a:t>
            </a:r>
            <a:endParaRPr lang="en-US" sz="1400" dirty="0" smtClean="0">
              <a:latin typeface="Times New Roman" pitchFamily="18" charset="0"/>
              <a:cs typeface="Times New Roman" pitchFamily="18" charset="0"/>
            </a:endParaRPr>
          </a:p>
          <a:p>
            <a:endParaRPr lang="ru-RU" sz="2400" b="1" i="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Текст 7">
            <a:extLst>
              <a:ext uri="{FF2B5EF4-FFF2-40B4-BE49-F238E27FC236}">
                <a16:creationId xmlns:a16="http://schemas.microsoft.com/office/drawing/2014/main" xmlns="" id="{A98C920F-FE29-4D43-90EC-355F494088EC}"/>
              </a:ext>
            </a:extLst>
          </p:cNvPr>
          <p:cNvSpPr>
            <a:spLocks noGrp="1"/>
          </p:cNvSpPr>
          <p:nvPr>
            <p:ph type="body" sz="quarter" idx="11"/>
          </p:nvPr>
        </p:nvSpPr>
        <p:spPr>
          <a:xfrm>
            <a:off x="4067944" y="548680"/>
            <a:ext cx="4824536" cy="2448272"/>
          </a:xfrm>
        </p:spPr>
        <p:txBody>
          <a:bodyPr>
            <a:noAutofit/>
          </a:bodyPr>
          <a:lstStyle/>
          <a:p>
            <a:pPr marL="0" indent="0" algn="just">
              <a:buNone/>
            </a:pPr>
            <a:r>
              <a:rPr lang="kk-KZ" sz="2100" b="1" dirty="0" smtClean="0">
                <a:solidFill>
                  <a:schemeClr val="accent1">
                    <a:lumMod val="75000"/>
                  </a:schemeClr>
                </a:solidFill>
                <a:latin typeface="Times New Roman" pitchFamily="18" charset="0"/>
                <a:cs typeface="Times New Roman" pitchFamily="18" charset="0"/>
              </a:rPr>
              <a:t>Миссия: </a:t>
            </a:r>
          </a:p>
          <a:p>
            <a:pPr marL="0" indent="0">
              <a:buNone/>
            </a:pPr>
            <a:r>
              <a:rPr lang="kk-KZ" sz="2100" b="1" dirty="0" smtClean="0">
                <a:latin typeface="Times New Roman" pitchFamily="18" charset="0"/>
                <a:cs typeface="Times New Roman" pitchFamily="18" charset="0"/>
              </a:rPr>
              <a:t>На основе профессионализма сотрудников с применением современного медицинского оборудованя и предоставлением качественных медицинских услуг, улучшаем здоровье детей.</a:t>
            </a:r>
          </a:p>
          <a:p>
            <a:pPr marL="0" indent="0" algn="just">
              <a:buNone/>
            </a:pPr>
            <a:r>
              <a:rPr lang="kk-KZ" sz="2100" b="1" dirty="0" smtClean="0">
                <a:solidFill>
                  <a:schemeClr val="accent1">
                    <a:lumMod val="75000"/>
                  </a:schemeClr>
                </a:solidFill>
                <a:latin typeface="Times New Roman" pitchFamily="18" charset="0"/>
                <a:cs typeface="Times New Roman" pitchFamily="18" charset="0"/>
              </a:rPr>
              <a:t>Видение:</a:t>
            </a:r>
          </a:p>
          <a:p>
            <a:pPr marL="0" indent="0">
              <a:buNone/>
            </a:pPr>
            <a:r>
              <a:rPr lang="kk-KZ" sz="2100" b="1" dirty="0" smtClean="0">
                <a:latin typeface="Times New Roman" pitchFamily="18" charset="0"/>
                <a:cs typeface="Times New Roman" pitchFamily="18" charset="0"/>
              </a:rPr>
              <a:t>Современная, мобильная, динамично развивающаяся медицинская организация, гарантирующая пациентам доступность,  высокий уровень качества предоставляемых медицинских услуг, точность и надежность результатов исследований.</a:t>
            </a:r>
            <a:endParaRPr lang="ru-RU" sz="2100" b="1" dirty="0" smtClean="0">
              <a:latin typeface="Times New Roman" pitchFamily="18" charset="0"/>
              <a:cs typeface="Times New Roman" pitchFamily="18" charset="0"/>
            </a:endParaRPr>
          </a:p>
          <a:p>
            <a:pPr marL="0" indent="0" algn="just">
              <a:buNone/>
            </a:pPr>
            <a:endParaRPr lang="kk-KZ" sz="1800" i="1" dirty="0" smtClean="0">
              <a:solidFill>
                <a:schemeClr val="accent1">
                  <a:lumMod val="50000"/>
                </a:schemeClr>
              </a:solidFill>
              <a:latin typeface="Times New Roman" pitchFamily="18" charset="0"/>
              <a:cs typeface="Times New Roman" pitchFamily="18" charset="0"/>
            </a:endParaRPr>
          </a:p>
          <a:p>
            <a:pPr marL="0" indent="0" algn="just">
              <a:buNone/>
            </a:pPr>
            <a:endParaRPr lang="kk-KZ" sz="1800" i="1" dirty="0" smtClean="0">
              <a:solidFill>
                <a:schemeClr val="accent1">
                  <a:lumMod val="50000"/>
                </a:schemeClr>
              </a:solidFill>
              <a:latin typeface="Times New Roman" pitchFamily="18" charset="0"/>
              <a:cs typeface="Times New Roman" pitchFamily="18" charset="0"/>
            </a:endParaRPr>
          </a:p>
          <a:p>
            <a:pPr marL="0" indent="0" algn="just">
              <a:buNone/>
            </a:pPr>
            <a:endParaRPr lang="kk-KZ" dirty="0" smtClean="0">
              <a:solidFill>
                <a:schemeClr val="accent1">
                  <a:lumMod val="50000"/>
                </a:schemeClr>
              </a:solidFill>
              <a:latin typeface="Times New Roman" pitchFamily="18" charset="0"/>
              <a:cs typeface="Times New Roman" pitchFamily="18" charset="0"/>
            </a:endParaRPr>
          </a:p>
          <a:p>
            <a:pPr marL="0" indent="0" algn="just">
              <a:buNone/>
            </a:pPr>
            <a:endParaRPr lang="ru-RU" dirty="0" smtClean="0">
              <a:solidFill>
                <a:schemeClr val="accent1">
                  <a:lumMod val="50000"/>
                </a:schemeClr>
              </a:solidFill>
              <a:latin typeface="Times New Roman" pitchFamily="18" charset="0"/>
              <a:cs typeface="Times New Roman" pitchFamily="18" charset="0"/>
            </a:endParaRPr>
          </a:p>
          <a:p>
            <a:pPr marL="0" indent="0" algn="just">
              <a:buNone/>
            </a:pPr>
            <a:endParaRPr lang="ru-RU" dirty="0"/>
          </a:p>
        </p:txBody>
      </p:sp>
      <p:sp>
        <p:nvSpPr>
          <p:cNvPr id="9" name="Прямоугольник 8">
            <a:extLst>
              <a:ext uri="{FF2B5EF4-FFF2-40B4-BE49-F238E27FC236}">
                <a16:creationId xmlns:a16="http://schemas.microsoft.com/office/drawing/2014/main" xmlns="" id="{7CB20C20-1444-4FB9-8AD0-196B753F5B5E}"/>
              </a:ext>
            </a:extLst>
          </p:cNvPr>
          <p:cNvSpPr/>
          <p:nvPr/>
        </p:nvSpPr>
        <p:spPr>
          <a:xfrm>
            <a:off x="4654245" y="4104000"/>
            <a:ext cx="4054261" cy="369332"/>
          </a:xfrm>
          <a:prstGeom prst="rect">
            <a:avLst/>
          </a:prstGeom>
        </p:spPr>
        <p:txBody>
          <a:bodyPr wrap="square">
            <a:spAutoFit/>
          </a:bodyPr>
          <a:lstStyle/>
          <a:p>
            <a:pPr marL="285750" indent="-285750"/>
            <a:endParaRPr lang="en-US" dirty="0"/>
          </a:p>
        </p:txBody>
      </p:sp>
      <p:pic>
        <p:nvPicPr>
          <p:cNvPr id="6" name="Picture 2" descr="4437e2c1-669e-4814-89ad-52daa9f19874"/>
          <p:cNvPicPr>
            <a:picLocks noChangeAspect="1" noChangeArrowheads="1"/>
          </p:cNvPicPr>
          <p:nvPr/>
        </p:nvPicPr>
        <p:blipFill>
          <a:blip r:embed="rId2" cstate="print">
            <a:lum bright="3000" contrast="43000"/>
          </a:blip>
          <a:srcRect/>
          <a:stretch>
            <a:fillRect/>
          </a:stretch>
        </p:blipFill>
        <p:spPr bwMode="auto">
          <a:xfrm>
            <a:off x="251520" y="1772816"/>
            <a:ext cx="3672408" cy="2592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 xmlns:p14="http://schemas.microsoft.com/office/powerpoint/2010/main" val="12666740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88640"/>
            <a:ext cx="5915000" cy="720080"/>
          </a:xfrm>
        </p:spPr>
        <p:txBody>
          <a:bodyPr>
            <a:normAutofit/>
          </a:bodyPr>
          <a:lstStyle/>
          <a:p>
            <a:pPr>
              <a:buNone/>
            </a:pPr>
            <a:r>
              <a:rPr lang="kk-KZ" sz="1900" b="1" dirty="0" smtClean="0">
                <a:latin typeface="Times New Roman" pitchFamily="18" charset="0"/>
                <a:cs typeface="Times New Roman" pitchFamily="18" charset="0"/>
              </a:rPr>
              <a:t>Финансирование </a:t>
            </a:r>
          </a:p>
          <a:p>
            <a:pPr>
              <a:buNone/>
            </a:pPr>
            <a:r>
              <a:rPr lang="kk-KZ" sz="1600" b="1" dirty="0" smtClean="0">
                <a:latin typeface="Times New Roman" pitchFamily="18" charset="0"/>
                <a:cs typeface="Times New Roman" pitchFamily="18" charset="0"/>
              </a:rPr>
              <a:t>Основные источники доходов</a:t>
            </a:r>
          </a:p>
          <a:p>
            <a:pPr>
              <a:buNone/>
            </a:pPr>
            <a:endParaRPr lang="ru-RU" sz="1800" dirty="0">
              <a:latin typeface="Times New Roman" pitchFamily="18" charset="0"/>
              <a:cs typeface="Times New Roman" pitchFamily="18" charset="0"/>
            </a:endParaRPr>
          </a:p>
        </p:txBody>
      </p:sp>
      <p:graphicFrame>
        <p:nvGraphicFramePr>
          <p:cNvPr id="5" name="Таблица 4"/>
          <p:cNvGraphicFramePr>
            <a:graphicFrameLocks noGrp="1"/>
          </p:cNvGraphicFramePr>
          <p:nvPr/>
        </p:nvGraphicFramePr>
        <p:xfrm>
          <a:off x="467543" y="1052733"/>
          <a:ext cx="8280922" cy="5112574"/>
        </p:xfrm>
        <a:graphic>
          <a:graphicData uri="http://schemas.openxmlformats.org/drawingml/2006/table">
            <a:tbl>
              <a:tblPr/>
              <a:tblGrid>
                <a:gridCol w="3298810"/>
                <a:gridCol w="1660704"/>
                <a:gridCol w="1660704"/>
                <a:gridCol w="1660704"/>
              </a:tblGrid>
              <a:tr h="233807">
                <a:tc>
                  <a:txBody>
                    <a:bodyPr/>
                    <a:lstStyle/>
                    <a:p>
                      <a:pPr algn="ctr" fontAlgn="ctr"/>
                      <a:r>
                        <a:rPr lang="ru-RU" sz="1000" b="1" i="0" u="none" strike="noStrike" dirty="0">
                          <a:solidFill>
                            <a:srgbClr val="000000"/>
                          </a:solidFill>
                          <a:latin typeface="Times New Roman"/>
                        </a:rPr>
                        <a:t>Наименование</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ru-RU" sz="1200" b="1" i="0" u="none" strike="noStrike" dirty="0">
                          <a:solidFill>
                            <a:srgbClr val="000000"/>
                          </a:solidFill>
                          <a:latin typeface="Times New Roman"/>
                        </a:rPr>
                        <a:t>2020 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ru-RU" sz="1200" b="1" i="0" u="none" strike="noStrike">
                          <a:solidFill>
                            <a:srgbClr val="000000"/>
                          </a:solidFill>
                          <a:latin typeface="Times New Roman"/>
                        </a:rPr>
                        <a:t>2021 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ctr" fontAlgn="ctr"/>
                      <a:r>
                        <a:rPr lang="ru-RU" sz="1200" b="1" i="0" u="none" strike="noStrike">
                          <a:solidFill>
                            <a:srgbClr val="000000"/>
                          </a:solidFill>
                          <a:latin typeface="Times New Roman"/>
                        </a:rPr>
                        <a:t>2022 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r h="233807">
                <a:tc gridSpan="4">
                  <a:txBody>
                    <a:bodyPr/>
                    <a:lstStyle/>
                    <a:p>
                      <a:pPr algn="ctr" fontAlgn="ctr"/>
                      <a:r>
                        <a:rPr lang="ru-RU" sz="1200" b="1" i="0" u="none" strike="noStrike" dirty="0">
                          <a:solidFill>
                            <a:srgbClr val="000000"/>
                          </a:solidFill>
                          <a:latin typeface="Times New Roman"/>
                        </a:rPr>
                        <a:t>ГОБМП</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94839">
                <a:tc>
                  <a:txBody>
                    <a:bodyPr/>
                    <a:lstStyle/>
                    <a:p>
                      <a:pPr algn="l" fontAlgn="ctr"/>
                      <a:r>
                        <a:rPr lang="ru-RU" sz="1000" b="1" i="0" u="none" strike="noStrike" dirty="0">
                          <a:solidFill>
                            <a:srgbClr val="000000"/>
                          </a:solidFill>
                          <a:latin typeface="Times New Roman"/>
                        </a:rPr>
                        <a:t>Круглосуточный стационар</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819 943 788,37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71 554 947,72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138 294 930,39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dirty="0" err="1">
                          <a:solidFill>
                            <a:srgbClr val="000000"/>
                          </a:solidFill>
                          <a:latin typeface="Times New Roman"/>
                        </a:rPr>
                        <a:t>Онкогематология</a:t>
                      </a:r>
                      <a:r>
                        <a:rPr lang="ru-RU" sz="1000" b="1" i="0" u="none" strike="noStrike" dirty="0">
                          <a:solidFill>
                            <a:srgbClr val="000000"/>
                          </a:solidFill>
                          <a:latin typeface="Times New Roman"/>
                        </a:rPr>
                        <a:t> в КС</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11 564 871,82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dirty="0">
                          <a:solidFill>
                            <a:srgbClr val="000000"/>
                          </a:solidFill>
                          <a:latin typeface="Times New Roman"/>
                        </a:rPr>
                        <a:t>Дневной стационар</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4 100 950,81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7 937 185,11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9 685 061,22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dirty="0">
                          <a:solidFill>
                            <a:srgbClr val="000000"/>
                          </a:solidFill>
                          <a:latin typeface="Times New Roman"/>
                        </a:rPr>
                        <a:t>Приемное отделение</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29 392 134,21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1 622 776,44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1 270 462,31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dirty="0" err="1">
                          <a:solidFill>
                            <a:srgbClr val="000000"/>
                          </a:solidFill>
                          <a:latin typeface="Times New Roman"/>
                        </a:rPr>
                        <a:t>Перитонеальный</a:t>
                      </a:r>
                      <a:r>
                        <a:rPr lang="ru-RU" sz="1000" b="1" i="0" u="none" strike="noStrike" dirty="0">
                          <a:solidFill>
                            <a:srgbClr val="000000"/>
                          </a:solidFill>
                          <a:latin typeface="Times New Roman"/>
                        </a:rPr>
                        <a:t> диализ</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77 976 105,40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43 423 583,14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dirty="0">
                          <a:solidFill>
                            <a:srgbClr val="000000"/>
                          </a:solidFill>
                          <a:latin typeface="Times New Roman"/>
                        </a:rPr>
                        <a:t>Паллиативная помощь</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38 287 652,70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45 089 979,91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33 648 336,87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4516">
                <a:tc>
                  <a:txBody>
                    <a:bodyPr/>
                    <a:lstStyle/>
                    <a:p>
                      <a:pPr algn="l" fontAlgn="ctr"/>
                      <a:r>
                        <a:rPr lang="ru-RU" sz="1000" b="1" i="0" u="none" strike="noStrike" dirty="0">
                          <a:solidFill>
                            <a:srgbClr val="000000"/>
                          </a:solidFill>
                          <a:latin typeface="Times New Roman"/>
                        </a:rPr>
                        <a:t>Диагностическое исследование на выявление РНК вируса COVID-19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56 176,05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136 812,73</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3807">
                <a:tc>
                  <a:txBody>
                    <a:bodyPr/>
                    <a:lstStyle/>
                    <a:p>
                      <a:pPr algn="l" fontAlgn="ctr"/>
                      <a:r>
                        <a:rPr lang="ru-RU" sz="1000" b="1" i="0" u="none" strike="noStrike">
                          <a:solidFill>
                            <a:srgbClr val="000000"/>
                          </a:solidFill>
                          <a:latin typeface="Times New Roman"/>
                        </a:rPr>
                        <a:t>ВСЕГО</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dirty="0">
                          <a:solidFill>
                            <a:srgbClr val="000000"/>
                          </a:solidFill>
                          <a:latin typeface="Times New Roman"/>
                        </a:rPr>
                        <a:t>891 780 702,14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dirty="0">
                          <a:solidFill>
                            <a:srgbClr val="000000"/>
                          </a:solidFill>
                          <a:latin typeface="Times New Roman"/>
                        </a:rPr>
                        <a:t>204 317 807,31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a:solidFill>
                            <a:srgbClr val="000000"/>
                          </a:solidFill>
                          <a:latin typeface="Times New Roman"/>
                        </a:rPr>
                        <a:t>237 887 245,75</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233807">
                <a:tc gridSpan="4">
                  <a:txBody>
                    <a:bodyPr/>
                    <a:lstStyle/>
                    <a:p>
                      <a:pPr algn="ctr" fontAlgn="ctr"/>
                      <a:r>
                        <a:rPr lang="ru-RU" sz="1200" b="1" i="0" u="none" strike="noStrike" dirty="0">
                          <a:solidFill>
                            <a:srgbClr val="000000"/>
                          </a:solidFill>
                          <a:latin typeface="Times New Roman"/>
                        </a:rPr>
                        <a:t>ОСМС</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8CCE4"/>
                    </a:solidFill>
                  </a:tcPr>
                </a:tc>
                <a:tc hMerge="1">
                  <a:txBody>
                    <a:bodyPr/>
                    <a:lstStyle/>
                    <a:p>
                      <a:endParaRPr lang="ru-RU"/>
                    </a:p>
                  </a:txBody>
                  <a:tcPr/>
                </a:tc>
                <a:tc hMerge="1">
                  <a:txBody>
                    <a:bodyPr/>
                    <a:lstStyle/>
                    <a:p>
                      <a:endParaRPr lang="ru-RU"/>
                    </a:p>
                  </a:txBody>
                  <a:tcPr/>
                </a:tc>
                <a:tc hMerge="1">
                  <a:txBody>
                    <a:bodyPr/>
                    <a:lstStyle/>
                    <a:p>
                      <a:endParaRPr lang="ru-RU"/>
                    </a:p>
                  </a:txBody>
                  <a:tcPr/>
                </a:tc>
              </a:tr>
              <a:tr h="194839">
                <a:tc>
                  <a:txBody>
                    <a:bodyPr/>
                    <a:lstStyle/>
                    <a:p>
                      <a:pPr algn="l" fontAlgn="ctr"/>
                      <a:r>
                        <a:rPr lang="ru-RU" sz="1000" b="1" i="0" u="none" strike="noStrike">
                          <a:solidFill>
                            <a:srgbClr val="000000"/>
                          </a:solidFill>
                          <a:latin typeface="Times New Roman"/>
                        </a:rPr>
                        <a:t>Круглосуточный стационар</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923 242 697,04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1 906 710 888,90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2 315 600 446,67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a:solidFill>
                            <a:srgbClr val="000000"/>
                          </a:solidFill>
                          <a:latin typeface="Times New Roman"/>
                        </a:rPr>
                        <a:t>Онкогематология в КС</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47 680 406,92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a:solidFill>
                            <a:srgbClr val="000000"/>
                          </a:solidFill>
                          <a:latin typeface="Times New Roman"/>
                        </a:rPr>
                        <a:t>Дневной стационар</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19 637 958,86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48 992 734,14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54 868 387,10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4839">
                <a:tc>
                  <a:txBody>
                    <a:bodyPr/>
                    <a:lstStyle/>
                    <a:p>
                      <a:pPr algn="l" fontAlgn="ctr"/>
                      <a:r>
                        <a:rPr lang="ru-RU" sz="1000" b="1" i="0" u="none" strike="noStrike">
                          <a:solidFill>
                            <a:srgbClr val="000000"/>
                          </a:solidFill>
                          <a:latin typeface="Times New Roman"/>
                        </a:rPr>
                        <a:t>Приемное отделение</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4 796 080,01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46 677 714,54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52 807 994,79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9678">
                <a:tc>
                  <a:txBody>
                    <a:bodyPr/>
                    <a:lstStyle/>
                    <a:p>
                      <a:pPr algn="l" fontAlgn="ctr"/>
                      <a:r>
                        <a:rPr lang="ru-RU" sz="1000" b="1" i="0" u="none" strike="noStrike">
                          <a:solidFill>
                            <a:srgbClr val="000000"/>
                          </a:solidFill>
                          <a:latin typeface="Times New Roman"/>
                        </a:rPr>
                        <a:t>Медицинская реабилитация в КС 2 этап</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11 563 669,86</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8 747 547,22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7 368 706,34</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84516">
                <a:tc>
                  <a:txBody>
                    <a:bodyPr/>
                    <a:lstStyle/>
                    <a:p>
                      <a:pPr algn="l" fontAlgn="ctr"/>
                      <a:r>
                        <a:rPr lang="ru-RU" sz="1000" b="1" i="0" u="none" strike="noStrike">
                          <a:solidFill>
                            <a:srgbClr val="000000"/>
                          </a:solidFill>
                          <a:latin typeface="Times New Roman"/>
                        </a:rPr>
                        <a:t>Диагностическое исследование на выявление РНК вируса COVID-19</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a:solidFill>
                            <a:srgbClr val="000000"/>
                          </a:solidFill>
                          <a:latin typeface="Times New Roman"/>
                        </a:rPr>
                        <a:t>15 039 131,10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130 008 818,77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ru-RU" sz="1200" b="1" i="0" u="none" strike="noStrike" dirty="0">
                          <a:solidFill>
                            <a:srgbClr val="000000"/>
                          </a:solidFill>
                          <a:latin typeface="Times New Roman"/>
                        </a:rPr>
                        <a:t>0,00</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80568">
                <a:tc>
                  <a:txBody>
                    <a:bodyPr/>
                    <a:lstStyle/>
                    <a:p>
                      <a:pPr algn="l" fontAlgn="ctr"/>
                      <a:r>
                        <a:rPr lang="ru-RU" sz="1000" b="1" i="0" u="none" strike="noStrike">
                          <a:solidFill>
                            <a:srgbClr val="000000"/>
                          </a:solidFill>
                          <a:latin typeface="Times New Roman"/>
                        </a:rPr>
                        <a:t>ВСЕГО</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a:solidFill>
                            <a:srgbClr val="000000"/>
                          </a:solidFill>
                          <a:latin typeface="Times New Roman"/>
                        </a:rPr>
                        <a:t>974 279 536,87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a:solidFill>
                            <a:srgbClr val="000000"/>
                          </a:solidFill>
                          <a:latin typeface="Times New Roman"/>
                        </a:rPr>
                        <a:t>2 141 137 703,57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c>
                  <a:txBody>
                    <a:bodyPr/>
                    <a:lstStyle/>
                    <a:p>
                      <a:pPr algn="r" fontAlgn="ctr"/>
                      <a:r>
                        <a:rPr lang="ru-RU" sz="1200" b="1" i="0" u="none" strike="noStrike" dirty="0">
                          <a:solidFill>
                            <a:srgbClr val="000000"/>
                          </a:solidFill>
                          <a:latin typeface="Times New Roman"/>
                        </a:rPr>
                        <a:t>2 478 325 941,82</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BE5F1"/>
                    </a:solidFill>
                  </a:tcPr>
                </a:tc>
              </a:tr>
              <a:tr h="389678">
                <a:tc>
                  <a:txBody>
                    <a:bodyPr/>
                    <a:lstStyle/>
                    <a:p>
                      <a:pPr algn="l" fontAlgn="ctr"/>
                      <a:r>
                        <a:rPr lang="ru-RU" sz="1000" b="1" i="0" u="none" strike="noStrike">
                          <a:solidFill>
                            <a:srgbClr val="000000"/>
                          </a:solidFill>
                          <a:latin typeface="Times New Roman"/>
                        </a:rPr>
                        <a:t>Общий итог</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fontAlgn="ctr"/>
                      <a:r>
                        <a:rPr lang="ru-RU" sz="1300" b="1" i="0" u="none" strike="noStrike" dirty="0">
                          <a:solidFill>
                            <a:srgbClr val="000000"/>
                          </a:solidFill>
                          <a:latin typeface="Times New Roman"/>
                        </a:rPr>
                        <a:t>1 866 060 239,01</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fontAlgn="ctr"/>
                      <a:r>
                        <a:rPr lang="ru-RU" sz="1300" b="1" i="0" u="none" strike="noStrike" dirty="0">
                          <a:solidFill>
                            <a:srgbClr val="000000"/>
                          </a:solidFill>
                          <a:latin typeface="Times New Roman"/>
                        </a:rPr>
                        <a:t>2 345 455 510,88</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c>
                  <a:txBody>
                    <a:bodyPr/>
                    <a:lstStyle/>
                    <a:p>
                      <a:pPr algn="r" fontAlgn="ctr"/>
                      <a:r>
                        <a:rPr lang="ru-RU" sz="1300" b="1" i="0" u="none" strike="noStrike" dirty="0">
                          <a:solidFill>
                            <a:srgbClr val="000000"/>
                          </a:solidFill>
                          <a:latin typeface="Times New Roman"/>
                        </a:rPr>
                        <a:t>2 716 213 187,57</a:t>
                      </a:r>
                    </a:p>
                  </a:txBody>
                  <a:tcPr marL="6195" marR="6195" marT="619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2D69A"/>
                    </a:solidFill>
                  </a:tcP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95536" y="620688"/>
            <a:ext cx="8291264" cy="5953848"/>
          </a:xfrm>
        </p:spPr>
        <p:txBody>
          <a:bodyPr>
            <a:normAutofit/>
          </a:bodyPr>
          <a:lstStyle/>
          <a:p>
            <a:pPr algn="just">
              <a:buNone/>
            </a:pPr>
            <a:r>
              <a:rPr lang="ru-RU" sz="1800" dirty="0" smtClean="0"/>
              <a:t>			</a:t>
            </a:r>
          </a:p>
          <a:p>
            <a:pPr algn="ctr">
              <a:buNone/>
            </a:pPr>
            <a:r>
              <a:rPr lang="ru-RU" sz="1800" dirty="0" smtClean="0"/>
              <a:t>	</a:t>
            </a:r>
            <a:r>
              <a:rPr lang="ru-RU" sz="2000" b="1" dirty="0" smtClean="0">
                <a:latin typeface="Times New Roman" pitchFamily="18" charset="0"/>
                <a:cs typeface="Times New Roman" pitchFamily="18" charset="0"/>
              </a:rPr>
              <a:t>Анализ  средней  заработной платы:</a:t>
            </a:r>
          </a:p>
        </p:txBody>
      </p:sp>
      <p:graphicFrame>
        <p:nvGraphicFramePr>
          <p:cNvPr id="4" name="Таблица 3"/>
          <p:cNvGraphicFramePr>
            <a:graphicFrameLocks noGrp="1"/>
          </p:cNvGraphicFramePr>
          <p:nvPr>
            <p:extLst>
              <p:ext uri="{D42A27DB-BD31-4B8C-83A1-F6EECF244321}">
                <p14:modId xmlns="" xmlns:p14="http://schemas.microsoft.com/office/powerpoint/2010/main" val="1150346660"/>
              </p:ext>
            </p:extLst>
          </p:nvPr>
        </p:nvGraphicFramePr>
        <p:xfrm>
          <a:off x="971600" y="1556791"/>
          <a:ext cx="7272808" cy="3400000"/>
        </p:xfrm>
        <a:graphic>
          <a:graphicData uri="http://schemas.openxmlformats.org/drawingml/2006/table">
            <a:tbl>
              <a:tblPr/>
              <a:tblGrid>
                <a:gridCol w="445421"/>
                <a:gridCol w="2800520"/>
                <a:gridCol w="1342289"/>
                <a:gridCol w="1342289"/>
                <a:gridCol w="1342289"/>
              </a:tblGrid>
              <a:tr h="289856">
                <a:tc rowSpan="2">
                  <a:txBody>
                    <a:bodyPr/>
                    <a:lstStyle/>
                    <a:p>
                      <a:pPr algn="ctr">
                        <a:spcAft>
                          <a:spcPts val="0"/>
                        </a:spcAft>
                      </a:pPr>
                      <a:r>
                        <a:rPr lang="kk-KZ" sz="1600" b="1" dirty="0">
                          <a:latin typeface="Times New Roman" pitchFamily="18" charset="0"/>
                          <a:ea typeface="Times New Roman"/>
                          <a:cs typeface="Times New Roman" pitchFamily="18" charset="0"/>
                        </a:rPr>
                        <a:t>№</a:t>
                      </a:r>
                      <a:endParaRPr lang="ru-RU" sz="1600" b="1" dirty="0">
                        <a:latin typeface="Times New Roman" pitchFamily="18" charset="0"/>
                        <a:ea typeface="Times New Roman"/>
                        <a:cs typeface="Times New Roman" pitchFamily="18" charset="0"/>
                      </a:endParaRPr>
                    </a:p>
                    <a:p>
                      <a:pPr algn="ctr">
                        <a:spcAft>
                          <a:spcPts val="0"/>
                        </a:spcAft>
                      </a:pP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a:t>
                      </a:r>
                      <a:r>
                        <a:rPr lang="ru-RU" sz="1600" b="1" dirty="0" err="1">
                          <a:latin typeface="Times New Roman" pitchFamily="18" charset="0"/>
                          <a:ea typeface="Times New Roman"/>
                          <a:cs typeface="Times New Roman" pitchFamily="18" charset="0"/>
                        </a:rPr>
                        <a:t>п</a:t>
                      </a:r>
                      <a:r>
                        <a:rPr lang="ru-RU" sz="1600" b="1" dirty="0">
                          <a:latin typeface="Times New Roman" pitchFamily="18" charset="0"/>
                          <a:ea typeface="Times New Roman"/>
                          <a:cs typeface="Times New Roman"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Наименование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2020</a:t>
                      </a:r>
                      <a:r>
                        <a:rPr lang="kk-KZ" sz="1600" b="1" baseline="0" dirty="0" smtClean="0">
                          <a:latin typeface="Times New Roman" pitchFamily="18" charset="0"/>
                          <a:ea typeface="Times New Roman"/>
                          <a:cs typeface="Times New Roman" pitchFamily="18" charset="0"/>
                        </a:rPr>
                        <a:t>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2021год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600" b="1" dirty="0" smtClean="0">
                          <a:latin typeface="Times New Roman" pitchFamily="18" charset="0"/>
                          <a:ea typeface="Times New Roman"/>
                          <a:cs typeface="Times New Roman" pitchFamily="18" charset="0"/>
                        </a:rPr>
                        <a:t>2022 год</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vMerge="1">
                  <a:txBody>
                    <a:bodyPr/>
                    <a:lstStyle/>
                    <a:p>
                      <a:endParaRPr lang="ru-RU"/>
                    </a:p>
                  </a:txBody>
                  <a:tcPr/>
                </a:tc>
                <a:tc gridSpan="4">
                  <a:txBody>
                    <a:bodyPr/>
                    <a:lstStyle/>
                    <a:p>
                      <a:pPr algn="ctr">
                        <a:spcAft>
                          <a:spcPts val="0"/>
                        </a:spcAft>
                      </a:pPr>
                      <a:r>
                        <a:rPr lang="kk-KZ" sz="1600" b="1" dirty="0">
                          <a:latin typeface="Times New Roman" pitchFamily="18" charset="0"/>
                          <a:ea typeface="Times New Roman"/>
                          <a:cs typeface="Times New Roman" pitchFamily="18" charset="0"/>
                        </a:rPr>
                        <a:t>Средняя заработная плата на 1 должность </a:t>
                      </a:r>
                      <a:r>
                        <a:rPr lang="kk-KZ" sz="1600" b="1" i="1" dirty="0">
                          <a:latin typeface="Times New Roman" pitchFamily="18" charset="0"/>
                          <a:ea typeface="Times New Roman"/>
                          <a:cs typeface="Times New Roman" pitchFamily="18" charset="0"/>
                        </a:rPr>
                        <a:t>без дифоплаты</a:t>
                      </a:r>
                      <a:r>
                        <a:rPr lang="kk-KZ" sz="1600" b="1" dirty="0">
                          <a:latin typeface="Times New Roman" pitchFamily="18" charset="0"/>
                          <a:ea typeface="Times New Roman"/>
                          <a:cs typeface="Times New Roman" pitchFamily="18" charset="0"/>
                        </a:rPr>
                        <a:t>, в том числе: </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pPr algn="just">
                        <a:spcAft>
                          <a:spcPts val="0"/>
                        </a:spcAft>
                      </a:pPr>
                      <a:endParaRPr lang="ru-RU" sz="11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a:latin typeface="Times New Roman" pitchFamily="18" charset="0"/>
                          <a:ea typeface="Times New Roman"/>
                          <a:cs typeface="Times New Roman" pitchFamily="18" charset="0"/>
                        </a:rPr>
                        <a:t>1</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184123</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239374</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315452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a:latin typeface="Times New Roman" pitchFamily="18" charset="0"/>
                          <a:ea typeface="Times New Roman"/>
                          <a:cs typeface="Times New Roman" pitchFamily="18" charset="0"/>
                        </a:rPr>
                        <a:t>2</a:t>
                      </a:r>
                      <a:endParaRPr lang="ru-RU" sz="1600" b="1">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114415</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138607</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167819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64219</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67599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81750</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600" b="1" dirty="0" smtClean="0">
                          <a:latin typeface="Times New Roman" pitchFamily="18" charset="0"/>
                          <a:ea typeface="Times New Roman"/>
                          <a:cs typeface="Times New Roman" pitchFamily="18" charset="0"/>
                        </a:rPr>
                        <a:t>Средняя заработная плата на 1 должность </a:t>
                      </a:r>
                      <a:r>
                        <a:rPr lang="kk-KZ" sz="1600" b="1" i="1" dirty="0" smtClean="0">
                          <a:latin typeface="Times New Roman" pitchFamily="18" charset="0"/>
                          <a:ea typeface="Times New Roman"/>
                          <a:cs typeface="Times New Roman" pitchFamily="18" charset="0"/>
                        </a:rPr>
                        <a:t>с дифоплатой</a:t>
                      </a:r>
                      <a:r>
                        <a:rPr lang="kk-KZ" sz="1600" b="1" dirty="0" smtClean="0">
                          <a:latin typeface="Times New Roman" pitchFamily="18" charset="0"/>
                          <a:ea typeface="Times New Roman"/>
                          <a:cs typeface="Times New Roman" pitchFamily="18" charset="0"/>
                        </a:rPr>
                        <a:t>, в том числе: </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gn="ctr">
                        <a:spcAft>
                          <a:spcPts val="0"/>
                        </a:spcAft>
                      </a:pPr>
                      <a:endParaRPr lang="ru-RU" sz="1600" b="1"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9856">
                <a:tc>
                  <a:txBody>
                    <a:bodyPr/>
                    <a:lstStyle/>
                    <a:p>
                      <a:pPr algn="ctr">
                        <a:spcAft>
                          <a:spcPts val="0"/>
                        </a:spcAft>
                      </a:pPr>
                      <a:r>
                        <a:rPr lang="kk-KZ" sz="1600" b="1" dirty="0" smtClean="0">
                          <a:latin typeface="Times New Roman" pitchFamily="18" charset="0"/>
                          <a:ea typeface="Times New Roman"/>
                          <a:cs typeface="Times New Roman" pitchFamily="18" charset="0"/>
                        </a:rPr>
                        <a:t>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-врачи</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196621</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256203</a:t>
                      </a:r>
                      <a:endParaRPr lang="ru-RU" sz="1600" b="1" dirty="0" smtClean="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333362</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2</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-средний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121003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146266</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175427</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7398">
                <a:tc>
                  <a:txBody>
                    <a:bodyPr/>
                    <a:lstStyle/>
                    <a:p>
                      <a:pPr algn="ctr">
                        <a:spcAft>
                          <a:spcPts val="0"/>
                        </a:spcAft>
                      </a:pPr>
                      <a:r>
                        <a:rPr lang="kk-KZ" sz="1600" b="1" dirty="0" smtClean="0">
                          <a:latin typeface="Times New Roman" pitchFamily="18" charset="0"/>
                          <a:ea typeface="Times New Roman"/>
                          <a:cs typeface="Times New Roman" pitchFamily="18" charset="0"/>
                        </a:rPr>
                        <a:t>3</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a:latin typeface="Times New Roman" pitchFamily="18" charset="0"/>
                          <a:ea typeface="Times New Roman"/>
                          <a:cs typeface="Times New Roman" pitchFamily="18" charset="0"/>
                        </a:rPr>
                        <a:t>-младший медицинский персонал</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64219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kk-KZ" sz="1600" b="1" dirty="0" smtClean="0">
                          <a:latin typeface="Times New Roman" pitchFamily="18" charset="0"/>
                          <a:ea typeface="Times New Roman"/>
                          <a:cs typeface="Times New Roman" pitchFamily="18" charset="0"/>
                        </a:rPr>
                        <a:t>68399</a:t>
                      </a:r>
                      <a:endParaRPr lang="ru-RU" sz="1600" b="1" dirty="0">
                        <a:latin typeface="Times New Roman" pitchFamily="18" charset="0"/>
                        <a:ea typeface="Times New Roman"/>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kk-KZ" sz="1600" b="1" dirty="0" smtClean="0">
                          <a:latin typeface="Times New Roman" pitchFamily="18" charset="0"/>
                          <a:cs typeface="Times New Roman" pitchFamily="18" charset="0"/>
                        </a:rPr>
                        <a:t>84366</a:t>
                      </a:r>
                      <a:endParaRPr lang="ru-RU" sz="1600" b="1" dirty="0">
                        <a:latin typeface="Times New Roman" pitchFamily="18" charset="0"/>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827584" y="4797152"/>
            <a:ext cx="7848872" cy="1154162"/>
          </a:xfrm>
          <a:prstGeom prst="rect">
            <a:avLst/>
          </a:prstGeom>
          <a:noFill/>
        </p:spPr>
        <p:txBody>
          <a:bodyPr wrap="square" rtlCol="0">
            <a:spAutoFit/>
          </a:bodyPr>
          <a:lstStyle/>
          <a:p>
            <a:pPr algn="just"/>
            <a:endParaRPr lang="ru-RU" dirty="0" smtClean="0"/>
          </a:p>
          <a:p>
            <a:pPr algn="just"/>
            <a:r>
              <a:rPr lang="ru-RU" sz="1700" dirty="0" smtClean="0">
                <a:latin typeface="Times New Roman" pitchFamily="18" charset="0"/>
                <a:cs typeface="Times New Roman" pitchFamily="18" charset="0"/>
              </a:rPr>
              <a:t>	Средняя заработная плата увеличилась: у врача - на 30%, среднего медицинского работника - на 20%, младшего медицинского работника -  на 23%,  чем в предыдущем году.</a:t>
            </a:r>
            <a:endParaRPr lang="ru-RU" sz="1700"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251520" y="875194"/>
            <a:ext cx="8424936" cy="160043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49263" algn="just" fontAlgn="base">
              <a:spcBef>
                <a:spcPct val="0"/>
              </a:spcBef>
              <a:spcAft>
                <a:spcPct val="0"/>
              </a:spcAft>
            </a:pPr>
            <a:r>
              <a:rPr lang="ru-RU" sz="1400" dirty="0" smtClean="0">
                <a:solidFill>
                  <a:srgbClr val="202124"/>
                </a:solidFill>
                <a:latin typeface="Times New Roman" pitchFamily="18" charset="0"/>
                <a:ea typeface="Times New Roman" pitchFamily="18" charset="0"/>
                <a:cs typeface="Times New Roman" pitchFamily="18" charset="0"/>
              </a:rPr>
              <a:t>Одним из наиболее актуальных вопросов на сегодняшний день является повышение уровня оплаты труда. В целях улучшения социально-экономических условий работников, согласно критериям и НПА РК, проводится дифференцированная оплата труда медицинским сотрудникам организации. </a:t>
            </a:r>
            <a:br>
              <a:rPr lang="ru-RU" sz="1400" dirty="0" smtClean="0">
                <a:solidFill>
                  <a:srgbClr val="202124"/>
                </a:solidFill>
                <a:latin typeface="Times New Roman" pitchFamily="18" charset="0"/>
                <a:ea typeface="Times New Roman" pitchFamily="18" charset="0"/>
                <a:cs typeface="Times New Roman" pitchFamily="18" charset="0"/>
              </a:rPr>
            </a:br>
            <a:r>
              <a:rPr lang="ru-RU" sz="1400" dirty="0" smtClean="0">
                <a:solidFill>
                  <a:srgbClr val="202124"/>
                </a:solidFill>
                <a:latin typeface="Times New Roman" pitchFamily="18" charset="0"/>
                <a:ea typeface="Times New Roman" pitchFamily="18" charset="0"/>
                <a:cs typeface="Times New Roman" pitchFamily="18" charset="0"/>
              </a:rPr>
              <a:t>Согласно приведенной ниже таблицы, по относительному показателю, можно наблюдать рост источников дохода за последние годы. А так же, с 2022 года дифференцированную оплату получает младший медицинский персонал и сотрудники хозяйственной части. Врачебному и среднему медицинским  персоналам повысили </a:t>
            </a:r>
            <a:r>
              <a:rPr lang="ru-RU" sz="1400" dirty="0" err="1" smtClean="0">
                <a:solidFill>
                  <a:srgbClr val="202124"/>
                </a:solidFill>
                <a:latin typeface="Times New Roman" pitchFamily="18" charset="0"/>
                <a:ea typeface="Times New Roman" pitchFamily="18" charset="0"/>
                <a:cs typeface="Times New Roman" pitchFamily="18" charset="0"/>
              </a:rPr>
              <a:t>дифоплату</a:t>
            </a:r>
            <a:r>
              <a:rPr lang="ru-RU" sz="1400" dirty="0" smtClean="0">
                <a:solidFill>
                  <a:srgbClr val="202124"/>
                </a:solidFill>
                <a:latin typeface="Times New Roman" pitchFamily="18" charset="0"/>
                <a:ea typeface="Times New Roman" pitchFamily="18" charset="0"/>
                <a:cs typeface="Times New Roman" pitchFamily="18" charset="0"/>
              </a:rPr>
              <a:t> по сравнению с предыдущими годами. </a:t>
            </a:r>
            <a:r>
              <a:rPr kumimoji="0" lang="kk-KZ" sz="1400" b="0" i="0" u="none" strike="noStrike" cap="none" normalizeH="0" baseline="0" dirty="0" smtClean="0">
                <a:ln>
                  <a:noFill/>
                </a:ln>
                <a:solidFill>
                  <a:srgbClr val="202124"/>
                </a:solidFill>
                <a:effectLst/>
                <a:latin typeface="Times New Roman" pitchFamily="18" charset="0"/>
                <a:ea typeface="Times New Roman" pitchFamily="18" charset="0"/>
                <a:cs typeface="Times New Roman" pitchFamily="18" charset="0"/>
              </a:rPr>
              <a:t> </a:t>
            </a:r>
            <a:endParaRPr kumimoji="0" lang="ru-RU"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 xmlns:p14="http://schemas.microsoft.com/office/powerpoint/2010/main" val="2688266025"/>
              </p:ext>
            </p:extLst>
          </p:nvPr>
        </p:nvGraphicFramePr>
        <p:xfrm>
          <a:off x="1285852" y="2928934"/>
          <a:ext cx="6624736" cy="3286148"/>
        </p:xfrm>
        <a:graphic>
          <a:graphicData uri="http://schemas.openxmlformats.org/drawingml/2006/table">
            <a:tbl>
              <a:tblPr/>
              <a:tblGrid>
                <a:gridCol w="986886"/>
                <a:gridCol w="2013510"/>
                <a:gridCol w="1922836"/>
                <a:gridCol w="1701504"/>
              </a:tblGrid>
              <a:tr h="739913">
                <a:tc>
                  <a:txBody>
                    <a:bodyPr/>
                    <a:lstStyle/>
                    <a:p>
                      <a:pPr algn="ctr" fontAlgn="ctr"/>
                      <a:r>
                        <a:rPr lang="ru-RU" sz="1400" b="0" i="0" u="none" strike="noStrike" dirty="0">
                          <a:solidFill>
                            <a:srgbClr val="000000"/>
                          </a:solidFill>
                          <a:latin typeface="Times New Roman"/>
                        </a:rPr>
                        <a:t>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ru-RU" sz="1400" b="0" i="0" u="none" strike="noStrike" dirty="0">
                          <a:solidFill>
                            <a:srgbClr val="000000"/>
                          </a:solidFill>
                          <a:latin typeface="Times New Roman"/>
                        </a:rPr>
                        <a:t>2020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ru-RU" sz="1400" b="0" i="0" u="none" strike="noStrike" dirty="0">
                          <a:solidFill>
                            <a:srgbClr val="000000"/>
                          </a:solidFill>
                          <a:latin typeface="Times New Roman"/>
                        </a:rPr>
                        <a:t>2021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ctr" fontAlgn="ctr"/>
                      <a:r>
                        <a:rPr lang="ru-RU" sz="1400" b="0" i="0" u="none" strike="noStrike" dirty="0">
                          <a:solidFill>
                            <a:srgbClr val="000000"/>
                          </a:solidFill>
                          <a:latin typeface="Times New Roman"/>
                        </a:rPr>
                        <a:t>2022 год</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r h="865421">
                <a:tc>
                  <a:txBody>
                    <a:bodyPr/>
                    <a:lstStyle/>
                    <a:p>
                      <a:pPr algn="ctr" fontAlgn="ctr"/>
                      <a:r>
                        <a:rPr lang="ru-RU" sz="1400" b="1" i="0" u="none" strike="noStrike">
                          <a:solidFill>
                            <a:srgbClr val="000000"/>
                          </a:solidFill>
                          <a:latin typeface="Times New Roman"/>
                        </a:rPr>
                        <a:t>Сумма</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3</a:t>
                      </a:r>
                      <a:r>
                        <a:rPr lang="en-US" sz="1400" b="1" i="0" u="none" strike="noStrike" dirty="0" smtClean="0">
                          <a:solidFill>
                            <a:srgbClr val="000000"/>
                          </a:solidFill>
                          <a:latin typeface="Times New Roman"/>
                        </a:rPr>
                        <a:t>6 478 742</a:t>
                      </a:r>
                      <a:r>
                        <a:rPr lang="kk-KZ" sz="1400" b="1" i="0" u="none" strike="noStrike" dirty="0" smtClean="0">
                          <a:solidFill>
                            <a:srgbClr val="000000"/>
                          </a:solidFill>
                          <a:latin typeface="Times New Roman"/>
                        </a:rPr>
                        <a:t>,00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51 097 950,00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kk-KZ" sz="1400" b="1" i="0" u="none" strike="noStrike" dirty="0" smtClean="0">
                          <a:solidFill>
                            <a:srgbClr val="000000"/>
                          </a:solidFill>
                          <a:latin typeface="Times New Roman"/>
                        </a:rPr>
                        <a:t>57 688 158,00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0814">
                <a:tc>
                  <a:txBody>
                    <a:bodyPr/>
                    <a:lstStyle/>
                    <a:p>
                      <a:pPr algn="ctr" fontAlgn="ctr"/>
                      <a:r>
                        <a:rPr lang="ru-RU" sz="1400" b="1" i="0" u="none" strike="noStrike">
                          <a:solidFill>
                            <a:srgbClr val="000000"/>
                          </a:solidFill>
                          <a:latin typeface="Times New Roman"/>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a:solidFill>
                            <a:srgbClr val="000000"/>
                          </a:solidFill>
                          <a:latin typeface="Times New Roman"/>
                        </a:rPr>
                        <a:t>100</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0000"/>
                          </a:solidFill>
                          <a:latin typeface="Times New Roman"/>
                        </a:rPr>
                        <a:t>140% (+40)</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ru-RU" sz="1400" b="1" i="0" u="none" strike="noStrike" dirty="0" smtClean="0">
                          <a:solidFill>
                            <a:srgbClr val="000000"/>
                          </a:solidFill>
                          <a:latin typeface="Times New Roman"/>
                        </a:rPr>
                        <a:t>158,14 </a:t>
                      </a:r>
                      <a:r>
                        <a:rPr lang="ru-RU" sz="1400" b="1" i="0" u="none" strike="noStrike" dirty="0">
                          <a:solidFill>
                            <a:srgbClr val="000000"/>
                          </a:solidFill>
                          <a:latin typeface="Times New Roman"/>
                        </a:rPr>
                        <a:t>по сравнению с 2020 годом отличается повышение на </a:t>
                      </a:r>
                      <a:r>
                        <a:rPr lang="ru-RU" sz="1400" b="1" i="0" u="none" strike="noStrike" dirty="0" smtClean="0">
                          <a:solidFill>
                            <a:srgbClr val="000000"/>
                          </a:solidFill>
                          <a:latin typeface="Times New Roman"/>
                        </a:rPr>
                        <a:t>58,14% , а </a:t>
                      </a:r>
                      <a:r>
                        <a:rPr lang="ru-RU" sz="1400" b="1" i="0" u="none" strike="noStrike" dirty="0">
                          <a:solidFill>
                            <a:srgbClr val="000000"/>
                          </a:solidFill>
                          <a:latin typeface="Times New Roman"/>
                        </a:rPr>
                        <a:t>с 2021 г понижение на </a:t>
                      </a:r>
                      <a:r>
                        <a:rPr lang="ru-RU" sz="1400" b="1" i="0" u="none" strike="noStrike" dirty="0" smtClean="0">
                          <a:solidFill>
                            <a:srgbClr val="000000"/>
                          </a:solidFill>
                          <a:latin typeface="Times New Roman"/>
                        </a:rPr>
                        <a:t>12,89%</a:t>
                      </a:r>
                      <a:endParaRPr lang="ru-RU" sz="1400" b="1" i="0" u="none" strike="noStrike" dirty="0">
                        <a:solidFill>
                          <a:srgbClr val="000000"/>
                        </a:solidFill>
                        <a:latin typeface="Times New Roman"/>
                      </a:endParaRP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251520" y="476672"/>
            <a:ext cx="8640960" cy="2592288"/>
          </a:xfrm>
        </p:spPr>
        <p:txBody>
          <a:bodyPr>
            <a:normAutofit lnSpcReduction="10000"/>
          </a:bodyPr>
          <a:lstStyle/>
          <a:p>
            <a:pPr algn="ctr">
              <a:buNone/>
            </a:pPr>
            <a:r>
              <a:rPr lang="kk-KZ" sz="1800" b="1" dirty="0" smtClean="0"/>
              <a:t>		</a:t>
            </a:r>
            <a:r>
              <a:rPr lang="kk-KZ" sz="1600" b="1" dirty="0" smtClean="0">
                <a:latin typeface="Times New Roman" pitchFamily="18" charset="0"/>
                <a:cs typeface="Times New Roman" pitchFamily="18" charset="0"/>
              </a:rPr>
              <a:t>Материально-техническое оснащение</a:t>
            </a:r>
            <a:endParaRPr lang="kk-KZ" sz="2000" b="1" dirty="0" smtClean="0">
              <a:latin typeface="Times New Roman" pitchFamily="18" charset="0"/>
              <a:cs typeface="Times New Roman" pitchFamily="18" charset="0"/>
            </a:endParaRPr>
          </a:p>
          <a:p>
            <a:pPr algn="just">
              <a:buNone/>
            </a:pPr>
            <a:r>
              <a:rPr lang="ru-RU" sz="1400" dirty="0" smtClean="0">
                <a:latin typeface="Times New Roman" pitchFamily="18" charset="0"/>
                <a:cs typeface="Times New Roman" pitchFamily="18" charset="0"/>
              </a:rPr>
              <a:t>Материально–техническая база состоит из 1267 единиц медицинского оборудования, в том числе 105 дорогостоящего, стоимостью свыше 4 </a:t>
            </a:r>
            <a:r>
              <a:rPr lang="ru-RU" sz="1400" dirty="0" err="1" smtClean="0">
                <a:latin typeface="Times New Roman" pitchFamily="18" charset="0"/>
                <a:cs typeface="Times New Roman" pitchFamily="18" charset="0"/>
              </a:rPr>
              <a:t>млн</a:t>
            </a:r>
            <a:r>
              <a:rPr lang="ru-RU" sz="1400" dirty="0" smtClean="0">
                <a:latin typeface="Times New Roman" pitchFamily="18" charset="0"/>
                <a:cs typeface="Times New Roman" pitchFamily="18" charset="0"/>
              </a:rPr>
              <a:t> тенге. На сегодняшний день уровень оснащения достаточный, </a:t>
            </a:r>
            <a:r>
              <a:rPr lang="ru-RU" sz="1400" smtClean="0">
                <a:latin typeface="Times New Roman" pitchFamily="18" charset="0"/>
                <a:cs typeface="Times New Roman" pitchFamily="18" charset="0"/>
              </a:rPr>
              <a:t>составляет  </a:t>
            </a:r>
            <a:r>
              <a:rPr lang="ru-RU" sz="1400" smtClean="0">
                <a:latin typeface="Times New Roman" pitchFamily="18" charset="0"/>
                <a:cs typeface="Times New Roman" pitchFamily="18" charset="0"/>
              </a:rPr>
              <a:t>92,63%  </a:t>
            </a:r>
            <a:r>
              <a:rPr lang="ru-RU" sz="1400" dirty="0" smtClean="0">
                <a:latin typeface="Times New Roman" pitchFamily="18" charset="0"/>
                <a:cs typeface="Times New Roman" pitchFamily="18" charset="0"/>
              </a:rPr>
              <a:t>от нормативов, установленных МЗ РК. </a:t>
            </a:r>
          </a:p>
          <a:p>
            <a:pPr algn="just">
              <a:buNone/>
            </a:pPr>
            <a:r>
              <a:rPr lang="ru-RU" sz="1400" dirty="0" smtClean="0">
                <a:latin typeface="Times New Roman" pitchFamily="18" charset="0"/>
                <a:cs typeface="Times New Roman" pitchFamily="18" charset="0"/>
              </a:rPr>
              <a:t>В 202</a:t>
            </a:r>
            <a:r>
              <a:rPr lang="kk-KZ" sz="1400" dirty="0" smtClean="0">
                <a:latin typeface="Times New Roman" pitchFamily="18" charset="0"/>
                <a:cs typeface="Times New Roman" pitchFamily="18" charset="0"/>
              </a:rPr>
              <a:t>2</a:t>
            </a:r>
            <a:r>
              <a:rPr lang="ru-RU" sz="1400" dirty="0" smtClean="0">
                <a:latin typeface="Times New Roman" pitchFamily="18" charset="0"/>
                <a:cs typeface="Times New Roman" pitchFamily="18" charset="0"/>
              </a:rPr>
              <a:t> году за счет местного бюджета был приобретен</a:t>
            </a:r>
            <a:r>
              <a:rPr lang="kk-KZ"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Видеокомплекс</a:t>
            </a:r>
            <a:r>
              <a:rPr lang="ru-RU" sz="1400" dirty="0" smtClean="0">
                <a:latin typeface="Times New Roman" pitchFamily="18" charset="0"/>
                <a:cs typeface="Times New Roman" pitchFamily="18" charset="0"/>
              </a:rPr>
              <a:t> для </a:t>
            </a:r>
            <a:r>
              <a:rPr lang="ru-RU" sz="1400" dirty="0" err="1" smtClean="0">
                <a:latin typeface="Times New Roman" pitchFamily="18" charset="0"/>
                <a:cs typeface="Times New Roman" pitchFamily="18" charset="0"/>
              </a:rPr>
              <a:t>лапароскопической</a:t>
            </a:r>
            <a:r>
              <a:rPr lang="ru-RU" sz="1400" dirty="0" smtClean="0">
                <a:latin typeface="Times New Roman" pitchFamily="18" charset="0"/>
                <a:cs typeface="Times New Roman" pitchFamily="18" charset="0"/>
              </a:rPr>
              <a:t> хирургии в педиатрии с 4к видеосистемой».   </a:t>
            </a:r>
            <a:r>
              <a:rPr lang="kk-KZ" sz="1400" dirty="0" smtClean="0">
                <a:latin typeface="Times New Roman" pitchFamily="18" charset="0"/>
                <a:cs typeface="Times New Roman" pitchFamily="18" charset="0"/>
              </a:rPr>
              <a:t>Данное медицинское оборудование </a:t>
            </a:r>
            <a:r>
              <a:rPr lang="ru-RU" sz="1400" dirty="0" smtClean="0">
                <a:latin typeface="Times New Roman" pitchFamily="18" charset="0"/>
                <a:cs typeface="Times New Roman" pitchFamily="18" charset="0"/>
              </a:rPr>
              <a:t>был</a:t>
            </a:r>
            <a:r>
              <a:rPr lang="kk-KZ" sz="140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 принят</a:t>
            </a:r>
            <a:r>
              <a:rPr lang="kk-KZ" sz="140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 и сдан</a:t>
            </a:r>
            <a:r>
              <a:rPr lang="kk-KZ" sz="1400" dirty="0" smtClean="0">
                <a:latin typeface="Times New Roman" pitchFamily="18" charset="0"/>
                <a:cs typeface="Times New Roman" pitchFamily="18" charset="0"/>
              </a:rPr>
              <a:t>о</a:t>
            </a:r>
            <a:r>
              <a:rPr lang="ru-RU" sz="1400" dirty="0" smtClean="0">
                <a:latin typeface="Times New Roman" pitchFamily="18" charset="0"/>
                <a:cs typeface="Times New Roman" pitchFamily="18" charset="0"/>
              </a:rPr>
              <a:t> в эксплуатацию в полном объеме на основании  акта приемки, пуско-наладки и ремонтных работ, актов оказания услуг по обучению специалистов</a:t>
            </a:r>
            <a:r>
              <a:rPr lang="kk-KZ" sz="1400" dirty="0" smtClean="0">
                <a:latin typeface="Times New Roman" pitchFamily="18" charset="0"/>
                <a:cs typeface="Times New Roman" pitchFamily="18" charset="0"/>
              </a:rPr>
              <a:t>. </a:t>
            </a:r>
          </a:p>
          <a:p>
            <a:pPr algn="just">
              <a:buNone/>
            </a:pPr>
            <a:endParaRPr lang="kk-KZ" sz="1800" dirty="0" smtClean="0">
              <a:latin typeface="Times New Roman" pitchFamily="18" charset="0"/>
              <a:cs typeface="Times New Roman" pitchFamily="18" charset="0"/>
            </a:endParaRPr>
          </a:p>
          <a:p>
            <a:pPr algn="just">
              <a:buNone/>
            </a:pPr>
            <a:r>
              <a:rPr lang="kk-KZ" sz="1800" i="1" dirty="0" smtClean="0"/>
              <a:t>		</a:t>
            </a:r>
            <a:endParaRPr lang="ru-RU" sz="1800" i="1" dirty="0"/>
          </a:p>
        </p:txBody>
      </p:sp>
      <p:pic>
        <p:nvPicPr>
          <p:cNvPr id="4" name="Рисунок 3" descr="1.jpg"/>
          <p:cNvPicPr>
            <a:picLocks noChangeAspect="1"/>
          </p:cNvPicPr>
          <p:nvPr/>
        </p:nvPicPr>
        <p:blipFill>
          <a:blip r:embed="rId2" cstate="print"/>
          <a:stretch>
            <a:fillRect/>
          </a:stretch>
        </p:blipFill>
        <p:spPr>
          <a:xfrm>
            <a:off x="1691680" y="2564904"/>
            <a:ext cx="2520280" cy="1584176"/>
          </a:xfrm>
          <a:prstGeom prst="rect">
            <a:avLst/>
          </a:prstGeom>
        </p:spPr>
      </p:pic>
      <p:pic>
        <p:nvPicPr>
          <p:cNvPr id="5" name="Рисунок 4" descr="2.png"/>
          <p:cNvPicPr>
            <a:picLocks noChangeAspect="1"/>
          </p:cNvPicPr>
          <p:nvPr/>
        </p:nvPicPr>
        <p:blipFill>
          <a:blip r:embed="rId3" cstate="print"/>
          <a:stretch>
            <a:fillRect/>
          </a:stretch>
        </p:blipFill>
        <p:spPr>
          <a:xfrm>
            <a:off x="5292080" y="2564904"/>
            <a:ext cx="2520280" cy="1584176"/>
          </a:xfrm>
          <a:prstGeom prst="rect">
            <a:avLst/>
          </a:prstGeom>
        </p:spPr>
      </p:pic>
      <p:pic>
        <p:nvPicPr>
          <p:cNvPr id="6" name="Рисунок 5" descr="3.jpg"/>
          <p:cNvPicPr>
            <a:picLocks noChangeAspect="1"/>
          </p:cNvPicPr>
          <p:nvPr/>
        </p:nvPicPr>
        <p:blipFill>
          <a:blip r:embed="rId4" cstate="print"/>
          <a:stretch>
            <a:fillRect/>
          </a:stretch>
        </p:blipFill>
        <p:spPr>
          <a:xfrm>
            <a:off x="4211960" y="4581128"/>
            <a:ext cx="2232248" cy="1584176"/>
          </a:xfrm>
          <a:prstGeom prst="rect">
            <a:avLst/>
          </a:prstGeom>
        </p:spPr>
      </p:pic>
      <p:pic>
        <p:nvPicPr>
          <p:cNvPr id="1026" name="Picture 2" descr="C:\Users\20\Desktop\WhatsApp Image 2022-06-06 at 16.16.49.jpeg"/>
          <p:cNvPicPr>
            <a:picLocks noChangeAspect="1" noChangeArrowheads="1"/>
          </p:cNvPicPr>
          <p:nvPr/>
        </p:nvPicPr>
        <p:blipFill>
          <a:blip r:embed="rId5" cstate="print"/>
          <a:srcRect/>
          <a:stretch>
            <a:fillRect/>
          </a:stretch>
        </p:blipFill>
        <p:spPr bwMode="auto">
          <a:xfrm>
            <a:off x="7236296" y="4365104"/>
            <a:ext cx="1584176" cy="1872208"/>
          </a:xfrm>
          <a:prstGeom prst="rect">
            <a:avLst/>
          </a:prstGeom>
          <a:noFill/>
        </p:spPr>
      </p:pic>
      <p:pic>
        <p:nvPicPr>
          <p:cNvPr id="9217" name="Picture 1"/>
          <p:cNvPicPr>
            <a:picLocks noChangeAspect="1" noChangeArrowheads="1"/>
          </p:cNvPicPr>
          <p:nvPr/>
        </p:nvPicPr>
        <p:blipFill>
          <a:blip r:embed="rId6" cstate="print"/>
          <a:srcRect/>
          <a:stretch>
            <a:fillRect/>
          </a:stretch>
        </p:blipFill>
        <p:spPr bwMode="auto">
          <a:xfrm>
            <a:off x="971600" y="4293096"/>
            <a:ext cx="2669282" cy="194421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332656"/>
            <a:ext cx="8363272" cy="6169872"/>
          </a:xfrm>
        </p:spPr>
        <p:txBody>
          <a:bodyPr>
            <a:normAutofit/>
          </a:bodyPr>
          <a:lstStyle/>
          <a:p>
            <a:pPr algn="ctr">
              <a:buNone/>
            </a:pPr>
            <a:r>
              <a:rPr lang="kk-KZ" sz="1600" dirty="0" smtClean="0"/>
              <a:t>     </a:t>
            </a:r>
            <a:r>
              <a:rPr lang="kk-KZ" sz="1400" b="1" dirty="0" smtClean="0">
                <a:latin typeface="Times New Roman" pitchFamily="18" charset="0"/>
                <a:cs typeface="Times New Roman" pitchFamily="18" charset="0"/>
              </a:rPr>
              <a:t>Информационно-разъяснительная работа среди населения проводится через социальные сети и официальный сайт больницы</a:t>
            </a:r>
            <a:endParaRPr lang="kk-KZ" sz="1600" b="1" dirty="0" smtClean="0">
              <a:latin typeface="Times New Roman" pitchFamily="18" charset="0"/>
              <a:cs typeface="Times New Roman" pitchFamily="18" charset="0"/>
            </a:endParaRPr>
          </a:p>
        </p:txBody>
      </p:sp>
      <p:graphicFrame>
        <p:nvGraphicFramePr>
          <p:cNvPr id="4" name="Диаграмма 3"/>
          <p:cNvGraphicFramePr/>
          <p:nvPr/>
        </p:nvGraphicFramePr>
        <p:xfrm>
          <a:off x="3851920" y="1052736"/>
          <a:ext cx="5040560"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Таблица 4"/>
          <p:cNvGraphicFramePr>
            <a:graphicFrameLocks noGrp="1"/>
          </p:cNvGraphicFramePr>
          <p:nvPr>
            <p:extLst>
              <p:ext uri="{D42A27DB-BD31-4B8C-83A1-F6EECF244321}">
                <p14:modId xmlns="" xmlns:p14="http://schemas.microsoft.com/office/powerpoint/2010/main" val="3230166668"/>
              </p:ext>
            </p:extLst>
          </p:nvPr>
        </p:nvGraphicFramePr>
        <p:xfrm>
          <a:off x="395536" y="1052736"/>
          <a:ext cx="3096345" cy="2706047"/>
        </p:xfrm>
        <a:graphic>
          <a:graphicData uri="http://schemas.openxmlformats.org/drawingml/2006/table">
            <a:tbl>
              <a:tblPr firstRow="1" bandRow="1">
                <a:tableStyleId>{5C22544A-7EE6-4342-B048-85BDC9FD1C3A}</a:tableStyleId>
              </a:tblPr>
              <a:tblGrid>
                <a:gridCol w="1152128"/>
                <a:gridCol w="912102"/>
                <a:gridCol w="1032115"/>
              </a:tblGrid>
              <a:tr h="252028">
                <a:tc>
                  <a:txBody>
                    <a:bodyPr/>
                    <a:lstStyle/>
                    <a:p>
                      <a:endParaRPr lang="ru-RU" sz="1200" b="1" dirty="0">
                        <a:solidFill>
                          <a:schemeClr val="tx1"/>
                        </a:solidFill>
                      </a:endParaRPr>
                    </a:p>
                  </a:txBody>
                  <a:tcPr/>
                </a:tc>
                <a:tc>
                  <a:txBody>
                    <a:bodyPr/>
                    <a:lstStyle/>
                    <a:p>
                      <a:r>
                        <a:rPr lang="en-US" sz="1200" b="1" dirty="0" err="1" smtClean="0">
                          <a:solidFill>
                            <a:schemeClr val="tx1"/>
                          </a:solidFill>
                          <a:latin typeface="Times New Roman" pitchFamily="18" charset="0"/>
                          <a:cs typeface="Times New Roman" pitchFamily="18" charset="0"/>
                        </a:rPr>
                        <a:t>Instagram</a:t>
                      </a:r>
                      <a:endParaRPr lang="ru-RU" sz="1200" b="1" dirty="0">
                        <a:solidFill>
                          <a:schemeClr val="tx1"/>
                        </a:solidFill>
                        <a:latin typeface="Times New Roman" pitchFamily="18" charset="0"/>
                        <a:cs typeface="Times New Roman" pitchFamily="18" charset="0"/>
                      </a:endParaRPr>
                    </a:p>
                  </a:txBody>
                  <a:tcPr/>
                </a:tc>
                <a:tc>
                  <a:txBody>
                    <a:bodyPr/>
                    <a:lstStyle/>
                    <a:p>
                      <a:r>
                        <a:rPr lang="en-US" sz="1200" b="1" dirty="0" err="1" smtClean="0">
                          <a:solidFill>
                            <a:schemeClr val="tx1"/>
                          </a:solidFill>
                          <a:latin typeface="Times New Roman" pitchFamily="18" charset="0"/>
                          <a:cs typeface="Times New Roman" pitchFamily="18" charset="0"/>
                        </a:rPr>
                        <a:t>Facebook</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Подписчики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2073</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en-US" sz="1200" b="1" dirty="0" smtClean="0">
                          <a:solidFill>
                            <a:schemeClr val="tx1"/>
                          </a:solidFill>
                          <a:latin typeface="Times New Roman" pitchFamily="18" charset="0"/>
                          <a:cs typeface="Times New Roman" pitchFamily="18" charset="0"/>
                        </a:rPr>
                        <a:t>4</a:t>
                      </a:r>
                      <a:r>
                        <a:rPr lang="ru-RU" sz="1200" b="1" dirty="0" smtClean="0">
                          <a:solidFill>
                            <a:schemeClr val="tx1"/>
                          </a:solidFill>
                          <a:latin typeface="Times New Roman" pitchFamily="18" charset="0"/>
                          <a:cs typeface="Times New Roman" pitchFamily="18" charset="0"/>
                        </a:rPr>
                        <a:t>651</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Публикации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379</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406</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Показ</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8598</a:t>
                      </a:r>
                    </a:p>
                  </a:txBody>
                  <a:tcPr/>
                </a:tc>
                <a:tc>
                  <a:txBody>
                    <a:bodyPr/>
                    <a:lstStyle/>
                    <a:p>
                      <a:pPr algn="ctr"/>
                      <a:r>
                        <a:rPr lang="kk-KZ" sz="1200" b="1" dirty="0" smtClean="0">
                          <a:solidFill>
                            <a:schemeClr val="tx1"/>
                          </a:solidFill>
                          <a:latin typeface="Times New Roman" pitchFamily="18" charset="0"/>
                          <a:cs typeface="Times New Roman" pitchFamily="18" charset="0"/>
                        </a:rPr>
                        <a:t>71596</a:t>
                      </a:r>
                      <a:endParaRPr lang="ru-RU" sz="1200" b="1" dirty="0">
                        <a:solidFill>
                          <a:schemeClr val="tx1"/>
                        </a:solidFill>
                        <a:latin typeface="Times New Roman" pitchFamily="18" charset="0"/>
                        <a:cs typeface="Times New Roman" pitchFamily="18" charset="0"/>
                      </a:endParaRPr>
                    </a:p>
                  </a:txBody>
                  <a:tcPr/>
                </a:tc>
              </a:tr>
              <a:tr h="252028">
                <a:tc>
                  <a:txBody>
                    <a:bodyPr/>
                    <a:lstStyle/>
                    <a:p>
                      <a:r>
                        <a:rPr lang="kk-KZ" sz="1200" b="1" dirty="0" smtClean="0">
                          <a:solidFill>
                            <a:schemeClr val="tx1"/>
                          </a:solidFill>
                          <a:latin typeface="Times New Roman" pitchFamily="18" charset="0"/>
                          <a:cs typeface="Times New Roman" pitchFamily="18" charset="0"/>
                        </a:rPr>
                        <a:t>Охват</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30058</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33451</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Отметка нравится</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5980</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6148</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Комментарии</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4795</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5200</a:t>
                      </a:r>
                      <a:endParaRPr lang="ru-RU" sz="1200" b="1" dirty="0">
                        <a:solidFill>
                          <a:schemeClr val="tx1"/>
                        </a:solidFill>
                        <a:latin typeface="Times New Roman" pitchFamily="18" charset="0"/>
                        <a:cs typeface="Times New Roman" pitchFamily="18" charset="0"/>
                      </a:endParaRPr>
                    </a:p>
                  </a:txBody>
                  <a:tcPr/>
                </a:tc>
              </a:tr>
              <a:tr h="420047">
                <a:tc>
                  <a:txBody>
                    <a:bodyPr/>
                    <a:lstStyle/>
                    <a:p>
                      <a:r>
                        <a:rPr lang="kk-KZ" sz="1200" b="1" dirty="0" smtClean="0">
                          <a:solidFill>
                            <a:schemeClr val="tx1"/>
                          </a:solidFill>
                          <a:latin typeface="Times New Roman" pitchFamily="18" charset="0"/>
                          <a:cs typeface="Times New Roman" pitchFamily="18" charset="0"/>
                        </a:rPr>
                        <a:t>Видео просмотры</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10210</a:t>
                      </a:r>
                      <a:endParaRPr lang="ru-RU" sz="1200" b="1" dirty="0">
                        <a:solidFill>
                          <a:schemeClr val="tx1"/>
                        </a:solidFill>
                        <a:latin typeface="Times New Roman" pitchFamily="18" charset="0"/>
                        <a:cs typeface="Times New Roman" pitchFamily="18" charset="0"/>
                      </a:endParaRPr>
                    </a:p>
                  </a:txBody>
                  <a:tcPr/>
                </a:tc>
                <a:tc>
                  <a:txBody>
                    <a:bodyPr/>
                    <a:lstStyle/>
                    <a:p>
                      <a:pPr algn="ctr"/>
                      <a:r>
                        <a:rPr lang="kk-KZ" sz="1200" b="1" dirty="0" smtClean="0">
                          <a:solidFill>
                            <a:schemeClr val="tx1"/>
                          </a:solidFill>
                          <a:latin typeface="Times New Roman" pitchFamily="18" charset="0"/>
                          <a:cs typeface="Times New Roman" pitchFamily="18" charset="0"/>
                        </a:rPr>
                        <a:t>13650</a:t>
                      </a:r>
                      <a:endParaRPr lang="ru-RU" sz="1200" b="1" dirty="0">
                        <a:solidFill>
                          <a:schemeClr val="tx1"/>
                        </a:solidFill>
                        <a:latin typeface="Times New Roman" pitchFamily="18" charset="0"/>
                        <a:cs typeface="Times New Roman" pitchFamily="18" charset="0"/>
                      </a:endParaRPr>
                    </a:p>
                  </a:txBody>
                  <a:tcPr/>
                </a:tc>
              </a:tr>
            </a:tbl>
          </a:graphicData>
        </a:graphic>
      </p:graphicFrame>
      <p:sp>
        <p:nvSpPr>
          <p:cNvPr id="7" name="Прямоугольник 6"/>
          <p:cNvSpPr/>
          <p:nvPr/>
        </p:nvSpPr>
        <p:spPr>
          <a:xfrm>
            <a:off x="4427984" y="4221088"/>
            <a:ext cx="4536504" cy="261610"/>
          </a:xfrm>
          <a:prstGeom prst="rect">
            <a:avLst/>
          </a:prstGeom>
        </p:spPr>
        <p:txBody>
          <a:bodyPr wrap="square">
            <a:spAutoFit/>
          </a:bodyPr>
          <a:lstStyle/>
          <a:p>
            <a:pPr>
              <a:buNone/>
            </a:pPr>
            <a:endParaRPr lang="ru-RU" sz="1100" dirty="0"/>
          </a:p>
        </p:txBody>
      </p:sp>
      <p:pic>
        <p:nvPicPr>
          <p:cNvPr id="9" name="Рисунок 8" descr="0c28e411-edb3-4ddf-928a-bb13846ef607.jpg"/>
          <p:cNvPicPr>
            <a:picLocks noChangeAspect="1"/>
          </p:cNvPicPr>
          <p:nvPr/>
        </p:nvPicPr>
        <p:blipFill>
          <a:blip r:embed="rId3" cstate="print"/>
          <a:stretch>
            <a:fillRect/>
          </a:stretch>
        </p:blipFill>
        <p:spPr>
          <a:xfrm>
            <a:off x="7092280" y="4221088"/>
            <a:ext cx="1728192" cy="2376264"/>
          </a:xfrm>
          <a:prstGeom prst="rect">
            <a:avLst/>
          </a:prstGeom>
          <a:ln>
            <a:noFill/>
          </a:ln>
          <a:effectLst>
            <a:outerShdw blurRad="190500" algn="tl" rotWithShape="0">
              <a:srgbClr val="000000">
                <a:alpha val="70000"/>
              </a:srgbClr>
            </a:outerShdw>
          </a:effectLst>
        </p:spPr>
      </p:pic>
      <p:pic>
        <p:nvPicPr>
          <p:cNvPr id="10" name="Рисунок 9" descr="042bbb36-99ad-473d-abe9-24910f52662f.jpg"/>
          <p:cNvPicPr>
            <a:picLocks noChangeAspect="1"/>
          </p:cNvPicPr>
          <p:nvPr/>
        </p:nvPicPr>
        <p:blipFill>
          <a:blip r:embed="rId4" cstate="print"/>
          <a:stretch>
            <a:fillRect/>
          </a:stretch>
        </p:blipFill>
        <p:spPr>
          <a:xfrm>
            <a:off x="4788024" y="4221088"/>
            <a:ext cx="1872208" cy="2448272"/>
          </a:xfrm>
          <a:prstGeom prst="rect">
            <a:avLst/>
          </a:prstGeom>
          <a:ln>
            <a:noFill/>
          </a:ln>
          <a:effectLst>
            <a:outerShdw blurRad="190500" algn="tl" rotWithShape="0">
              <a:srgbClr val="000000">
                <a:alpha val="70000"/>
              </a:srgbClr>
            </a:outerShdw>
          </a:effectLst>
        </p:spPr>
      </p:pic>
      <p:pic>
        <p:nvPicPr>
          <p:cNvPr id="8193" name="Picture 1" descr="C:\Users\20\Downloads\22dd71b6-9f24-453c-9e76-b1c39735bbf5.jpg"/>
          <p:cNvPicPr>
            <a:picLocks noChangeAspect="1" noChangeArrowheads="1"/>
          </p:cNvPicPr>
          <p:nvPr/>
        </p:nvPicPr>
        <p:blipFill>
          <a:blip r:embed="rId5" cstate="print"/>
          <a:srcRect/>
          <a:stretch>
            <a:fillRect/>
          </a:stretch>
        </p:blipFill>
        <p:spPr bwMode="auto">
          <a:xfrm>
            <a:off x="395536" y="4149080"/>
            <a:ext cx="1944216" cy="2376264"/>
          </a:xfrm>
          <a:prstGeom prst="rect">
            <a:avLst/>
          </a:prstGeom>
          <a:noFill/>
        </p:spPr>
      </p:pic>
      <p:pic>
        <p:nvPicPr>
          <p:cNvPr id="8195" name="Picture 3" descr="C:\Users\20\Downloads\820f60f8-255b-4f75-b90d-c674ef6f4c99.jpg"/>
          <p:cNvPicPr>
            <a:picLocks noChangeAspect="1" noChangeArrowheads="1"/>
          </p:cNvPicPr>
          <p:nvPr/>
        </p:nvPicPr>
        <p:blipFill>
          <a:blip r:embed="rId6" cstate="print"/>
          <a:srcRect/>
          <a:stretch>
            <a:fillRect/>
          </a:stretch>
        </p:blipFill>
        <p:spPr bwMode="auto">
          <a:xfrm>
            <a:off x="2555776" y="4221088"/>
            <a:ext cx="1995686" cy="2376264"/>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457200" y="332656"/>
            <a:ext cx="3898776" cy="288032"/>
          </a:xfrm>
        </p:spPr>
        <p:txBody>
          <a:bodyPr>
            <a:normAutofit fontScale="90000"/>
          </a:bodyPr>
          <a:lstStyle/>
          <a:p>
            <a:r>
              <a:rPr lang="kk-KZ" sz="3200" b="1" i="1" dirty="0" smtClean="0">
                <a:latin typeface="+mn-lt"/>
              </a:rPr>
              <a:t>     </a:t>
            </a:r>
            <a:r>
              <a:rPr lang="kk-KZ" sz="2000" b="1" dirty="0" smtClean="0">
                <a:solidFill>
                  <a:schemeClr val="tx1"/>
                </a:solidFill>
                <a:latin typeface="+mn-lt"/>
              </a:rPr>
              <a:t>О телемедицине                     </a:t>
            </a:r>
            <a:endParaRPr lang="ru-RU" sz="2000" b="1" dirty="0">
              <a:solidFill>
                <a:schemeClr val="tx1"/>
              </a:solidFill>
              <a:latin typeface="+mn-lt"/>
            </a:endParaRPr>
          </a:p>
        </p:txBody>
      </p:sp>
      <p:sp>
        <p:nvSpPr>
          <p:cNvPr id="5" name="Содержимое 4"/>
          <p:cNvSpPr>
            <a:spLocks noGrp="1"/>
          </p:cNvSpPr>
          <p:nvPr>
            <p:ph sz="half" idx="1"/>
          </p:nvPr>
        </p:nvSpPr>
        <p:spPr>
          <a:xfrm flipH="1">
            <a:off x="251520" y="692697"/>
            <a:ext cx="3816424" cy="4450815"/>
          </a:xfrm>
        </p:spPr>
        <p:txBody>
          <a:bodyPr>
            <a:noAutofit/>
          </a:bodyPr>
          <a:lstStyle/>
          <a:p>
            <a:r>
              <a:rPr lang="ru-RU" sz="1600" dirty="0" smtClean="0"/>
              <a:t>С 18.10.2021 года приказом Управления здравоохранения в целях организации дистанционных медицинских услуг, повышения доступности и качества медицинской помощи, оказываемой детям, за счет собственных средств организации, был открыт кабинет телемедицины. </a:t>
            </a:r>
          </a:p>
          <a:p>
            <a:r>
              <a:rPr lang="ru-RU" sz="1600" dirty="0" smtClean="0"/>
              <a:t>Всего за 12  месяцев 2022 года проведены 131 </a:t>
            </a:r>
            <a:r>
              <a:rPr lang="ru-RU" sz="1600" dirty="0" err="1" smtClean="0"/>
              <a:t>телемедицинских</a:t>
            </a:r>
            <a:r>
              <a:rPr lang="ru-RU" sz="1600" dirty="0" smtClean="0"/>
              <a:t> консультаций с </a:t>
            </a:r>
            <a:r>
              <a:rPr lang="ru-RU" sz="1600" dirty="0" err="1" smtClean="0"/>
              <a:t>НЦПиДХ</a:t>
            </a:r>
            <a:r>
              <a:rPr lang="ru-RU" sz="1600" dirty="0" smtClean="0"/>
              <a:t> (62) и КФ "UMC" (69) со следующими  специалистами: хирургом, урологом, кардиологом, пульмонологом, неврологом, </a:t>
            </a:r>
            <a:r>
              <a:rPr lang="ru-RU" sz="1600" dirty="0" err="1" smtClean="0"/>
              <a:t>нефроло-гом</a:t>
            </a:r>
            <a:r>
              <a:rPr lang="ru-RU" sz="1600" dirty="0" smtClean="0"/>
              <a:t>, реаниматологом, </a:t>
            </a:r>
            <a:r>
              <a:rPr lang="ru-RU" sz="1600" dirty="0" err="1" smtClean="0"/>
              <a:t>неонатологом</a:t>
            </a:r>
            <a:r>
              <a:rPr lang="ru-RU" sz="1600" dirty="0" smtClean="0"/>
              <a:t> и педиатром.</a:t>
            </a:r>
          </a:p>
        </p:txBody>
      </p:sp>
      <p:pic>
        <p:nvPicPr>
          <p:cNvPr id="7" name="Picture 4" descr="about_umc"/>
          <p:cNvPicPr>
            <a:picLocks noChangeAspect="1" noChangeArrowheads="1"/>
          </p:cNvPicPr>
          <p:nvPr/>
        </p:nvPicPr>
        <p:blipFill>
          <a:blip r:embed="rId2" cstate="print"/>
          <a:srcRect/>
          <a:stretch>
            <a:fillRect/>
          </a:stretch>
        </p:blipFill>
        <p:spPr bwMode="auto">
          <a:xfrm>
            <a:off x="755576" y="5229200"/>
            <a:ext cx="3024336" cy="1296144"/>
          </a:xfrm>
          <a:prstGeom prst="rect">
            <a:avLst/>
          </a:prstGeom>
          <a:noFill/>
        </p:spPr>
      </p:pic>
      <p:pic>
        <p:nvPicPr>
          <p:cNvPr id="1026" name="Picture 2" descr="C:\Users\20\Desktop\8e759436-de3c-4026-a391-c17b80c44c83.jpg"/>
          <p:cNvPicPr>
            <a:picLocks noChangeAspect="1" noChangeArrowheads="1"/>
          </p:cNvPicPr>
          <p:nvPr/>
        </p:nvPicPr>
        <p:blipFill>
          <a:blip r:embed="rId3" cstate="print"/>
          <a:srcRect/>
          <a:stretch>
            <a:fillRect/>
          </a:stretch>
        </p:blipFill>
        <p:spPr bwMode="auto">
          <a:xfrm>
            <a:off x="5004048" y="5085184"/>
            <a:ext cx="3024336" cy="1387971"/>
          </a:xfrm>
          <a:prstGeom prst="rect">
            <a:avLst/>
          </a:prstGeom>
          <a:noFill/>
        </p:spPr>
      </p:pic>
      <p:pic>
        <p:nvPicPr>
          <p:cNvPr id="2" name="Picture 2"/>
          <p:cNvPicPr>
            <a:picLocks noChangeAspect="1" noChangeArrowheads="1"/>
          </p:cNvPicPr>
          <p:nvPr/>
        </p:nvPicPr>
        <p:blipFill>
          <a:blip r:embed="rId4" cstate="print"/>
          <a:srcRect/>
          <a:stretch>
            <a:fillRect/>
          </a:stretch>
        </p:blipFill>
        <p:spPr bwMode="auto">
          <a:xfrm>
            <a:off x="4211960" y="1052736"/>
            <a:ext cx="4536504" cy="3528392"/>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одержимое 4"/>
          <p:cNvGraphicFramePr>
            <a:graphicFrameLocks noGrp="1"/>
          </p:cNvGraphicFramePr>
          <p:nvPr>
            <p:ph sz="half" idx="1"/>
          </p:nvPr>
        </p:nvGraphicFramePr>
        <p:xfrm>
          <a:off x="323528" y="764704"/>
          <a:ext cx="4320480" cy="5650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Схема 7"/>
          <p:cNvGraphicFramePr/>
          <p:nvPr/>
        </p:nvGraphicFramePr>
        <p:xfrm>
          <a:off x="4499992" y="692696"/>
          <a:ext cx="4464496" cy="56166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Прямоугольник 10"/>
          <p:cNvSpPr/>
          <p:nvPr/>
        </p:nvSpPr>
        <p:spPr>
          <a:xfrm>
            <a:off x="1331640" y="332656"/>
            <a:ext cx="3816424" cy="369332"/>
          </a:xfrm>
          <a:prstGeom prst="rect">
            <a:avLst/>
          </a:prstGeom>
        </p:spPr>
        <p:txBody>
          <a:bodyPr wrap="square">
            <a:spAutoFit/>
          </a:bodyPr>
          <a:lstStyle/>
          <a:p>
            <a:r>
              <a:rPr lang="kk-KZ" b="1" smtClean="0"/>
              <a:t>Бюро госпитализации  </a:t>
            </a:r>
            <a:endParaRPr lang="ru-RU"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5"/>
          <p:cNvSpPr>
            <a:spLocks noGrp="1"/>
          </p:cNvSpPr>
          <p:nvPr>
            <p:ph type="title"/>
          </p:nvPr>
        </p:nvSpPr>
        <p:spPr>
          <a:xfrm>
            <a:off x="2339752" y="548680"/>
            <a:ext cx="2232248" cy="6048672"/>
          </a:xfrm>
        </p:spPr>
        <p:txBody>
          <a:bodyPr>
            <a:normAutofit fontScale="90000"/>
          </a:bodyPr>
          <a:lstStyle/>
          <a:p>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100" dirty="0" smtClean="0">
                <a:solidFill>
                  <a:schemeClr val="tx1"/>
                </a:solidFill>
                <a:latin typeface="Times New Roman" pitchFamily="18" charset="0"/>
                <a:cs typeface="Times New Roman" pitchFamily="18" charset="0"/>
              </a:rPr>
              <a:t>Научная конференция на тему" </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r>
            <a:br>
              <a:rPr lang="ru-RU" sz="11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Состоялся </a:t>
            </a:r>
            <a:r>
              <a:rPr lang="ru-RU" sz="1100" dirty="0" err="1" smtClean="0">
                <a:solidFill>
                  <a:schemeClr val="tx1"/>
                </a:solidFill>
                <a:latin typeface="Times New Roman" pitchFamily="18" charset="0"/>
                <a:cs typeface="Times New Roman" pitchFamily="18" charset="0"/>
              </a:rPr>
              <a:t>II-й</a:t>
            </a:r>
            <a:r>
              <a:rPr lang="ru-RU" sz="1100" dirty="0" smtClean="0">
                <a:solidFill>
                  <a:schemeClr val="tx1"/>
                </a:solidFill>
                <a:latin typeface="Times New Roman" pitchFamily="18" charset="0"/>
                <a:cs typeface="Times New Roman" pitchFamily="18" charset="0"/>
              </a:rPr>
              <a:t> форум детской хирургии, посвященный 85-летию основателя детской хирургии академика </a:t>
            </a:r>
            <a:r>
              <a:rPr lang="ru-RU" sz="1100" dirty="0" err="1" smtClean="0">
                <a:solidFill>
                  <a:schemeClr val="tx1"/>
                </a:solidFill>
                <a:latin typeface="Times New Roman" pitchFamily="18" charset="0"/>
                <a:cs typeface="Times New Roman" pitchFamily="18" charset="0"/>
              </a:rPr>
              <a:t>Камала</a:t>
            </a:r>
            <a:r>
              <a:rPr lang="ru-RU" sz="1100" dirty="0" smtClean="0">
                <a:solidFill>
                  <a:schemeClr val="tx1"/>
                </a:solidFill>
                <a:latin typeface="Times New Roman" pitchFamily="18" charset="0"/>
                <a:cs typeface="Times New Roman" pitchFamily="18" charset="0"/>
              </a:rPr>
              <a:t> </a:t>
            </a:r>
            <a:r>
              <a:rPr lang="ru-RU" sz="1100" dirty="0" err="1" smtClean="0">
                <a:solidFill>
                  <a:schemeClr val="tx1"/>
                </a:solidFill>
                <a:latin typeface="Times New Roman" pitchFamily="18" charset="0"/>
                <a:cs typeface="Times New Roman" pitchFamily="18" charset="0"/>
              </a:rPr>
              <a:t>Саруаровича</a:t>
            </a:r>
            <a:r>
              <a:rPr lang="ru-RU" sz="1100" dirty="0" smtClean="0">
                <a:solidFill>
                  <a:schemeClr val="tx1"/>
                </a:solidFill>
                <a:latin typeface="Times New Roman" pitchFamily="18" charset="0"/>
                <a:cs typeface="Times New Roman" pitchFamily="18" charset="0"/>
              </a:rPr>
              <a:t> </a:t>
            </a:r>
            <a:r>
              <a:rPr lang="ru-RU" sz="1100" dirty="0" err="1" smtClean="0">
                <a:solidFill>
                  <a:schemeClr val="tx1"/>
                </a:solidFill>
                <a:latin typeface="Times New Roman" pitchFamily="18" charset="0"/>
                <a:cs typeface="Times New Roman" pitchFamily="18" charset="0"/>
              </a:rPr>
              <a:t>Ормантаева</a:t>
            </a:r>
            <a:r>
              <a:rPr lang="ru-RU" sz="1100" dirty="0" smtClean="0">
                <a:solidFill>
                  <a:schemeClr val="tx1"/>
                </a:solidFill>
                <a:latin typeface="Times New Roman" pitchFamily="18" charset="0"/>
                <a:cs typeface="Times New Roman" pitchFamily="18" charset="0"/>
              </a:rPr>
              <a:t>. в международном мероприятии приняли участие председатель ассоциации детской хирургии в Турции, Узбекистане, Таджикистане. Во второй день форума в городской детской клинической больнице прошли мастер-классы по травматологическим, нейрохирургическим операциям. </a:t>
            </a:r>
            <a:br>
              <a:rPr lang="ru-RU" sz="11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 </a:t>
            </a:r>
            <a:br>
              <a:rPr lang="ru-RU" sz="1100" dirty="0" smtClean="0">
                <a:solidFill>
                  <a:schemeClr val="tx1"/>
                </a:solidFill>
                <a:latin typeface="Times New Roman" pitchFamily="18" charset="0"/>
                <a:cs typeface="Times New Roman" pitchFamily="18" charset="0"/>
              </a:rPr>
            </a:br>
            <a:r>
              <a:rPr lang="ru-RU" sz="1100" dirty="0" smtClean="0">
                <a:solidFill>
                  <a:schemeClr val="tx1"/>
                </a:solidFill>
                <a:latin typeface="Times New Roman" pitchFamily="18" charset="0"/>
                <a:cs typeface="Times New Roman" pitchFamily="18" charset="0"/>
              </a:rPr>
              <a:t>На базе городской детской клинической больницы врач-нейрохирург городской клинической больницы №1 </a:t>
            </a:r>
            <a:r>
              <a:rPr lang="ru-RU" sz="1100" dirty="0" err="1" smtClean="0">
                <a:solidFill>
                  <a:schemeClr val="tx1"/>
                </a:solidFill>
                <a:latin typeface="Times New Roman" pitchFamily="18" charset="0"/>
                <a:cs typeface="Times New Roman" pitchFamily="18" charset="0"/>
              </a:rPr>
              <a:t>Жумагулов</a:t>
            </a:r>
            <a:r>
              <a:rPr lang="ru-RU" sz="1100" dirty="0" smtClean="0">
                <a:solidFill>
                  <a:schemeClr val="tx1"/>
                </a:solidFill>
                <a:latin typeface="Times New Roman" pitchFamily="18" charset="0"/>
                <a:cs typeface="Times New Roman" pitchFamily="18" charset="0"/>
              </a:rPr>
              <a:t> Еркин провел сложную операцию на ребенке с болезнью </a:t>
            </a:r>
            <a:r>
              <a:rPr lang="ru-RU" sz="1100" dirty="0" err="1" smtClean="0">
                <a:solidFill>
                  <a:schemeClr val="tx1"/>
                </a:solidFill>
                <a:latin typeface="Times New Roman" pitchFamily="18" charset="0"/>
                <a:cs typeface="Times New Roman" pitchFamily="18" charset="0"/>
              </a:rPr>
              <a:t>Мойя-мойя</a:t>
            </a:r>
            <a:r>
              <a:rPr lang="ru-RU" sz="11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rgbClr val="C00000"/>
                </a:solidFill>
                <a:latin typeface="Times New Roman" pitchFamily="18" charset="0"/>
                <a:cs typeface="Times New Roman" pitchFamily="18" charset="0"/>
              </a:rPr>
              <a:t/>
            </a:r>
            <a:br>
              <a:rPr lang="ru-RU" sz="1200" dirty="0" smtClean="0">
                <a:solidFill>
                  <a:srgbClr val="C00000"/>
                </a:solidFill>
                <a:latin typeface="Times New Roman" pitchFamily="18" charset="0"/>
                <a:cs typeface="Times New Roman" pitchFamily="18" charset="0"/>
              </a:rPr>
            </a:br>
            <a:r>
              <a:rPr lang="ru-RU" sz="1200" dirty="0" smtClean="0">
                <a:solidFill>
                  <a:srgbClr val="C00000"/>
                </a:solidFill>
                <a:latin typeface="Times New Roman" pitchFamily="18" charset="0"/>
                <a:cs typeface="Times New Roman" pitchFamily="18" charset="0"/>
              </a:rPr>
              <a:t/>
            </a:r>
            <a:br>
              <a:rPr lang="ru-RU" sz="1200" dirty="0" smtClean="0">
                <a:solidFill>
                  <a:srgbClr val="C00000"/>
                </a:solidFill>
                <a:latin typeface="Times New Roman" pitchFamily="18" charset="0"/>
                <a:cs typeface="Times New Roman" pitchFamily="18" charset="0"/>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r>
              <a:rPr lang="ru-RU" sz="1200" dirty="0" smtClean="0">
                <a:solidFill>
                  <a:schemeClr val="tx1"/>
                </a:solidFill>
              </a:rPr>
              <a:t/>
            </a:r>
            <a:br>
              <a:rPr lang="ru-RU" sz="1200" dirty="0" smtClean="0">
                <a:solidFill>
                  <a:schemeClr val="tx1"/>
                </a:solidFill>
              </a:rPr>
            </a:br>
            <a:endParaRPr lang="ru-RU" sz="1200" dirty="0"/>
          </a:p>
        </p:txBody>
      </p:sp>
      <p:sp>
        <p:nvSpPr>
          <p:cNvPr id="4" name="Содержимое 3"/>
          <p:cNvSpPr>
            <a:spLocks noGrp="1"/>
          </p:cNvSpPr>
          <p:nvPr>
            <p:ph sz="half" idx="4294967295"/>
          </p:nvPr>
        </p:nvSpPr>
        <p:spPr>
          <a:xfrm>
            <a:off x="4608513" y="620688"/>
            <a:ext cx="4427983" cy="2736304"/>
          </a:xfrm>
        </p:spPr>
        <p:txBody>
          <a:bodyPr>
            <a:normAutofit fontScale="25000" lnSpcReduction="20000"/>
          </a:bodyPr>
          <a:lstStyle/>
          <a:p>
            <a:pPr algn="ctr">
              <a:buNone/>
            </a:pPr>
            <a:r>
              <a:rPr lang="kk-KZ" sz="6400" b="1" i="1" dirty="0" smtClean="0">
                <a:latin typeface="Times New Roman" pitchFamily="18" charset="0"/>
                <a:cs typeface="Times New Roman" pitchFamily="18" charset="0"/>
              </a:rPr>
              <a:t>Разбор летальных случаев</a:t>
            </a:r>
          </a:p>
          <a:p>
            <a:pPr algn="ctr">
              <a:buNone/>
            </a:pPr>
            <a:endParaRPr lang="ru-RU" b="1" i="1" dirty="0" smtClean="0">
              <a:latin typeface="Times New Roman" pitchFamily="18" charset="0"/>
              <a:cs typeface="Times New Roman" pitchFamily="18" charset="0"/>
            </a:endParaRPr>
          </a:p>
          <a:p>
            <a:pPr algn="just">
              <a:buNone/>
            </a:pPr>
            <a:r>
              <a:rPr lang="ru-RU" sz="1800" dirty="0" smtClean="0">
                <a:latin typeface="Times New Roman" pitchFamily="18" charset="0"/>
                <a:cs typeface="Times New Roman" pitchFamily="18" charset="0"/>
              </a:rPr>
              <a:t>    </a:t>
            </a:r>
          </a:p>
          <a:p>
            <a:pPr>
              <a:buNone/>
            </a:pPr>
            <a:r>
              <a:rPr lang="ru-RU" sz="1800" dirty="0" smtClean="0">
                <a:latin typeface="Times New Roman" pitchFamily="18" charset="0"/>
                <a:cs typeface="Times New Roman" pitchFamily="18" charset="0"/>
              </a:rPr>
              <a:t>  </a:t>
            </a:r>
          </a:p>
          <a:p>
            <a:pPr>
              <a:buNone/>
            </a:pPr>
            <a:r>
              <a:rPr lang="ru-RU" sz="4300" dirty="0" smtClean="0">
                <a:latin typeface="Times New Roman" pitchFamily="18" charset="0"/>
                <a:cs typeface="Times New Roman" pitchFamily="18" charset="0"/>
              </a:rPr>
              <a:t> </a:t>
            </a:r>
          </a:p>
          <a:p>
            <a:pPr>
              <a:buNone/>
            </a:pPr>
            <a:endParaRPr lang="ru-RU" sz="4300" dirty="0" smtClean="0">
              <a:latin typeface="Times New Roman" pitchFamily="18" charset="0"/>
              <a:cs typeface="Times New Roman" pitchFamily="18" charset="0"/>
            </a:endParaRPr>
          </a:p>
          <a:p>
            <a:pPr>
              <a:buNone/>
            </a:pPr>
            <a:endParaRPr lang="ru-RU" sz="4300" dirty="0" smtClean="0">
              <a:latin typeface="Times New Roman" pitchFamily="18" charset="0"/>
              <a:cs typeface="Times New Roman" pitchFamily="18" charset="0"/>
            </a:endParaRPr>
          </a:p>
          <a:p>
            <a:pPr>
              <a:buNone/>
            </a:pPr>
            <a:endParaRPr lang="ru-RU" sz="4300" dirty="0" smtClean="0">
              <a:latin typeface="Times New Roman" pitchFamily="18" charset="0"/>
              <a:cs typeface="Times New Roman" pitchFamily="18" charset="0"/>
            </a:endParaRPr>
          </a:p>
          <a:p>
            <a:pPr>
              <a:buNone/>
            </a:pPr>
            <a:endParaRPr lang="ru-RU" sz="4800" dirty="0" smtClean="0">
              <a:latin typeface="Times New Roman" pitchFamily="18" charset="0"/>
              <a:cs typeface="Times New Roman" pitchFamily="18" charset="0"/>
            </a:endParaRPr>
          </a:p>
          <a:p>
            <a:pPr algn="ctr">
              <a:buNone/>
            </a:pPr>
            <a:r>
              <a:rPr lang="ru-RU" sz="4800" dirty="0" smtClean="0">
                <a:latin typeface="Times New Roman" pitchFamily="18" charset="0"/>
                <a:cs typeface="Times New Roman" pitchFamily="18" charset="0"/>
              </a:rPr>
              <a:t>В целях предотвращения роста младенческой смертности</a:t>
            </a:r>
            <a:r>
              <a:rPr lang="kk-KZ" sz="4800" dirty="0" smtClean="0">
                <a:latin typeface="Times New Roman" pitchFamily="18" charset="0"/>
                <a:cs typeface="Times New Roman" pitchFamily="18" charset="0"/>
              </a:rPr>
              <a:t> по городу, на базе ГДКБ регулярно проводится разбор летальных случаев детей города На разбор приглашается поликлиническая служба во главе  </a:t>
            </a:r>
            <a:r>
              <a:rPr lang="ru-RU" sz="4800" dirty="0" smtClean="0">
                <a:latin typeface="Times New Roman" pitchFamily="18" charset="0"/>
                <a:cs typeface="Times New Roman" pitchFamily="18" charset="0"/>
              </a:rPr>
              <a:t>заместителем главного врача по </a:t>
            </a:r>
            <a:r>
              <a:rPr lang="ru-RU" sz="4800" dirty="0" err="1" smtClean="0">
                <a:latin typeface="Times New Roman" pitchFamily="18" charset="0"/>
                <a:cs typeface="Times New Roman" pitchFamily="18" charset="0"/>
              </a:rPr>
              <a:t>курации</a:t>
            </a:r>
            <a:r>
              <a:rPr lang="ru-RU" sz="4800" dirty="0" smtClean="0">
                <a:latin typeface="Times New Roman" pitchFamily="18" charset="0"/>
                <a:cs typeface="Times New Roman" pitchFamily="18" charset="0"/>
              </a:rPr>
              <a:t> детства. </a:t>
            </a:r>
          </a:p>
          <a:p>
            <a:pPr algn="ctr">
              <a:buNone/>
            </a:pPr>
            <a:r>
              <a:rPr lang="ru-RU" sz="4800" dirty="0" smtClean="0">
                <a:latin typeface="Times New Roman" pitchFamily="18" charset="0"/>
                <a:cs typeface="Times New Roman" pitchFamily="18" charset="0"/>
              </a:rPr>
              <a:t>    За отчетный период написано дефектных актов- 82,  приглашены на разбор 55 участника.</a:t>
            </a:r>
          </a:p>
          <a:p>
            <a:pPr>
              <a:buNone/>
            </a:pPr>
            <a:endParaRPr lang="ru-RU" sz="4000" dirty="0" smtClean="0">
              <a:latin typeface="Times New Roman" pitchFamily="18" charset="0"/>
              <a:cs typeface="Times New Roman" pitchFamily="18" charset="0"/>
            </a:endParaRPr>
          </a:p>
          <a:p>
            <a:pPr>
              <a:buNone/>
            </a:pPr>
            <a:endParaRPr lang="ru-RU" dirty="0"/>
          </a:p>
        </p:txBody>
      </p:sp>
      <p:sp>
        <p:nvSpPr>
          <p:cNvPr id="3" name="Содержимое 2"/>
          <p:cNvSpPr>
            <a:spLocks noGrp="1"/>
          </p:cNvSpPr>
          <p:nvPr>
            <p:ph sz="half" idx="4294967295"/>
          </p:nvPr>
        </p:nvSpPr>
        <p:spPr>
          <a:xfrm>
            <a:off x="0" y="188640"/>
            <a:ext cx="4495800" cy="360040"/>
          </a:xfrm>
        </p:spPr>
        <p:txBody>
          <a:bodyPr>
            <a:normAutofit fontScale="25000" lnSpcReduction="20000"/>
          </a:bodyPr>
          <a:lstStyle/>
          <a:p>
            <a:pPr algn="ctr">
              <a:buNone/>
            </a:pPr>
            <a:endParaRPr lang="kk-KZ" sz="1600" b="1" i="1" dirty="0" smtClean="0"/>
          </a:p>
          <a:p>
            <a:pPr algn="ctr">
              <a:buNone/>
            </a:pPr>
            <a:r>
              <a:rPr lang="kk-KZ" sz="9600" b="1" i="1" dirty="0" smtClean="0"/>
              <a:t>Мастер-классы</a:t>
            </a:r>
            <a:endParaRPr lang="kk-KZ" sz="6400" b="1" i="1" dirty="0" smtClean="0"/>
          </a:p>
          <a:p>
            <a:pPr algn="ctr">
              <a:buNone/>
            </a:pPr>
            <a:endParaRPr lang="kk-KZ" sz="800" b="1" i="1" dirty="0" smtClean="0"/>
          </a:p>
          <a:p>
            <a:pPr algn="ctr">
              <a:buNone/>
            </a:pPr>
            <a:endParaRPr lang="kk-KZ" sz="800" b="1" i="1" dirty="0" smtClean="0"/>
          </a:p>
        </p:txBody>
      </p:sp>
      <p:pic>
        <p:nvPicPr>
          <p:cNvPr id="6" name="Picture 1" descr="C:\Users\20\Desktop\8f681517-08d3-45a9-8bb4-44bdbf638ed8.jpg"/>
          <p:cNvPicPr>
            <a:picLocks noChangeAspect="1" noChangeArrowheads="1"/>
          </p:cNvPicPr>
          <p:nvPr/>
        </p:nvPicPr>
        <p:blipFill>
          <a:blip r:embed="rId2" cstate="print"/>
          <a:srcRect/>
          <a:stretch>
            <a:fillRect/>
          </a:stretch>
        </p:blipFill>
        <p:spPr bwMode="auto">
          <a:xfrm>
            <a:off x="107504" y="3717032"/>
            <a:ext cx="2160240" cy="1539552"/>
          </a:xfrm>
          <a:prstGeom prst="rect">
            <a:avLst/>
          </a:prstGeom>
          <a:noFill/>
        </p:spPr>
      </p:pic>
      <p:pic>
        <p:nvPicPr>
          <p:cNvPr id="7" name="Рисунок 6" descr="WhatsApp Image 2022-07-08 at 16.47.30 (1).jpeg"/>
          <p:cNvPicPr>
            <a:picLocks noChangeAspect="1"/>
          </p:cNvPicPr>
          <p:nvPr/>
        </p:nvPicPr>
        <p:blipFill>
          <a:blip r:embed="rId3" cstate="print"/>
          <a:stretch>
            <a:fillRect/>
          </a:stretch>
        </p:blipFill>
        <p:spPr>
          <a:xfrm>
            <a:off x="4716016" y="3429000"/>
            <a:ext cx="2195736" cy="1728192"/>
          </a:xfrm>
          <a:prstGeom prst="rect">
            <a:avLst/>
          </a:prstGeom>
        </p:spPr>
      </p:pic>
      <p:pic>
        <p:nvPicPr>
          <p:cNvPr id="8" name="Рисунок 7" descr="WhatsApp Image 2022-07-08 at 16.47.30.jpeg"/>
          <p:cNvPicPr>
            <a:picLocks noChangeAspect="1"/>
          </p:cNvPicPr>
          <p:nvPr/>
        </p:nvPicPr>
        <p:blipFill>
          <a:blip r:embed="rId4" cstate="print"/>
          <a:stretch>
            <a:fillRect/>
          </a:stretch>
        </p:blipFill>
        <p:spPr>
          <a:xfrm>
            <a:off x="6983760" y="4797152"/>
            <a:ext cx="2160240" cy="1728192"/>
          </a:xfrm>
          <a:prstGeom prst="rect">
            <a:avLst/>
          </a:prstGeom>
        </p:spPr>
      </p:pic>
      <p:pic>
        <p:nvPicPr>
          <p:cNvPr id="9" name="Рисунок 8">
            <a:extLst>
              <a:ext uri="{FF2B5EF4-FFF2-40B4-BE49-F238E27FC236}">
                <a16:creationId xmlns:a16="http://schemas.microsoft.com/office/drawing/2014/main" xmlns="" id="{19A375F3-A5C8-D173-1A11-7667E7A6A3EA}"/>
              </a:ext>
            </a:extLst>
          </p:cNvPr>
          <p:cNvPicPr>
            <a:picLocks noChangeAspect="1"/>
          </p:cNvPicPr>
          <p:nvPr/>
        </p:nvPicPr>
        <p:blipFill>
          <a:blip r:embed="rId5" cstate="print"/>
          <a:stretch>
            <a:fillRect/>
          </a:stretch>
        </p:blipFill>
        <p:spPr>
          <a:xfrm>
            <a:off x="7740352" y="908720"/>
            <a:ext cx="1152128" cy="1008112"/>
          </a:xfrm>
          <a:prstGeom prst="rect">
            <a:avLst/>
          </a:prstGeom>
        </p:spPr>
      </p:pic>
      <p:pic>
        <p:nvPicPr>
          <p:cNvPr id="10" name="Рисунок 9" descr="WhatsApp Image 2022-12-06 at 10.57.45.jpeg"/>
          <p:cNvPicPr>
            <a:picLocks noChangeAspect="1"/>
          </p:cNvPicPr>
          <p:nvPr/>
        </p:nvPicPr>
        <p:blipFill>
          <a:blip r:embed="rId6" cstate="print"/>
          <a:stretch>
            <a:fillRect/>
          </a:stretch>
        </p:blipFill>
        <p:spPr>
          <a:xfrm>
            <a:off x="107504" y="620688"/>
            <a:ext cx="2160240" cy="1440160"/>
          </a:xfrm>
          <a:prstGeom prst="rect">
            <a:avLst/>
          </a:prstGeom>
        </p:spPr>
      </p:pic>
      <p:pic>
        <p:nvPicPr>
          <p:cNvPr id="94211" name="Picture 3"/>
          <p:cNvPicPr>
            <a:picLocks noChangeAspect="1" noChangeArrowheads="1"/>
          </p:cNvPicPr>
          <p:nvPr/>
        </p:nvPicPr>
        <p:blipFill>
          <a:blip r:embed="rId7" cstate="print"/>
          <a:srcRect/>
          <a:stretch>
            <a:fillRect/>
          </a:stretch>
        </p:blipFill>
        <p:spPr bwMode="auto">
          <a:xfrm>
            <a:off x="107504" y="2132856"/>
            <a:ext cx="2160240" cy="1512168"/>
          </a:xfrm>
          <a:prstGeom prst="rect">
            <a:avLst/>
          </a:prstGeom>
          <a:noFill/>
          <a:ln w="9525">
            <a:noFill/>
            <a:miter lim="800000"/>
            <a:headEnd/>
            <a:tailEnd/>
          </a:ln>
        </p:spPr>
      </p:pic>
      <p:pic>
        <p:nvPicPr>
          <p:cNvPr id="94213" name="Picture 5"/>
          <p:cNvPicPr>
            <a:picLocks noChangeAspect="1" noChangeArrowheads="1"/>
          </p:cNvPicPr>
          <p:nvPr/>
        </p:nvPicPr>
        <p:blipFill>
          <a:blip r:embed="rId8" cstate="print"/>
          <a:srcRect/>
          <a:stretch>
            <a:fillRect/>
          </a:stretch>
        </p:blipFill>
        <p:spPr bwMode="auto">
          <a:xfrm>
            <a:off x="107504" y="5301208"/>
            <a:ext cx="2160240" cy="1412776"/>
          </a:xfrm>
          <a:prstGeom prst="rect">
            <a:avLst/>
          </a:prstGeom>
          <a:noFill/>
          <a:ln w="9525">
            <a:noFill/>
            <a:miter lim="800000"/>
            <a:headEnd/>
            <a:tailEn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5760640"/>
          </a:xfrm>
        </p:spPr>
        <p:txBody>
          <a:bodyPr>
            <a:normAutofit fontScale="90000"/>
          </a:bodyPr>
          <a:lstStyle/>
          <a:p>
            <a:pPr algn="ctr"/>
            <a:r>
              <a:rPr lang="ru-RU" sz="1600" b="1" dirty="0" smtClean="0">
                <a:solidFill>
                  <a:schemeClr val="tx1"/>
                </a:solidFill>
                <a:latin typeface="Times New Roman" pitchFamily="18" charset="0"/>
                <a:cs typeface="Times New Roman" pitchFamily="18" charset="0"/>
              </a:rPr>
              <a:t/>
            </a:r>
            <a:br>
              <a:rPr lang="ru-RU" sz="1600" b="1"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Информация по внедрению проекта </a:t>
            </a:r>
            <a:br>
              <a:rPr lang="ru-RU" sz="1600" b="1" dirty="0" smtClean="0">
                <a:solidFill>
                  <a:schemeClr val="tx1"/>
                </a:solidFill>
                <a:latin typeface="Times New Roman" pitchFamily="18" charset="0"/>
                <a:cs typeface="Times New Roman" pitchFamily="18" charset="0"/>
              </a:rPr>
            </a:br>
            <a:r>
              <a:rPr lang="ru-RU" sz="1600" dirty="0" smtClean="0">
                <a:solidFill>
                  <a:schemeClr val="tx1"/>
                </a:solidFill>
                <a:latin typeface="Times New Roman" pitchFamily="18" charset="0"/>
                <a:cs typeface="Times New Roman" pitchFamily="18" charset="0"/>
              </a:rPr>
              <a:t/>
            </a:r>
            <a:br>
              <a:rPr lang="ru-RU" sz="1600" dirty="0" smtClean="0">
                <a:solidFill>
                  <a:schemeClr val="tx1"/>
                </a:solidFill>
                <a:latin typeface="Times New Roman" pitchFamily="18" charset="0"/>
                <a:cs typeface="Times New Roman" pitchFamily="18" charset="0"/>
              </a:rPr>
            </a:br>
            <a:r>
              <a:rPr lang="ru-RU" sz="1600" b="1" dirty="0" smtClean="0">
                <a:solidFill>
                  <a:schemeClr val="tx1"/>
                </a:solidFill>
                <a:latin typeface="Times New Roman" pitchFamily="18" charset="0"/>
                <a:cs typeface="Times New Roman" pitchFamily="18" charset="0"/>
              </a:rPr>
              <a:t> «</a:t>
            </a:r>
            <a:r>
              <a:rPr lang="ru-RU" sz="1600" b="1" dirty="0" err="1" smtClean="0">
                <a:solidFill>
                  <a:schemeClr val="tx1"/>
                </a:solidFill>
                <a:latin typeface="Times New Roman" pitchFamily="18" charset="0"/>
                <a:cs typeface="Times New Roman" pitchFamily="18" charset="0"/>
              </a:rPr>
              <a:t>Smart</a:t>
            </a:r>
            <a:r>
              <a:rPr lang="ru-RU" sz="1600" b="1" dirty="0" smtClean="0">
                <a:solidFill>
                  <a:schemeClr val="tx1"/>
                </a:solidFill>
                <a:latin typeface="Times New Roman" pitchFamily="18" charset="0"/>
                <a:cs typeface="Times New Roman" pitchFamily="18" charset="0"/>
              </a:rPr>
              <a:t> </a:t>
            </a:r>
            <a:r>
              <a:rPr lang="ru-RU" sz="1600" b="1" dirty="0" err="1" smtClean="0">
                <a:solidFill>
                  <a:schemeClr val="tx1"/>
                </a:solidFill>
                <a:latin typeface="Times New Roman" pitchFamily="18" charset="0"/>
                <a:cs typeface="Times New Roman" pitchFamily="18" charset="0"/>
              </a:rPr>
              <a:t>School</a:t>
            </a:r>
            <a:r>
              <a:rPr lang="ru-RU" sz="1600" b="1" dirty="0" smtClean="0">
                <a:solidFill>
                  <a:schemeClr val="tx1"/>
                </a:solidFill>
                <a:latin typeface="Times New Roman" pitchFamily="18" charset="0"/>
                <a:cs typeface="Times New Roman" pitchFamily="18" charset="0"/>
              </a:rPr>
              <a:t>» («Умная школа»).</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22 декабря  2022 года  в городской детской клинической больнице города Шымкент при спонсорской поддержке компании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Самсунг</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электроникс</a:t>
            </a:r>
            <a:r>
              <a:rPr lang="ru-RU" sz="1200" dirty="0" smtClean="0">
                <a:solidFill>
                  <a:schemeClr val="tx1"/>
                </a:solidFill>
                <a:latin typeface="Times New Roman" pitchFamily="18" charset="0"/>
                <a:cs typeface="Times New Roman" pitchFamily="18" charset="0"/>
              </a:rPr>
              <a:t> Централ Евразия») было открытие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(«Умная школа»)</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который будет способствовать психологическому и эмоциональному развитию детей</a:t>
            </a:r>
            <a:r>
              <a:rPr lang="kk-KZ"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получающи</a:t>
            </a:r>
            <a:r>
              <a:rPr lang="kk-KZ" sz="1200" dirty="0" smtClean="0">
                <a:solidFill>
                  <a:schemeClr val="tx1"/>
                </a:solidFill>
                <a:latin typeface="Times New Roman" pitchFamily="18" charset="0"/>
                <a:cs typeface="Times New Roman" pitchFamily="18" charset="0"/>
              </a:rPr>
              <a:t>х</a:t>
            </a:r>
            <a:r>
              <a:rPr lang="ru-RU" sz="1200" dirty="0" smtClean="0">
                <a:solidFill>
                  <a:schemeClr val="tx1"/>
                </a:solidFill>
                <a:latin typeface="Times New Roman" pitchFamily="18" charset="0"/>
                <a:cs typeface="Times New Roman" pitchFamily="18" charset="0"/>
              </a:rPr>
              <a:t> длительное   лечение в больнице,  в том числе в отделении </a:t>
            </a:r>
            <a:r>
              <a:rPr lang="ru-RU" sz="1200" dirty="0" err="1" smtClean="0">
                <a:solidFill>
                  <a:schemeClr val="tx1"/>
                </a:solidFill>
                <a:latin typeface="Times New Roman" pitchFamily="18" charset="0"/>
                <a:cs typeface="Times New Roman" pitchFamily="18" charset="0"/>
              </a:rPr>
              <a:t>онкогематологии</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kk-KZ" sz="1200" b="1" i="1" dirty="0" smtClean="0">
                <a:solidFill>
                  <a:schemeClr val="tx1"/>
                </a:solidFill>
                <a:latin typeface="Times New Roman" pitchFamily="18" charset="0"/>
                <a:cs typeface="Times New Roman" pitchFamily="18" charset="0"/>
              </a:rPr>
              <a:t>Справочно:</a:t>
            </a:r>
            <a:r>
              <a:rPr lang="kk-KZ" sz="1200" i="1" dirty="0" smtClean="0">
                <a:solidFill>
                  <a:schemeClr val="tx1"/>
                </a:solidFill>
                <a:latin typeface="Times New Roman" pitchFamily="18" charset="0"/>
                <a:cs typeface="Times New Roman" pitchFamily="18" charset="0"/>
              </a:rPr>
              <a:t>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года   пролечено в нем 85  детей.     </a:t>
            </a:r>
            <a:r>
              <a:rPr lang="ru-RU" sz="1200" i="1" dirty="0" smtClean="0">
                <a:solidFill>
                  <a:schemeClr val="tx1"/>
                </a:solidFill>
                <a:latin typeface="Times New Roman" pitchFamily="18" charset="0"/>
                <a:cs typeface="Times New Roman" pitchFamily="18" charset="0"/>
              </a:rPr>
              <a:t>На диспансерном учете с онкологической патологией  состоит  около 330 детей,  из них впервые в жизни выявлено   с онкологической патологией в 2022 году  35  детей, оперативное лечение проведено   25 детям.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a:t>
            </a:r>
            <a:r>
              <a:rPr lang="kk-KZ" sz="1200" dirty="0" smtClean="0">
                <a:solidFill>
                  <a:schemeClr val="tx1"/>
                </a:solidFill>
                <a:latin typeface="Times New Roman" pitchFamily="18" charset="0"/>
                <a:cs typeface="Times New Roman" pitchFamily="18" charset="0"/>
              </a:rPr>
              <a:t>инновационном классе </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a:t>
            </a:r>
            <a:r>
              <a:rPr lang="kk-KZ" sz="1200" dirty="0" smtClean="0">
                <a:solidFill>
                  <a:schemeClr val="tx1"/>
                </a:solidFill>
                <a:latin typeface="Times New Roman" pitchFamily="18" charset="0"/>
                <a:cs typeface="Times New Roman" pitchFamily="18" charset="0"/>
              </a:rPr>
              <a:t>пациенты</a:t>
            </a:r>
            <a:r>
              <a:rPr lang="ru-RU" sz="1200" dirty="0" smtClean="0">
                <a:solidFill>
                  <a:schemeClr val="tx1"/>
                </a:solidFill>
                <a:latin typeface="Times New Roman" pitchFamily="18" charset="0"/>
                <a:cs typeface="Times New Roman" pitchFamily="18" charset="0"/>
              </a:rPr>
              <a:t> проходят </a:t>
            </a:r>
            <a:r>
              <a:rPr lang="kk-KZ" sz="1200" dirty="0" smtClean="0">
                <a:solidFill>
                  <a:schemeClr val="tx1"/>
                </a:solidFill>
                <a:latin typeface="Times New Roman" pitchFamily="18" charset="0"/>
                <a:cs typeface="Times New Roman" pitchFamily="18" charset="0"/>
              </a:rPr>
              <a:t>специальное  </a:t>
            </a:r>
            <a:r>
              <a:rPr lang="ru-RU" sz="1200" dirty="0" smtClean="0">
                <a:solidFill>
                  <a:schemeClr val="tx1"/>
                </a:solidFill>
                <a:latin typeface="Times New Roman" pitchFamily="18" charset="0"/>
                <a:cs typeface="Times New Roman" pitchFamily="18" charset="0"/>
              </a:rPr>
              <a:t>обучение по </a:t>
            </a:r>
            <a:r>
              <a:rPr lang="kk-KZ" sz="1200" dirty="0" smtClean="0">
                <a:solidFill>
                  <a:schemeClr val="tx1"/>
                </a:solidFill>
                <a:latin typeface="Times New Roman" pitchFamily="18" charset="0"/>
                <a:cs typeface="Times New Roman" pitchFamily="18" charset="0"/>
              </a:rPr>
              <a:t>  </a:t>
            </a:r>
            <a:r>
              <a:rPr lang="ru-RU" sz="1200" dirty="0" smtClean="0">
                <a:solidFill>
                  <a:schemeClr val="tx1"/>
                </a:solidFill>
                <a:latin typeface="Times New Roman" pitchFamily="18" charset="0"/>
                <a:cs typeface="Times New Roman" pitchFamily="18" charset="0"/>
              </a:rPr>
              <a:t>внеклассным занятиям:  изобразительное искусство,   английский язык, рукоделие, </a:t>
            </a:r>
            <a:r>
              <a:rPr lang="ru-RU" sz="1200" dirty="0" err="1" smtClean="0">
                <a:solidFill>
                  <a:schemeClr val="tx1"/>
                </a:solidFill>
                <a:latin typeface="Times New Roman" pitchFamily="18" charset="0"/>
                <a:cs typeface="Times New Roman" pitchFamily="18" charset="0"/>
              </a:rPr>
              <a:t>легоконструирование</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роботехника</a:t>
            </a:r>
            <a:r>
              <a:rPr lang="ru-RU" sz="1200" dirty="0" smtClean="0">
                <a:solidFill>
                  <a:schemeClr val="tx1"/>
                </a:solidFill>
                <a:latin typeface="Times New Roman" pitchFamily="18" charset="0"/>
                <a:cs typeface="Times New Roman" pitchFamily="18" charset="0"/>
              </a:rPr>
              <a:t>, шахматы и шашки.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Также, в рамках проекта больничный аниматор проводит игровую</a:t>
            </a:r>
            <a:r>
              <a:rPr lang="kk-KZ" sz="1200" dirty="0" smtClean="0">
                <a:solidFill>
                  <a:schemeClr val="tx1"/>
                </a:solidFill>
                <a:latin typeface="Times New Roman" pitchFamily="18" charset="0"/>
                <a:cs typeface="Times New Roman" pitchFamily="18" charset="0"/>
              </a:rPr>
              <a:t> и</a:t>
            </a:r>
            <a:r>
              <a:rPr lang="ru-RU" sz="1200" dirty="0" smtClean="0">
                <a:solidFill>
                  <a:schemeClr val="tx1"/>
                </a:solidFill>
                <a:latin typeface="Times New Roman" pitchFamily="18" charset="0"/>
                <a:cs typeface="Times New Roman" pitchFamily="18" charset="0"/>
              </a:rPr>
              <a:t> танцевальную терапии, праздничные мероприятия.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Школа оборудована комфортной </a:t>
            </a:r>
            <a:r>
              <a:rPr lang="ru-RU" sz="1200" dirty="0" err="1" smtClean="0">
                <a:solidFill>
                  <a:schemeClr val="tx1"/>
                </a:solidFill>
                <a:latin typeface="Times New Roman" pitchFamily="18" charset="0"/>
                <a:cs typeface="Times New Roman" pitchFamily="18" charset="0"/>
              </a:rPr>
              <a:t>экологич</a:t>
            </a:r>
            <a:r>
              <a:rPr lang="kk-KZ" sz="1200" dirty="0" smtClean="0">
                <a:solidFill>
                  <a:schemeClr val="tx1"/>
                </a:solidFill>
                <a:latin typeface="Times New Roman" pitchFamily="18" charset="0"/>
                <a:cs typeface="Times New Roman" pitchFamily="18" charset="0"/>
              </a:rPr>
              <a:t>ески чистой </a:t>
            </a:r>
            <a:r>
              <a:rPr lang="ru-RU" sz="1200" dirty="0" smtClean="0">
                <a:solidFill>
                  <a:schemeClr val="tx1"/>
                </a:solidFill>
                <a:latin typeface="Times New Roman" pitchFamily="18" charset="0"/>
                <a:cs typeface="Times New Roman" pitchFamily="18" charset="0"/>
              </a:rPr>
              <a:t> мебелью, планшетами, интерактивной доской.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Благотворительный проект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 реализован Общественным Фондом «</a:t>
            </a:r>
            <a:r>
              <a:rPr lang="ru-RU" sz="1200" dirty="0" err="1" smtClean="0">
                <a:solidFill>
                  <a:schemeClr val="tx1"/>
                </a:solidFill>
                <a:latin typeface="Times New Roman" pitchFamily="18" charset="0"/>
                <a:cs typeface="Times New Roman" pitchFamily="18" charset="0"/>
              </a:rPr>
              <a:t>Help</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Today</a:t>
            </a:r>
            <a:r>
              <a:rPr lang="ru-RU" sz="1200" dirty="0" smtClean="0">
                <a:solidFill>
                  <a:schemeClr val="tx1"/>
                </a:solidFill>
                <a:latin typeface="Times New Roman" pitchFamily="18" charset="0"/>
                <a:cs typeface="Times New Roman" pitchFamily="18" charset="0"/>
              </a:rPr>
              <a:t>» при технической и спонсорской поддержке  ТОО «S</a:t>
            </a:r>
            <a:r>
              <a:rPr lang="en-US" sz="1200" dirty="0" err="1" smtClean="0">
                <a:solidFill>
                  <a:schemeClr val="tx1"/>
                </a:solidFill>
                <a:latin typeface="Times New Roman" pitchFamily="18" charset="0"/>
                <a:cs typeface="Times New Roman" pitchFamily="18" charset="0"/>
              </a:rPr>
              <a:t>amsung</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lectonics</a:t>
            </a:r>
            <a:r>
              <a:rPr lang="ru-RU" sz="1200" dirty="0" smtClean="0">
                <a:solidFill>
                  <a:schemeClr val="tx1"/>
                </a:solidFill>
                <a:latin typeface="Times New Roman" pitchFamily="18" charset="0"/>
                <a:cs typeface="Times New Roman" pitchFamily="18" charset="0"/>
              </a:rPr>
              <a:t> C</a:t>
            </a:r>
            <a:r>
              <a:rPr lang="en-US" sz="1200" dirty="0" err="1" smtClean="0">
                <a:solidFill>
                  <a:schemeClr val="tx1"/>
                </a:solidFill>
                <a:latin typeface="Times New Roman" pitchFamily="18" charset="0"/>
                <a:cs typeface="Times New Roman" pitchFamily="18" charset="0"/>
              </a:rPr>
              <a:t>entral</a:t>
            </a:r>
            <a:r>
              <a:rPr lang="ru-RU" sz="1200" dirty="0" smtClean="0">
                <a:solidFill>
                  <a:schemeClr val="tx1"/>
                </a:solidFill>
                <a:latin typeface="Times New Roman" pitchFamily="18" charset="0"/>
                <a:cs typeface="Times New Roman" pitchFamily="18" charset="0"/>
              </a:rPr>
              <a:t> E</a:t>
            </a:r>
            <a:r>
              <a:rPr lang="en-US" sz="1200" dirty="0" err="1" smtClean="0">
                <a:solidFill>
                  <a:schemeClr val="tx1"/>
                </a:solidFill>
                <a:latin typeface="Times New Roman" pitchFamily="18" charset="0"/>
                <a:cs typeface="Times New Roman" pitchFamily="18" charset="0"/>
              </a:rPr>
              <a:t>urasia</a:t>
            </a:r>
            <a:r>
              <a:rPr lang="ru-RU" sz="1200" dirty="0" smtClean="0">
                <a:solidFill>
                  <a:schemeClr val="tx1"/>
                </a:solidFill>
                <a:latin typeface="Times New Roman" pitchFamily="18" charset="0"/>
                <a:cs typeface="Times New Roman" pitchFamily="18" charset="0"/>
              </a:rPr>
              <a:t>».   </a:t>
            </a:r>
            <a:br>
              <a:rPr lang="ru-RU" sz="1200" dirty="0" smtClean="0">
                <a:solidFill>
                  <a:schemeClr val="tx1"/>
                </a:solidFill>
                <a:latin typeface="Times New Roman" pitchFamily="18" charset="0"/>
                <a:cs typeface="Times New Roman" pitchFamily="18" charset="0"/>
              </a:rPr>
            </a:br>
            <a:r>
              <a:rPr lang="ru-RU" sz="1200" dirty="0" smtClean="0">
                <a:solidFill>
                  <a:schemeClr val="tx1"/>
                </a:solidFill>
                <a:latin typeface="Times New Roman" pitchFamily="18" charset="0"/>
                <a:cs typeface="Times New Roman" pitchFamily="18" charset="0"/>
              </a:rPr>
              <a:t>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a:t>
            </a:r>
            <a:r>
              <a:rPr lang="ru-RU" sz="1200" dirty="0" err="1" smtClean="0">
                <a:solidFill>
                  <a:schemeClr val="tx1"/>
                </a:solidFill>
                <a:latin typeface="Times New Roman" pitchFamily="18" charset="0"/>
                <a:cs typeface="Times New Roman" pitchFamily="18" charset="0"/>
              </a:rPr>
              <a:t>Smart</a:t>
            </a:r>
            <a:r>
              <a:rPr lang="ru-RU" sz="1200" dirty="0" smtClean="0">
                <a:solidFill>
                  <a:schemeClr val="tx1"/>
                </a:solidFill>
                <a:latin typeface="Times New Roman" pitchFamily="18" charset="0"/>
                <a:cs typeface="Times New Roman" pitchFamily="18" charset="0"/>
              </a:rPr>
              <a:t> </a:t>
            </a:r>
            <a:r>
              <a:rPr lang="ru-RU" sz="1200" dirty="0" err="1" smtClean="0">
                <a:solidFill>
                  <a:schemeClr val="tx1"/>
                </a:solidFill>
                <a:latin typeface="Times New Roman" pitchFamily="18" charset="0"/>
                <a:cs typeface="Times New Roman" pitchFamily="18" charset="0"/>
              </a:rPr>
              <a:t>School</a:t>
            </a:r>
            <a:r>
              <a:rPr lang="ru-RU" sz="1200" dirty="0" smtClean="0">
                <a:solidFill>
                  <a:schemeClr val="tx1"/>
                </a:solidFill>
                <a:latin typeface="Times New Roman" pitchFamily="18" charset="0"/>
                <a:cs typeface="Times New Roman" pitchFamily="18" charset="0"/>
              </a:rPr>
              <a:t>».</a:t>
            </a:r>
            <a:r>
              <a:rPr lang="ru-RU" sz="2700" dirty="0" smtClean="0"/>
              <a:t/>
            </a:r>
            <a:br>
              <a:rPr lang="ru-RU" sz="2700" dirty="0" smtClean="0"/>
            </a:br>
            <a:r>
              <a:rPr lang="ru-RU" sz="2700" dirty="0" smtClean="0"/>
              <a:t> </a:t>
            </a:r>
            <a:br>
              <a:rPr lang="ru-RU" sz="2700" dirty="0" smtClean="0"/>
            </a:br>
            <a:r>
              <a:rPr lang="ru-RU" sz="2700" dirty="0" smtClean="0"/>
              <a:t> </a:t>
            </a:r>
            <a:r>
              <a:rPr lang="ru-RU" dirty="0" smtClean="0"/>
              <a:t/>
            </a:r>
            <a:br>
              <a:rPr lang="ru-RU" dirty="0" smtClean="0"/>
            </a:br>
            <a:r>
              <a:rPr lang="ru-RU" dirty="0" smtClean="0"/>
              <a:t> </a:t>
            </a:r>
            <a:br>
              <a:rPr lang="ru-RU" dirty="0" smtClean="0"/>
            </a:br>
            <a:endParaRPr lang="ru-RU" dirty="0"/>
          </a:p>
        </p:txBody>
      </p:sp>
      <p:pic>
        <p:nvPicPr>
          <p:cNvPr id="5" name="Рисунок 4" descr="WhatsApp Image 2023-01-16 at 16.48.23 (1).jpeg"/>
          <p:cNvPicPr>
            <a:picLocks noChangeAspect="1"/>
          </p:cNvPicPr>
          <p:nvPr/>
        </p:nvPicPr>
        <p:blipFill>
          <a:blip r:embed="rId2" cstate="print"/>
          <a:stretch>
            <a:fillRect/>
          </a:stretch>
        </p:blipFill>
        <p:spPr>
          <a:xfrm>
            <a:off x="4860032" y="4869160"/>
            <a:ext cx="1944216" cy="1584176"/>
          </a:xfrm>
          <a:prstGeom prst="rect">
            <a:avLst/>
          </a:prstGeom>
        </p:spPr>
      </p:pic>
      <p:pic>
        <p:nvPicPr>
          <p:cNvPr id="7" name="Рисунок 6" descr="смарт.jpg"/>
          <p:cNvPicPr>
            <a:picLocks noChangeAspect="1"/>
          </p:cNvPicPr>
          <p:nvPr/>
        </p:nvPicPr>
        <p:blipFill>
          <a:blip r:embed="rId3" cstate="print"/>
          <a:stretch>
            <a:fillRect/>
          </a:stretch>
        </p:blipFill>
        <p:spPr>
          <a:xfrm>
            <a:off x="179512" y="4869160"/>
            <a:ext cx="2232248" cy="1584176"/>
          </a:xfrm>
          <a:prstGeom prst="rect">
            <a:avLst/>
          </a:prstGeom>
        </p:spPr>
      </p:pic>
      <p:pic>
        <p:nvPicPr>
          <p:cNvPr id="8" name="Рисунок 7" descr="смарт3.jpg"/>
          <p:cNvPicPr>
            <a:picLocks noChangeAspect="1"/>
          </p:cNvPicPr>
          <p:nvPr/>
        </p:nvPicPr>
        <p:blipFill>
          <a:blip r:embed="rId4" cstate="print"/>
          <a:stretch>
            <a:fillRect/>
          </a:stretch>
        </p:blipFill>
        <p:spPr>
          <a:xfrm>
            <a:off x="2555776" y="4869160"/>
            <a:ext cx="2160240" cy="1584176"/>
          </a:xfrm>
          <a:prstGeom prst="rect">
            <a:avLst/>
          </a:prstGeom>
        </p:spPr>
      </p:pic>
      <p:pic>
        <p:nvPicPr>
          <p:cNvPr id="9" name="Рисунок 8" descr="смарт4.jpg"/>
          <p:cNvPicPr>
            <a:picLocks noChangeAspect="1"/>
          </p:cNvPicPr>
          <p:nvPr/>
        </p:nvPicPr>
        <p:blipFill>
          <a:blip r:embed="rId5" cstate="print"/>
          <a:stretch>
            <a:fillRect/>
          </a:stretch>
        </p:blipFill>
        <p:spPr>
          <a:xfrm>
            <a:off x="6876256" y="4869160"/>
            <a:ext cx="2016224" cy="158417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0" y="116632"/>
            <a:ext cx="5652120" cy="720080"/>
          </a:xfrm>
        </p:spPr>
        <p:txBody>
          <a:bodyPr>
            <a:noAutofit/>
          </a:bodyPr>
          <a:lstStyle/>
          <a:p>
            <a:pPr algn="ctr"/>
            <a:r>
              <a:rPr lang="ru-RU" sz="2400" b="1" i="1" dirty="0" smtClean="0">
                <a:solidFill>
                  <a:schemeClr val="accent1"/>
                </a:solidFill>
                <a:latin typeface="Times New Roman" pitchFamily="18" charset="0"/>
                <a:cs typeface="Times New Roman" pitchFamily="18" charset="0"/>
              </a:rPr>
              <a:t>Выполненные работы</a:t>
            </a:r>
            <a:endParaRPr lang="ru-RU" sz="2400" b="1" i="1" dirty="0">
              <a:solidFill>
                <a:schemeClr val="accent1"/>
              </a:solidFill>
              <a:latin typeface="Times New Roman" pitchFamily="18" charset="0"/>
              <a:cs typeface="Times New Roman" pitchFamily="18" charset="0"/>
            </a:endParaRPr>
          </a:p>
        </p:txBody>
      </p:sp>
      <p:sp>
        <p:nvSpPr>
          <p:cNvPr id="38920" name="Rectangle 8"/>
          <p:cNvSpPr>
            <a:spLocks noChangeArrowheads="1"/>
          </p:cNvSpPr>
          <p:nvPr/>
        </p:nvSpPr>
        <p:spPr bwMode="auto">
          <a:xfrm>
            <a:off x="395536" y="2348880"/>
            <a:ext cx="2808312" cy="189804"/>
          </a:xfrm>
          <a:prstGeom prst="rect">
            <a:avLst/>
          </a:prstGeom>
          <a:solidFill>
            <a:srgbClr val="F8F9FA"/>
          </a:solidFill>
          <a:ln w="9525">
            <a:noFill/>
            <a:miter lim="800000"/>
            <a:headEnd/>
            <a:tailEnd/>
          </a:ln>
          <a:effectLst/>
        </p:spPr>
        <p:txBody>
          <a:bodyPr vert="horz" wrap="square" lIns="0" tIns="-12696" rIns="0" bIns="-12696" numCol="1" anchor="ctr" anchorCtr="0" compatLnSpc="1">
            <a:prstTxWarp prst="textNoShape">
              <a:avLst/>
            </a:prstTxWarp>
            <a:spAutoFit/>
          </a:bodyPr>
          <a:lstStyle/>
          <a:p>
            <a:endParaRPr lang="ru-RU" sz="1400" dirty="0" smtClean="0"/>
          </a:p>
        </p:txBody>
      </p:sp>
      <p:sp>
        <p:nvSpPr>
          <p:cNvPr id="6146" name="AutoShape 2" descr="blob:https://web.whatsapp.com/c688dc83-8139-48dc-ad0a-f06e6430f87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sp>
        <p:nvSpPr>
          <p:cNvPr id="6148" name="AutoShape 4" descr="blob:https://web.whatsapp.com/c688dc83-8139-48dc-ad0a-f06e6430f87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ru-RU">
              <a:solidFill>
                <a:srgbClr val="000000"/>
              </a:solidFill>
            </a:endParaRPr>
          </a:p>
        </p:txBody>
      </p:sp>
      <p:pic>
        <p:nvPicPr>
          <p:cNvPr id="24" name="Рисунок 23" descr="колаж.jpeg"/>
          <p:cNvPicPr>
            <a:picLocks noChangeAspect="1"/>
          </p:cNvPicPr>
          <p:nvPr/>
        </p:nvPicPr>
        <p:blipFill>
          <a:blip r:embed="rId2" cstate="print"/>
          <a:stretch>
            <a:fillRect/>
          </a:stretch>
        </p:blipFill>
        <p:spPr>
          <a:xfrm>
            <a:off x="6228184" y="332656"/>
            <a:ext cx="2664296" cy="2520280"/>
          </a:xfrm>
          <a:prstGeom prst="rect">
            <a:avLst/>
          </a:prstGeom>
        </p:spPr>
      </p:pic>
      <p:pic>
        <p:nvPicPr>
          <p:cNvPr id="25" name="Рисунок 24" descr="WhatsApp Image 2022-12-06 at 11.48.03.jpeg"/>
          <p:cNvPicPr>
            <a:picLocks noChangeAspect="1"/>
          </p:cNvPicPr>
          <p:nvPr/>
        </p:nvPicPr>
        <p:blipFill>
          <a:blip r:embed="rId3" cstate="print"/>
          <a:stretch>
            <a:fillRect/>
          </a:stretch>
        </p:blipFill>
        <p:spPr>
          <a:xfrm>
            <a:off x="6228184" y="4293096"/>
            <a:ext cx="2808312" cy="2420888"/>
          </a:xfrm>
          <a:prstGeom prst="rect">
            <a:avLst/>
          </a:prstGeom>
        </p:spPr>
      </p:pic>
      <p:pic>
        <p:nvPicPr>
          <p:cNvPr id="26" name="Рисунок 25" descr="стом каб.jpeg"/>
          <p:cNvPicPr>
            <a:picLocks noChangeAspect="1"/>
          </p:cNvPicPr>
          <p:nvPr/>
        </p:nvPicPr>
        <p:blipFill>
          <a:blip r:embed="rId4" cstate="print"/>
          <a:stretch>
            <a:fillRect/>
          </a:stretch>
        </p:blipFill>
        <p:spPr>
          <a:xfrm>
            <a:off x="6228184" y="2924944"/>
            <a:ext cx="2664296" cy="12241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7" name="Прямоугольник 26"/>
          <p:cNvSpPr/>
          <p:nvPr/>
        </p:nvSpPr>
        <p:spPr>
          <a:xfrm>
            <a:off x="179512" y="620688"/>
            <a:ext cx="5688632" cy="1815882"/>
          </a:xfrm>
          <a:prstGeom prst="rect">
            <a:avLst/>
          </a:prstGeom>
        </p:spPr>
        <p:txBody>
          <a:bodyPr wrap="square">
            <a:spAutoFit/>
          </a:bodyPr>
          <a:lstStyle/>
          <a:p>
            <a:r>
              <a:rPr lang="ru-RU" sz="1400" dirty="0" smtClean="0"/>
              <a:t>В городской детской клинической больнице прошло благотворительное мероприятие. На мероприятии медицинские работники провели процедуру обрезания детей из многодетных семей. Во время мероприятия процедуру обрезания прошли 70 детей. Врачи говорят, что даже быстрая операция, не выявившая никаких признаков заболевания, не зафиксировала состояния, при котором малыши чувствуют себя некомфортно. Опытные специалисты провели успешную операцию, предварительно психологически подготовив ребенка перед обрезанием.</a:t>
            </a:r>
            <a:endParaRPr lang="ru-RU" sz="1400" dirty="0"/>
          </a:p>
        </p:txBody>
      </p:sp>
      <p:sp>
        <p:nvSpPr>
          <p:cNvPr id="28" name="Прямоугольник 27"/>
          <p:cNvSpPr/>
          <p:nvPr/>
        </p:nvSpPr>
        <p:spPr>
          <a:xfrm>
            <a:off x="179512" y="4509120"/>
            <a:ext cx="5832648" cy="1169551"/>
          </a:xfrm>
          <a:prstGeom prst="rect">
            <a:avLst/>
          </a:prstGeom>
        </p:spPr>
        <p:txBody>
          <a:bodyPr wrap="square">
            <a:spAutoFit/>
          </a:bodyPr>
          <a:lstStyle/>
          <a:p>
            <a:r>
              <a:rPr lang="ru-RU" sz="1400" dirty="0" smtClean="0"/>
              <a:t>При поддержке городского управления здравоохранения впервые в городской клинической детской больнице открылось отделение оториноларингологии. Теперь в лечении заболеваний уха и носа врачи могут лечить пациентов на месте, не направляя их в Астану и </a:t>
            </a:r>
            <a:r>
              <a:rPr lang="ru-RU" sz="1400" dirty="0" err="1" smtClean="0"/>
              <a:t>Алматы</a:t>
            </a:r>
            <a:r>
              <a:rPr lang="ru-RU" sz="1400" dirty="0" smtClean="0"/>
              <a:t>. Отделение оториноларингологии рассчитано на 20 коек. </a:t>
            </a:r>
            <a:endParaRPr lang="ru-RU" sz="1400" dirty="0"/>
          </a:p>
        </p:txBody>
      </p:sp>
      <p:sp>
        <p:nvSpPr>
          <p:cNvPr id="29" name="Прямоугольник 28"/>
          <p:cNvSpPr/>
          <p:nvPr/>
        </p:nvSpPr>
        <p:spPr>
          <a:xfrm>
            <a:off x="251520" y="2708920"/>
            <a:ext cx="6030416" cy="1600438"/>
          </a:xfrm>
          <a:prstGeom prst="rect">
            <a:avLst/>
          </a:prstGeom>
        </p:spPr>
        <p:txBody>
          <a:bodyPr wrap="square">
            <a:spAutoFit/>
          </a:bodyPr>
          <a:lstStyle/>
          <a:p>
            <a:r>
              <a:rPr lang="ru-RU" sz="1400" dirty="0" smtClean="0"/>
              <a:t>В городской детской клинической больнице с 4 августа 2022 года открыт и </a:t>
            </a:r>
            <a:r>
              <a:rPr lang="ru-RU" sz="1400" dirty="0" err="1" smtClean="0"/>
              <a:t>проводитбесплатный</a:t>
            </a:r>
            <a:r>
              <a:rPr lang="ru-RU" sz="1400" dirty="0" smtClean="0"/>
              <a:t>  прием  стоматологический кабинет для детей с церебральным параличом в возрасте от 1 до 18 лет и других особенных детей по направлению ПМСП по месту РПН. Основная цель этого кабинета- лечить зубы особенных  детей не принося боль, давая им анестезию во время лечения. Вход в стоматологический кабинет через центр лучевой диагностики в блоке "Б" больницы. </a:t>
            </a:r>
            <a:endParaRPr lang="ru-RU" sz="1400" dirty="0"/>
          </a:p>
        </p:txBody>
      </p:sp>
    </p:spTree>
    <p:extLst>
      <p:ext uri="{BB962C8B-B14F-4D97-AF65-F5344CB8AC3E}">
        <p14:creationId xmlns="" xmlns:p14="http://schemas.microsoft.com/office/powerpoint/2010/main" val="1518552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691680" y="0"/>
            <a:ext cx="5826719" cy="548680"/>
          </a:xfrm>
        </p:spPr>
        <p:txBody>
          <a:bodyPr>
            <a:noAutofit/>
          </a:bodyPr>
          <a:lstStyle/>
          <a:p>
            <a:pPr algn="ctr"/>
            <a:r>
              <a:rPr lang="ru-RU" sz="2400" b="1" i="1" dirty="0" smtClean="0">
                <a:solidFill>
                  <a:schemeClr val="accent1"/>
                </a:solidFill>
                <a:latin typeface="Times New Roman" panose="02020603050405020304" pitchFamily="18" charset="0"/>
                <a:cs typeface="Times New Roman" panose="02020603050405020304" pitchFamily="18" charset="0"/>
              </a:rPr>
              <a:t>О больнице</a:t>
            </a:r>
            <a:endParaRPr lang="ru-RU" sz="2400" b="1" i="1" dirty="0">
              <a:solidFill>
                <a:schemeClr val="accent1"/>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323528" y="476673"/>
            <a:ext cx="8640960" cy="5741187"/>
          </a:xfrm>
          <a:prstGeom prst="rect">
            <a:avLst/>
          </a:prstGeom>
          <a:noFill/>
        </p:spPr>
        <p:txBody>
          <a:bodyPr wrap="square" rtlCol="0">
            <a:spAutoFit/>
          </a:bodyPr>
          <a:lstStyle/>
          <a:p>
            <a:pPr marL="285750" indent="-285750" algn="just">
              <a:lnSpc>
                <a:spcPct val="115000"/>
              </a:lnSpc>
              <a:spcAft>
                <a:spcPts val="0"/>
              </a:spcAft>
              <a:buFont typeface="Arial" panose="020B0604020202020204" pitchFamily="34" charset="0"/>
              <a:buChar char="•"/>
            </a:pPr>
            <a:r>
              <a:rPr lang="kk-KZ" sz="1050" b="1" dirty="0" smtClean="0">
                <a:latin typeface="Times New Roman" pitchFamily="18" charset="0"/>
                <a:cs typeface="Times New Roman" pitchFamily="18" charset="0"/>
              </a:rPr>
              <a:t>На сегодня  </a:t>
            </a:r>
            <a:r>
              <a:rPr lang="ru-RU" sz="1050" b="1" dirty="0" smtClean="0">
                <a:latin typeface="Times New Roman" pitchFamily="18" charset="0"/>
                <a:cs typeface="Times New Roman" pitchFamily="18" charset="0"/>
              </a:rPr>
              <a:t>ГКП на ПХВ «Городская детская клиническая больница» является многопрофильной больницей с мощностью на 315 коек </a:t>
            </a:r>
            <a:r>
              <a:rPr lang="kk-KZ" sz="1050" b="1" dirty="0" smtClean="0">
                <a:latin typeface="Times New Roman" pitchFamily="18" charset="0"/>
                <a:cs typeface="Times New Roman" pitchFamily="18" charset="0"/>
              </a:rPr>
              <a:t>для оказания всех видов медицинской помощи детскому населению до 18 лет г.Шымкента по 25 профилям . </a:t>
            </a:r>
            <a:r>
              <a:rPr lang="ru-RU" sz="1100" b="1" dirty="0" smtClean="0">
                <a:latin typeface="Times New Roman" pitchFamily="18" charset="0"/>
                <a:ea typeface="Times New Roman" panose="02020603050405020304" pitchFamily="18" charset="0"/>
                <a:cs typeface="Times New Roman" pitchFamily="18" charset="0"/>
              </a:rPr>
              <a:t>В начале  2022 года были открыты новые отделения:  </a:t>
            </a:r>
            <a:r>
              <a:rPr lang="ru-RU" sz="1100" b="1" dirty="0" err="1" smtClean="0">
                <a:latin typeface="Times New Roman" pitchFamily="18" charset="0"/>
                <a:ea typeface="Times New Roman" panose="02020603050405020304" pitchFamily="18" charset="0"/>
                <a:cs typeface="Times New Roman" pitchFamily="18" charset="0"/>
              </a:rPr>
              <a:t>онкогематологии</a:t>
            </a:r>
            <a:r>
              <a:rPr lang="ru-RU" sz="1100" b="1" dirty="0" smtClean="0">
                <a:latin typeface="Times New Roman" pitchFamily="18" charset="0"/>
                <a:ea typeface="Times New Roman" panose="02020603050405020304" pitchFamily="18" charset="0"/>
                <a:cs typeface="Times New Roman" pitchFamily="18" charset="0"/>
              </a:rPr>
              <a:t> и нефрологии, интервенционной кардиологии и </a:t>
            </a:r>
            <a:r>
              <a:rPr lang="ru-RU" sz="1100" b="1" dirty="0" err="1" smtClean="0">
                <a:latin typeface="Times New Roman" pitchFamily="18" charset="0"/>
                <a:ea typeface="Times New Roman" panose="02020603050405020304" pitchFamily="18" charset="0"/>
                <a:cs typeface="Times New Roman" pitchFamily="18" charset="0"/>
              </a:rPr>
              <a:t>ангиохирургии</a:t>
            </a:r>
            <a:r>
              <a:rPr lang="ru-RU" sz="1100" b="1" dirty="0" smtClean="0">
                <a:latin typeface="Times New Roman" pitchFamily="18" charset="0"/>
                <a:ea typeface="Times New Roman" panose="02020603050405020304" pitchFamily="18" charset="0"/>
                <a:cs typeface="Times New Roman" pitchFamily="18" charset="0"/>
              </a:rPr>
              <a:t>; оториноларингологии .</a:t>
            </a:r>
          </a:p>
          <a:p>
            <a:pPr marL="285750" indent="-285750" algn="just">
              <a:lnSpc>
                <a:spcPct val="115000"/>
              </a:lnSpc>
              <a:spcAft>
                <a:spcPts val="0"/>
              </a:spcAft>
              <a:buFont typeface="Arial" panose="020B0604020202020204" pitchFamily="34" charset="0"/>
              <a:buChar char="•"/>
            </a:pPr>
            <a:r>
              <a:rPr lang="ru-RU" sz="1100" b="1" dirty="0" smtClean="0">
                <a:latin typeface="Times New Roman" pitchFamily="18" charset="0"/>
                <a:ea typeface="Times New Roman" panose="02020603050405020304" pitchFamily="18" charset="0"/>
                <a:cs typeface="Times New Roman" pitchFamily="18" charset="0"/>
              </a:rPr>
              <a:t>Запущен центр лучевой диагностики. Расширились услуги консультативно-диагностического блока.</a:t>
            </a:r>
            <a:r>
              <a:rPr lang="ru-RU" sz="1100" b="1" dirty="0">
                <a:latin typeface="Times New Roman" pitchFamily="18" charset="0"/>
                <a:ea typeface="Times New Roman" panose="02020603050405020304" pitchFamily="18" charset="0"/>
                <a:cs typeface="Times New Roman" pitchFamily="18" charset="0"/>
              </a:rPr>
              <a:t> </a:t>
            </a:r>
            <a:r>
              <a:rPr lang="ru-RU" sz="1100" b="1" dirty="0" smtClean="0">
                <a:latin typeface="Times New Roman" pitchFamily="18" charset="0"/>
                <a:ea typeface="Times New Roman" panose="02020603050405020304" pitchFamily="18" charset="0"/>
                <a:cs typeface="Times New Roman" pitchFamily="18" charset="0"/>
              </a:rPr>
              <a:t>В</a:t>
            </a:r>
            <a:r>
              <a:rPr lang="ru-RU" sz="1050" b="1" dirty="0" smtClean="0">
                <a:latin typeface="Times New Roman" pitchFamily="18" charset="0"/>
                <a:ea typeface="Times New Roman" panose="02020603050405020304" pitchFamily="18" charset="0"/>
                <a:cs typeface="Times New Roman" pitchFamily="18" charset="0"/>
              </a:rPr>
              <a:t>спомогательные ( </a:t>
            </a:r>
            <a:r>
              <a:rPr lang="ru-RU" sz="1050" b="1" dirty="0" err="1" smtClean="0">
                <a:latin typeface="Times New Roman" pitchFamily="18" charset="0"/>
                <a:ea typeface="Times New Roman" panose="02020603050405020304" pitchFamily="18" charset="0"/>
                <a:cs typeface="Times New Roman" pitchFamily="18" charset="0"/>
              </a:rPr>
              <a:t>параклинические</a:t>
            </a:r>
            <a:r>
              <a:rPr lang="ru-RU" sz="1050" b="1" dirty="0" smtClean="0">
                <a:latin typeface="Times New Roman" pitchFamily="18" charset="0"/>
                <a:ea typeface="Times New Roman" panose="02020603050405020304" pitchFamily="18" charset="0"/>
                <a:cs typeface="Times New Roman" pitchFamily="18" charset="0"/>
              </a:rPr>
              <a:t>): консультативно-диагностический блок, Центр лучевой диагностики: (кабинет УЗИ, ЭКГ, ЭФГДС, спирографии, МРТ, </a:t>
            </a:r>
            <a:r>
              <a:rPr lang="en-US" sz="1050" b="1" dirty="0" smtClean="0">
                <a:latin typeface="Times New Roman" pitchFamily="18" charset="0"/>
                <a:ea typeface="Times New Roman" panose="02020603050405020304" pitchFamily="18" charset="0"/>
                <a:cs typeface="Times New Roman" pitchFamily="18" charset="0"/>
              </a:rPr>
              <a:t>R</a:t>
            </a:r>
            <a:r>
              <a:rPr lang="ru-RU" sz="1050" b="1" dirty="0" smtClean="0">
                <a:latin typeface="Times New Roman" pitchFamily="18" charset="0"/>
                <a:ea typeface="Times New Roman" panose="02020603050405020304" pitchFamily="18" charset="0"/>
                <a:cs typeface="Times New Roman" pitchFamily="18" charset="0"/>
              </a:rPr>
              <a:t>- кабинет, ЭЭГ- кабинет, ЭМГ – кабинет, кабинет </a:t>
            </a:r>
            <a:r>
              <a:rPr lang="kk-KZ" sz="1050" b="1" dirty="0" smtClean="0">
                <a:latin typeface="Times New Roman" pitchFamily="18" charset="0"/>
                <a:ea typeface="Times New Roman" panose="02020603050405020304" pitchFamily="18" charset="0"/>
                <a:cs typeface="Times New Roman" pitchFamily="18" charset="0"/>
              </a:rPr>
              <a:t>суточного мониторирования ЭКГ и АД по Холтеру, компютерная </a:t>
            </a:r>
            <a:r>
              <a:rPr lang="kk-KZ" sz="1050" b="1" dirty="0">
                <a:latin typeface="Times New Roman" pitchFamily="18" charset="0"/>
                <a:ea typeface="Times New Roman" panose="02020603050405020304" pitchFamily="18" charset="0"/>
                <a:cs typeface="Times New Roman" pitchFamily="18" charset="0"/>
              </a:rPr>
              <a:t>томография),  </a:t>
            </a:r>
            <a:r>
              <a:rPr lang="kk-KZ" sz="1050" b="1" dirty="0" smtClean="0">
                <a:latin typeface="Times New Roman" pitchFamily="18" charset="0"/>
                <a:ea typeface="Times New Roman" panose="02020603050405020304" pitchFamily="18" charset="0"/>
                <a:cs typeface="Times New Roman" pitchFamily="18" charset="0"/>
              </a:rPr>
              <a:t>клиническая и бактериологическая </a:t>
            </a:r>
            <a:r>
              <a:rPr lang="ru-RU" sz="1050" b="1" dirty="0" smtClean="0">
                <a:latin typeface="Times New Roman" pitchFamily="18" charset="0"/>
                <a:ea typeface="Times New Roman" panose="02020603050405020304" pitchFamily="18" charset="0"/>
                <a:cs typeface="Times New Roman" pitchFamily="18" charset="0"/>
              </a:rPr>
              <a:t>лаборатория</a:t>
            </a:r>
            <a:r>
              <a:rPr lang="ru-RU" sz="1050" b="1" dirty="0">
                <a:latin typeface="Times New Roman" pitchFamily="18" charset="0"/>
                <a:ea typeface="Times New Roman" panose="02020603050405020304" pitchFamily="18" charset="0"/>
                <a:cs typeface="Times New Roman" pitchFamily="18" charset="0"/>
              </a:rPr>
              <a:t>,  </a:t>
            </a:r>
            <a:r>
              <a:rPr lang="ru-RU" sz="1050" b="1" dirty="0" err="1">
                <a:latin typeface="Times New Roman" pitchFamily="18" charset="0"/>
                <a:ea typeface="Times New Roman" panose="02020603050405020304" pitchFamily="18" charset="0"/>
                <a:cs typeface="Times New Roman" pitchFamily="18" charset="0"/>
              </a:rPr>
              <a:t>физиоотделение</a:t>
            </a:r>
            <a:r>
              <a:rPr lang="ru-RU" sz="1050" b="1" dirty="0">
                <a:latin typeface="Times New Roman" pitchFamily="18" charset="0"/>
                <a:ea typeface="Times New Roman" panose="02020603050405020304" pitchFamily="18" charset="0"/>
                <a:cs typeface="Times New Roman" pitchFamily="18" charset="0"/>
              </a:rPr>
              <a:t> (ЛФК, массаж</a:t>
            </a:r>
            <a:r>
              <a:rPr lang="ru-RU" sz="1050" b="1" dirty="0" smtClean="0">
                <a:latin typeface="Times New Roman" pitchFamily="18" charset="0"/>
                <a:ea typeface="Times New Roman" panose="02020603050405020304" pitchFamily="18" charset="0"/>
                <a:cs typeface="Times New Roman" pitchFamily="18" charset="0"/>
              </a:rPr>
              <a:t>), круглосуточный травматологический пункт, дневной стационар; </a:t>
            </a: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В связи с увеличением количества плановых и неотложных операций были открыты 2 операционных поста , а также 1 реанимационный врачебный, 1 сестринский посты;</a:t>
            </a: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В  больнице предусмотрено поэтажное размещение подразделения операционного блока, с учетом функционального зонирования и включает в себя операционное отделение на 4 операционных стола. Операционный блок оснащен ламинарным потоком класса А4</a:t>
            </a: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Отделение интенсивной терапии и реанимации, оснащено комплексом чистых помещений и стерилизационной. Отделение реанимации отнесен  к классу - особо чистые помещения;</a:t>
            </a:r>
          </a:p>
          <a:p>
            <a:pPr marL="285750" indent="-285750" algn="just">
              <a:lnSpc>
                <a:spcPct val="115000"/>
              </a:lnSpc>
              <a:spcAft>
                <a:spcPts val="0"/>
              </a:spcAft>
              <a:buFont typeface="Arial" panose="020B0604020202020204" pitchFamily="34" charset="0"/>
              <a:buChar char="•"/>
            </a:pPr>
            <a:r>
              <a:rPr lang="ru-RU" sz="1050" b="1" dirty="0" smtClean="0">
                <a:latin typeface="Times New Roman" pitchFamily="18" charset="0"/>
                <a:ea typeface="Times New Roman" panose="02020603050405020304" pitchFamily="18" charset="0"/>
                <a:cs typeface="Times New Roman" pitchFamily="18" charset="0"/>
              </a:rPr>
              <a:t>Общая площадь  чистых помещений больницы </a:t>
            </a:r>
            <a:r>
              <a:rPr lang="ru-RU" sz="1050" b="1" dirty="0" err="1" smtClean="0">
                <a:latin typeface="Times New Roman" pitchFamily="18" charset="0"/>
                <a:ea typeface="Times New Roman" panose="02020603050405020304" pitchFamily="18" charset="0"/>
                <a:cs typeface="Times New Roman" pitchFamily="18" charset="0"/>
              </a:rPr>
              <a:t>состовляет</a:t>
            </a:r>
            <a:r>
              <a:rPr lang="ru-RU" sz="1050" b="1" dirty="0" smtClean="0">
                <a:latin typeface="Times New Roman" pitchFamily="18" charset="0"/>
                <a:ea typeface="Times New Roman" panose="02020603050405020304" pitchFamily="18" charset="0"/>
                <a:cs typeface="Times New Roman" pitchFamily="18" charset="0"/>
              </a:rPr>
              <a:t> 400  </a:t>
            </a:r>
            <a:r>
              <a:rPr lang="ru-RU" sz="1050" b="1" dirty="0" err="1" smtClean="0">
                <a:latin typeface="Times New Roman" pitchFamily="18" charset="0"/>
                <a:ea typeface="Times New Roman" panose="02020603050405020304" pitchFamily="18" charset="0"/>
                <a:cs typeface="Times New Roman" pitchFamily="18" charset="0"/>
              </a:rPr>
              <a:t>кв</a:t>
            </a:r>
            <a:r>
              <a:rPr lang="ru-RU" sz="1050" b="1" dirty="0" smtClean="0">
                <a:latin typeface="Times New Roman" pitchFamily="18" charset="0"/>
                <a:ea typeface="Times New Roman" panose="02020603050405020304" pitchFamily="18" charset="0"/>
                <a:cs typeface="Times New Roman" pitchFamily="18" charset="0"/>
              </a:rPr>
              <a:t> м. </a:t>
            </a:r>
          </a:p>
          <a:p>
            <a:pPr marL="285750" indent="-285750" algn="just">
              <a:lnSpc>
                <a:spcPct val="115000"/>
              </a:lnSpc>
              <a:buFont typeface="Arial" panose="020B0604020202020204" pitchFamily="34" charset="0"/>
              <a:buChar char="•"/>
            </a:pPr>
            <a:r>
              <a:rPr lang="kk-KZ" sz="1050" b="1" dirty="0" smtClean="0">
                <a:latin typeface="Times New Roman" pitchFamily="18" charset="0"/>
                <a:ea typeface="Times New Roman" panose="02020603050405020304" pitchFamily="18" charset="0"/>
                <a:cs typeface="Times New Roman" pitchFamily="18" charset="0"/>
              </a:rPr>
              <a:t>Коллектив ГДКБ принял активное участие в конкурсе  на номинацию  </a:t>
            </a:r>
            <a:r>
              <a:rPr lang="ru-RU" sz="1050" b="1" dirty="0" smtClean="0">
                <a:latin typeface="Times New Roman" pitchFamily="18" charset="0"/>
                <a:ea typeface="Times New Roman" panose="02020603050405020304" pitchFamily="18" charset="0"/>
                <a:cs typeface="Times New Roman" pitchFamily="18" charset="0"/>
              </a:rPr>
              <a:t>«Лучший стационар города»;</a:t>
            </a:r>
          </a:p>
          <a:p>
            <a:pPr algn="just"/>
            <a:r>
              <a:rPr lang="kk-KZ" sz="1000" b="1" dirty="0" smtClean="0">
                <a:latin typeface="Times New Roman" pitchFamily="18" charset="0"/>
                <a:cs typeface="Times New Roman" pitchFamily="18" charset="0"/>
              </a:rPr>
              <a:t>       </a:t>
            </a:r>
          </a:p>
          <a:p>
            <a:pPr algn="just"/>
            <a:r>
              <a:rPr lang="kk-KZ" sz="1050" b="1" dirty="0" smtClean="0">
                <a:latin typeface="Times New Roman" pitchFamily="18" charset="0"/>
                <a:cs typeface="Times New Roman" pitchFamily="18" charset="0"/>
              </a:rPr>
              <a:t>        </a:t>
            </a:r>
            <a:r>
              <a:rPr lang="ru-RU" sz="1050" b="1" dirty="0" smtClean="0">
                <a:latin typeface="Times New Roman" pitchFamily="18" charset="0"/>
                <a:cs typeface="Times New Roman" pitchFamily="18" charset="0"/>
              </a:rPr>
              <a:t>В марте и апреле в целях защиты больницы от преждевременного износа провод</a:t>
            </a:r>
            <a:r>
              <a:rPr lang="kk-KZ" sz="1050" b="1" dirty="0" smtClean="0">
                <a:latin typeface="Times New Roman" pitchFamily="18" charset="0"/>
                <a:cs typeface="Times New Roman" pitchFamily="18" charset="0"/>
              </a:rPr>
              <a:t>ились</a:t>
            </a:r>
            <a:r>
              <a:rPr lang="ru-RU" sz="1050" b="1" dirty="0" smtClean="0">
                <a:latin typeface="Times New Roman" pitchFamily="18" charset="0"/>
                <a:cs typeface="Times New Roman" pitchFamily="18" charset="0"/>
              </a:rPr>
              <a:t> ремонтные работы частей корпуса «Б» в отделениях пульмонологии, педиатрии, неврологии.</a:t>
            </a:r>
          </a:p>
          <a:p>
            <a:r>
              <a:rPr lang="kk-KZ" sz="1050" b="1" dirty="0" smtClean="0">
                <a:latin typeface="Times New Roman" pitchFamily="18" charset="0"/>
                <a:cs typeface="Times New Roman" pitchFamily="18" charset="0"/>
              </a:rPr>
              <a:t>         </a:t>
            </a:r>
            <a:r>
              <a:rPr lang="ru-RU" sz="1050" b="1" dirty="0" smtClean="0">
                <a:latin typeface="Times New Roman" pitchFamily="18" charset="0"/>
                <a:cs typeface="Times New Roman" pitchFamily="18" charset="0"/>
              </a:rPr>
              <a:t>В мае и июне ре</a:t>
            </a:r>
            <a:r>
              <a:rPr lang="kk-KZ" sz="1050" b="1" dirty="0" smtClean="0">
                <a:latin typeface="Times New Roman" pitchFamily="18" charset="0"/>
                <a:cs typeface="Times New Roman" pitchFamily="18" charset="0"/>
              </a:rPr>
              <a:t>мон</a:t>
            </a:r>
            <a:r>
              <a:rPr lang="ru-RU" sz="1050" b="1" dirty="0" err="1" smtClean="0">
                <a:latin typeface="Times New Roman" pitchFamily="18" charset="0"/>
                <a:cs typeface="Times New Roman" pitchFamily="18" charset="0"/>
              </a:rPr>
              <a:t>тные</a:t>
            </a:r>
            <a:r>
              <a:rPr lang="ru-RU" sz="1050" b="1" dirty="0" smtClean="0">
                <a:latin typeface="Times New Roman" pitchFamily="18" charset="0"/>
                <a:cs typeface="Times New Roman" pitchFamily="18" charset="0"/>
              </a:rPr>
              <a:t> работы проводил</a:t>
            </a:r>
            <a:r>
              <a:rPr lang="kk-KZ" sz="1050" b="1" dirty="0" smtClean="0">
                <a:latin typeface="Times New Roman" pitchFamily="18" charset="0"/>
                <a:cs typeface="Times New Roman" pitchFamily="18" charset="0"/>
              </a:rPr>
              <a:t>ись</a:t>
            </a:r>
            <a:r>
              <a:rPr lang="ru-RU" sz="1050" b="1" dirty="0" smtClean="0">
                <a:latin typeface="Times New Roman" pitchFamily="18" charset="0"/>
                <a:cs typeface="Times New Roman" pitchFamily="18" charset="0"/>
              </a:rPr>
              <a:t> в корпус</a:t>
            </a:r>
            <a:r>
              <a:rPr lang="kk-KZ" sz="1050" b="1" dirty="0" smtClean="0">
                <a:latin typeface="Times New Roman" pitchFamily="18" charset="0"/>
                <a:cs typeface="Times New Roman" pitchFamily="18" charset="0"/>
              </a:rPr>
              <a:t>е</a:t>
            </a:r>
            <a:r>
              <a:rPr lang="ru-RU" sz="1050" b="1" dirty="0" smtClean="0">
                <a:latin typeface="Times New Roman" pitchFamily="18" charset="0"/>
                <a:cs typeface="Times New Roman" pitchFamily="18" charset="0"/>
              </a:rPr>
              <a:t> «А», </a:t>
            </a:r>
            <a:r>
              <a:rPr lang="kk-KZ" sz="1050" b="1" dirty="0" smtClean="0">
                <a:latin typeface="Times New Roman" pitchFamily="18" charset="0"/>
                <a:cs typeface="Times New Roman" pitchFamily="18" charset="0"/>
              </a:rPr>
              <a:t>в</a:t>
            </a:r>
            <a:r>
              <a:rPr lang="ru-RU" sz="1050" b="1" dirty="0" smtClean="0">
                <a:latin typeface="Times New Roman" pitchFamily="18" charset="0"/>
                <a:cs typeface="Times New Roman" pitchFamily="18" charset="0"/>
              </a:rPr>
              <a:t> коридорах, палатах, кабинетах в приемном отделении, травматологическом пункте, отделениях </a:t>
            </a:r>
            <a:r>
              <a:rPr lang="ru-RU" sz="1050" b="1" dirty="0" err="1" smtClean="0">
                <a:latin typeface="Times New Roman" pitchFamily="18" charset="0"/>
                <a:cs typeface="Times New Roman" pitchFamily="18" charset="0"/>
              </a:rPr>
              <a:t>нейротравматологии</a:t>
            </a:r>
            <a:r>
              <a:rPr lang="kk-KZ" sz="1050" b="1" dirty="0" smtClean="0">
                <a:latin typeface="Times New Roman" pitchFamily="18" charset="0"/>
                <a:cs typeface="Times New Roman" pitchFamily="18" charset="0"/>
              </a:rPr>
              <a:t> и  ортопедии, ОПН , </a:t>
            </a:r>
            <a:r>
              <a:rPr lang="ru-RU" sz="1050" b="1" dirty="0" smtClean="0">
                <a:latin typeface="Times New Roman" pitchFamily="18" charset="0"/>
                <a:cs typeface="Times New Roman" pitchFamily="18" charset="0"/>
              </a:rPr>
              <a:t>административном и функционально-диагностическом</a:t>
            </a:r>
            <a:r>
              <a:rPr lang="kk-KZ" sz="1050" b="1" dirty="0" smtClean="0">
                <a:latin typeface="Times New Roman" pitchFamily="18" charset="0"/>
                <a:cs typeface="Times New Roman" pitchFamily="18" charset="0"/>
              </a:rPr>
              <a:t> этаже</a:t>
            </a:r>
            <a:r>
              <a:rPr lang="ru-RU" sz="1050" b="1" dirty="0" smtClean="0">
                <a:latin typeface="Times New Roman" pitchFamily="18" charset="0"/>
                <a:cs typeface="Times New Roman" pitchFamily="18" charset="0"/>
              </a:rPr>
              <a:t>.</a:t>
            </a:r>
          </a:p>
          <a:p>
            <a:r>
              <a:rPr lang="ru-RU" sz="1050" b="1" dirty="0" smtClean="0">
                <a:latin typeface="Times New Roman" pitchFamily="18" charset="0"/>
                <a:cs typeface="Times New Roman" pitchFamily="18" charset="0"/>
              </a:rPr>
              <a:t>В 2022 году в больнице  было отрыто отделение </a:t>
            </a:r>
            <a:r>
              <a:rPr lang="ru-RU" sz="1050" b="1" dirty="0" err="1" smtClean="0">
                <a:latin typeface="Times New Roman" pitchFamily="18" charset="0"/>
                <a:cs typeface="Times New Roman" pitchFamily="18" charset="0"/>
              </a:rPr>
              <a:t>онкогематологии</a:t>
            </a:r>
            <a:r>
              <a:rPr lang="ru-RU" sz="1050" b="1" dirty="0" smtClean="0">
                <a:latin typeface="Times New Roman" pitchFamily="18" charset="0"/>
                <a:cs typeface="Times New Roman" pitchFamily="18" charset="0"/>
              </a:rPr>
              <a:t>.  В рамках благотворительного проекта  «</a:t>
            </a:r>
            <a:r>
              <a:rPr lang="ru-RU" sz="1050" b="1" dirty="0" err="1" smtClean="0">
                <a:latin typeface="Times New Roman" pitchFamily="18" charset="0"/>
                <a:cs typeface="Times New Roman" pitchFamily="18" charset="0"/>
              </a:rPr>
              <a:t>Smart</a:t>
            </a:r>
            <a:r>
              <a:rPr lang="ru-RU" sz="1050" b="1" dirty="0" smtClean="0">
                <a:latin typeface="Times New Roman" pitchFamily="18" charset="0"/>
                <a:cs typeface="Times New Roman" pitchFamily="18" charset="0"/>
              </a:rPr>
              <a:t> </a:t>
            </a:r>
            <a:r>
              <a:rPr lang="ru-RU" sz="1050" b="1" dirty="0" err="1" smtClean="0">
                <a:latin typeface="Times New Roman" pitchFamily="18" charset="0"/>
                <a:cs typeface="Times New Roman" pitchFamily="18" charset="0"/>
              </a:rPr>
              <a:t>School</a:t>
            </a:r>
            <a:r>
              <a:rPr lang="ru-RU" sz="1050" b="1" dirty="0" smtClean="0">
                <a:latin typeface="Times New Roman" pitchFamily="18" charset="0"/>
                <a:cs typeface="Times New Roman" pitchFamily="18" charset="0"/>
              </a:rPr>
              <a:t>», при поддержке общественного фонда «</a:t>
            </a:r>
            <a:r>
              <a:rPr lang="ru-RU" sz="1050" b="1" dirty="0" err="1" smtClean="0">
                <a:latin typeface="Times New Roman" pitchFamily="18" charset="0"/>
                <a:cs typeface="Times New Roman" pitchFamily="18" charset="0"/>
              </a:rPr>
              <a:t>Help</a:t>
            </a:r>
            <a:r>
              <a:rPr lang="ru-RU" sz="1050" b="1" dirty="0" smtClean="0">
                <a:latin typeface="Times New Roman" pitchFamily="18" charset="0"/>
                <a:cs typeface="Times New Roman" pitchFamily="18" charset="0"/>
              </a:rPr>
              <a:t> </a:t>
            </a:r>
            <a:r>
              <a:rPr lang="ru-RU" sz="1050" b="1" dirty="0" err="1" smtClean="0">
                <a:latin typeface="Times New Roman" pitchFamily="18" charset="0"/>
                <a:cs typeface="Times New Roman" pitchFamily="18" charset="0"/>
              </a:rPr>
              <a:t>Today</a:t>
            </a:r>
            <a:r>
              <a:rPr lang="ru-RU" sz="1050" b="1" dirty="0" smtClean="0">
                <a:latin typeface="Times New Roman" pitchFamily="18" charset="0"/>
                <a:cs typeface="Times New Roman" pitchFamily="18" charset="0"/>
              </a:rPr>
              <a:t>» была открыта </a:t>
            </a:r>
            <a:r>
              <a:rPr lang="ru-RU" sz="1050" b="1" dirty="0" err="1" smtClean="0">
                <a:latin typeface="Times New Roman" pitchFamily="18" charset="0"/>
                <a:cs typeface="Times New Roman" pitchFamily="18" charset="0"/>
              </a:rPr>
              <a:t>Смарт</a:t>
            </a:r>
            <a:r>
              <a:rPr lang="ru-RU" sz="1050" b="1" dirty="0" smtClean="0">
                <a:latin typeface="Times New Roman" pitchFamily="18" charset="0"/>
                <a:cs typeface="Times New Roman" pitchFamily="18" charset="0"/>
              </a:rPr>
              <a:t> школа, с целью продолжения обучения детей с онкологическими заболеваниями во время лечения. .</a:t>
            </a:r>
            <a:r>
              <a:rPr lang="ru-RU" sz="1050" b="1" dirty="0" err="1" smtClean="0">
                <a:latin typeface="Times New Roman" pitchFamily="18" charset="0"/>
                <a:cs typeface="Times New Roman" pitchFamily="18" charset="0"/>
              </a:rPr>
              <a:t>Смарт</a:t>
            </a:r>
            <a:r>
              <a:rPr lang="ru-RU" sz="1050" b="1" dirty="0" smtClean="0">
                <a:latin typeface="Times New Roman" pitchFamily="18" charset="0"/>
                <a:cs typeface="Times New Roman" pitchFamily="18" charset="0"/>
              </a:rPr>
              <a:t> школа </a:t>
            </a:r>
            <a:r>
              <a:rPr lang="ru-RU" sz="1050" b="1" dirty="0" err="1" smtClean="0">
                <a:latin typeface="Times New Roman" pitchFamily="18" charset="0"/>
                <a:cs typeface="Times New Roman" pitchFamily="18" charset="0"/>
              </a:rPr>
              <a:t>оснощена</a:t>
            </a:r>
            <a:r>
              <a:rPr lang="ru-RU" sz="1050" b="1" dirty="0" smtClean="0">
                <a:latin typeface="Times New Roman" pitchFamily="18" charset="0"/>
                <a:cs typeface="Times New Roman" pitchFamily="18" charset="0"/>
              </a:rPr>
              <a:t>  всеми соответствующими материалами: мебелью, информационно-техническими оборудованиями и учебниками.</a:t>
            </a:r>
          </a:p>
          <a:p>
            <a:endParaRPr lang="ru-RU" sz="1050" b="1" dirty="0" smtClean="0">
              <a:latin typeface="Times New Roman" pitchFamily="18" charset="0"/>
              <a:cs typeface="Times New Roman" pitchFamily="18" charset="0"/>
            </a:endParaRPr>
          </a:p>
          <a:p>
            <a:r>
              <a:rPr lang="ru-RU" sz="1050" b="1" dirty="0" smtClean="0">
                <a:latin typeface="Times New Roman" pitchFamily="18" charset="0"/>
                <a:cs typeface="Times New Roman" pitchFamily="18" charset="0"/>
              </a:rPr>
              <a:t> </a:t>
            </a:r>
            <a:endParaRPr lang="ru-RU" sz="1000" b="1" dirty="0" smtClean="0">
              <a:solidFill>
                <a:srgbClr val="FF0000"/>
              </a:solidFill>
              <a:latin typeface="Times New Roman" pitchFamily="18" charset="0"/>
              <a:ea typeface="Times New Roman" panose="02020603050405020304" pitchFamily="18" charset="0"/>
              <a:cs typeface="Times New Roman" pitchFamily="18" charset="0"/>
            </a:endParaRPr>
          </a:p>
          <a:p>
            <a:pPr marL="285750" indent="-285750" algn="just">
              <a:lnSpc>
                <a:spcPct val="115000"/>
              </a:lnSpc>
              <a:buFont typeface="Arial" panose="020B0604020202020204" pitchFamily="34" charset="0"/>
              <a:buChar char="•"/>
            </a:pPr>
            <a:endParaRPr lang="ru-RU" sz="1000" b="1" dirty="0" smtClean="0">
              <a:solidFill>
                <a:srgbClr val="FF0000"/>
              </a:solidFill>
              <a:latin typeface="Times New Roman" pitchFamily="18" charset="0"/>
              <a:cs typeface="Times New Roman" pitchFamily="18" charset="0"/>
            </a:endParaRPr>
          </a:p>
          <a:p>
            <a:pPr marL="285750" indent="-285750" algn="just">
              <a:lnSpc>
                <a:spcPct val="115000"/>
              </a:lnSpc>
              <a:spcAft>
                <a:spcPts val="0"/>
              </a:spcAft>
              <a:buFont typeface="Arial" panose="020B0604020202020204" pitchFamily="34" charset="0"/>
              <a:buChar char="•"/>
            </a:pPr>
            <a:endParaRPr lang="ru-RU" sz="1000" b="1" dirty="0">
              <a:solidFill>
                <a:srgbClr val="FF0000"/>
              </a:solidFill>
              <a:latin typeface="Times New Roman" panose="02020603050405020304" pitchFamily="18" charset="0"/>
              <a:cs typeface="Times New Roman" panose="02020603050405020304" pitchFamily="18" charset="0"/>
            </a:endParaRPr>
          </a:p>
          <a:p>
            <a:pPr marL="285750" lvl="0" indent="-285750">
              <a:buFont typeface="Arial" panose="020B0604020202020204" pitchFamily="34" charset="0"/>
              <a:buChar char="•"/>
            </a:pPr>
            <a:endParaRPr lang="en-US" sz="1100" dirty="0">
              <a:solidFill>
                <a:srgbClr val="FF0000"/>
              </a:solidFill>
            </a:endParaRPr>
          </a:p>
        </p:txBody>
      </p:sp>
    </p:spTree>
    <p:extLst>
      <p:ext uri="{BB962C8B-B14F-4D97-AF65-F5344CB8AC3E}">
        <p14:creationId xmlns="" xmlns:p14="http://schemas.microsoft.com/office/powerpoint/2010/main" val="33910355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836712"/>
            <a:ext cx="8964488" cy="5688632"/>
          </a:xfrm>
        </p:spPr>
        <p:txBody>
          <a:bodyPr>
            <a:noAutofit/>
          </a:bodyPr>
          <a:lstStyle/>
          <a:p>
            <a:pPr algn="just"/>
            <a:r>
              <a:rPr lang="ru-RU" sz="1600" b="1" dirty="0" smtClean="0">
                <a:latin typeface="Times New Roman" panose="02020603050405020304" pitchFamily="18" charset="0"/>
                <a:cs typeface="Times New Roman" panose="02020603050405020304" pitchFamily="18" charset="0"/>
              </a:rPr>
              <a:t>Продолжить дальнейшее развитие неонатальной хирургии и  нейрохирургии, урологии, торакальной хирургии, гастроэнтерологии. </a:t>
            </a:r>
          </a:p>
          <a:p>
            <a:pPr marL="109728" indent="0" algn="just">
              <a:buNone/>
            </a:pPr>
            <a:r>
              <a:rPr lang="ru-RU" sz="1600" b="1" dirty="0">
                <a:latin typeface="Times New Roman" panose="02020603050405020304" pitchFamily="18" charset="0"/>
                <a:cs typeface="Times New Roman" panose="02020603050405020304" pitchFamily="18" charset="0"/>
              </a:rPr>
              <a:t> </a:t>
            </a:r>
            <a:r>
              <a:rPr lang="kk-KZ" sz="1600" b="1" dirty="0" smtClean="0">
                <a:latin typeface="Times New Roman" panose="02020603050405020304" pitchFamily="18" charset="0"/>
                <a:cs typeface="Times New Roman" panose="02020603050405020304" pitchFamily="18" charset="0"/>
              </a:rPr>
              <a:t>Решить вопрос приобретения медицинского оборудования для открытия и работы офтальмологических коек для детей. </a:t>
            </a:r>
            <a:endParaRPr lang="ru-RU" sz="1600" b="1" dirty="0" smtClean="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Продолжить ведение мониторинга целевых индикаторов: </a:t>
            </a:r>
            <a:r>
              <a:rPr lang="ru-RU" sz="1600" b="1" dirty="0">
                <a:latin typeface="Times New Roman" panose="02020603050405020304" pitchFamily="18" charset="0"/>
                <a:cs typeface="Times New Roman" panose="02020603050405020304" pitchFamily="18" charset="0"/>
              </a:rPr>
              <a:t>снижение младенческой и  детской смертности от управляемых причин, </a:t>
            </a:r>
            <a:r>
              <a:rPr lang="ru-RU" sz="1600" b="1" dirty="0" smtClean="0">
                <a:latin typeface="Times New Roman" panose="02020603050405020304" pitchFamily="18" charset="0"/>
                <a:cs typeface="Times New Roman" panose="02020603050405020304" pitchFamily="18" charset="0"/>
              </a:rPr>
              <a:t>необоснованной госпитализации, повторной госпитализации </a:t>
            </a:r>
            <a:r>
              <a:rPr lang="ru-RU" sz="1600" b="1" dirty="0">
                <a:latin typeface="Times New Roman" panose="02020603050405020304" pitchFamily="18" charset="0"/>
                <a:cs typeface="Times New Roman" panose="02020603050405020304" pitchFamily="18" charset="0"/>
              </a:rPr>
              <a:t>в течении календарного месяца, </a:t>
            </a:r>
            <a:r>
              <a:rPr lang="ru-RU" sz="1600" b="1" dirty="0" smtClean="0">
                <a:latin typeface="Times New Roman" panose="02020603050405020304" pitchFamily="18" charset="0"/>
                <a:cs typeface="Times New Roman" panose="02020603050405020304" pitchFamily="18" charset="0"/>
              </a:rPr>
              <a:t>показатель послеоперационных осложнений и послеоперационной летальности, летальность при плановой госпитализации, </a:t>
            </a:r>
            <a:r>
              <a:rPr lang="ru-RU" sz="1600" b="1" dirty="0" err="1" smtClean="0">
                <a:latin typeface="Times New Roman" panose="02020603050405020304" pitchFamily="18" charset="0"/>
                <a:cs typeface="Times New Roman" panose="02020603050405020304" pitchFamily="18" charset="0"/>
              </a:rPr>
              <a:t>досуточной</a:t>
            </a:r>
            <a:r>
              <a:rPr lang="ru-RU" sz="1600" b="1" dirty="0" smtClean="0">
                <a:latin typeface="Times New Roman" panose="02020603050405020304" pitchFamily="18" charset="0"/>
                <a:cs typeface="Times New Roman" panose="02020603050405020304" pitchFamily="18" charset="0"/>
              </a:rPr>
              <a:t> летальности. </a:t>
            </a:r>
          </a:p>
          <a:p>
            <a:pPr algn="just"/>
            <a:r>
              <a:rPr lang="ru-RU" sz="1600" b="1" dirty="0" smtClean="0">
                <a:latin typeface="Times New Roman" panose="02020603050405020304" pitchFamily="18" charset="0"/>
                <a:cs typeface="Times New Roman" panose="02020603050405020304" pitchFamily="18" charset="0"/>
              </a:rPr>
              <a:t>Дальнейшее </a:t>
            </a:r>
            <a:r>
              <a:rPr lang="ru-RU" sz="1600" b="1" dirty="0">
                <a:latin typeface="Times New Roman" panose="02020603050405020304" pitchFamily="18" charset="0"/>
                <a:cs typeface="Times New Roman" panose="02020603050405020304" pitchFamily="18" charset="0"/>
              </a:rPr>
              <a:t>совершенствование </a:t>
            </a:r>
            <a:r>
              <a:rPr lang="ru-RU" sz="1600" b="1" dirty="0" smtClean="0">
                <a:latin typeface="Times New Roman" panose="02020603050405020304" pitchFamily="18" charset="0"/>
                <a:cs typeface="Times New Roman" panose="02020603050405020304" pitchFamily="18" charset="0"/>
              </a:rPr>
              <a:t>службы контроля качества </a:t>
            </a:r>
            <a:r>
              <a:rPr lang="ru-RU" sz="1600" b="1" dirty="0">
                <a:latin typeface="Times New Roman" panose="02020603050405020304" pitchFamily="18" charset="0"/>
                <a:cs typeface="Times New Roman" panose="02020603050405020304" pitchFamily="18" charset="0"/>
              </a:rPr>
              <a:t>оказания медицинских </a:t>
            </a:r>
            <a:r>
              <a:rPr lang="ru-RU" sz="1600" b="1" dirty="0" smtClean="0">
                <a:latin typeface="Times New Roman" panose="02020603050405020304" pitchFamily="18" charset="0"/>
                <a:cs typeface="Times New Roman" panose="02020603050405020304" pitchFamily="18" charset="0"/>
              </a:rPr>
              <a:t>услуг: согласно аккредитации - соблюдение международных целей безопасности пациента; обеспечить </a:t>
            </a:r>
            <a:r>
              <a:rPr lang="ru-RU" sz="1600" b="1" dirty="0">
                <a:latin typeface="Times New Roman" panose="02020603050405020304" pitchFamily="18" charset="0"/>
                <a:cs typeface="Times New Roman" panose="02020603050405020304" pitchFamily="18" charset="0"/>
              </a:rPr>
              <a:t>усиление профилактических, диагностических и лечебных мероприятий по вопросам предупреждения </a:t>
            </a:r>
            <a:r>
              <a:rPr lang="ru-RU" sz="1600" b="1" dirty="0" smtClean="0">
                <a:latin typeface="Times New Roman" panose="02020603050405020304" pitchFamily="18" charset="0"/>
                <a:cs typeface="Times New Roman" panose="02020603050405020304" pitchFamily="18" charset="0"/>
              </a:rPr>
              <a:t>ВБИ, снижение </a:t>
            </a:r>
            <a:r>
              <a:rPr lang="ru-RU" sz="1600" b="1" dirty="0">
                <a:latin typeface="Times New Roman" panose="02020603050405020304" pitchFamily="18" charset="0"/>
                <a:cs typeface="Times New Roman" panose="02020603050405020304" pitchFamily="18" charset="0"/>
              </a:rPr>
              <a:t>жалоб со стороны населения, </a:t>
            </a:r>
            <a:r>
              <a:rPr lang="ru-RU" sz="1600" b="1" dirty="0" smtClean="0">
                <a:latin typeface="Times New Roman" panose="02020603050405020304" pitchFamily="18" charset="0"/>
                <a:cs typeface="Times New Roman" panose="02020603050405020304" pitchFamily="18" charset="0"/>
              </a:rPr>
              <a:t>повышение удовлетворенности пациента качеством оказываемых медицинских услуг, работа с законными представителями ребенка по солидарной ответственности за его здоровье.</a:t>
            </a:r>
            <a:endParaRPr lang="ru-RU" sz="1600" b="1" dirty="0">
              <a:latin typeface="Times New Roman" panose="02020603050405020304" pitchFamily="18" charset="0"/>
              <a:cs typeface="Times New Roman" panose="02020603050405020304" pitchFamily="18" charset="0"/>
            </a:endParaRPr>
          </a:p>
          <a:p>
            <a:pPr algn="just"/>
            <a:r>
              <a:rPr lang="ru-RU" sz="1600" b="1" dirty="0" smtClean="0">
                <a:latin typeface="Times New Roman" panose="02020603050405020304" pitchFamily="18" charset="0"/>
                <a:cs typeface="Times New Roman" panose="02020603050405020304" pitchFamily="18" charset="0"/>
              </a:rPr>
              <a:t>Продолжить </a:t>
            </a:r>
            <a:r>
              <a:rPr lang="ru-RU" sz="1600" b="1" dirty="0">
                <a:latin typeface="Times New Roman" panose="02020603050405020304" pitchFamily="18" charset="0"/>
                <a:cs typeface="Times New Roman" panose="02020603050405020304" pitchFamily="18" charset="0"/>
              </a:rPr>
              <a:t>работу по кадровому обеспечению МО, </a:t>
            </a:r>
            <a:r>
              <a:rPr lang="ru-RU" sz="1600" b="1" dirty="0" smtClean="0">
                <a:latin typeface="Times New Roman" panose="02020603050405020304" pitchFamily="18" charset="0"/>
                <a:cs typeface="Times New Roman" panose="02020603050405020304" pitchFamily="18" charset="0"/>
              </a:rPr>
              <a:t>образованию медицинских сотрудников: повышение </a:t>
            </a:r>
            <a:r>
              <a:rPr lang="ru-RU" sz="1600" b="1" dirty="0">
                <a:latin typeface="Times New Roman" panose="02020603050405020304" pitchFamily="18" charset="0"/>
                <a:cs typeface="Times New Roman" panose="02020603050405020304" pitchFamily="18" charset="0"/>
              </a:rPr>
              <a:t>квалификации и </a:t>
            </a:r>
            <a:r>
              <a:rPr lang="ru-RU" sz="1600" b="1" dirty="0" smtClean="0">
                <a:latin typeface="Times New Roman" panose="02020603050405020304" pitchFamily="18" charset="0"/>
                <a:cs typeface="Times New Roman" panose="02020603050405020304" pitchFamily="18" charset="0"/>
              </a:rPr>
              <a:t>переподготовки следующих специалистов (аллерголога, гастроэнтеролога, нефролога, </a:t>
            </a:r>
            <a:r>
              <a:rPr lang="ru-RU" sz="1600" b="1" dirty="0" err="1" smtClean="0">
                <a:latin typeface="Times New Roman" panose="02020603050405020304" pitchFamily="18" charset="0"/>
                <a:cs typeface="Times New Roman" panose="02020603050405020304" pitchFamily="18" charset="0"/>
              </a:rPr>
              <a:t>онкогематолога</a:t>
            </a:r>
            <a:r>
              <a:rPr lang="ru-RU" sz="1600" b="1" dirty="0" smtClean="0">
                <a:latin typeface="Times New Roman" panose="02020603050405020304" pitchFamily="18" charset="0"/>
                <a:cs typeface="Times New Roman" panose="02020603050405020304" pitchFamily="18" charset="0"/>
              </a:rPr>
              <a:t>, </a:t>
            </a:r>
            <a:r>
              <a:rPr lang="ru-RU" sz="1600" b="1" dirty="0" err="1" smtClean="0">
                <a:latin typeface="Times New Roman" panose="02020603050405020304" pitchFamily="18" charset="0"/>
                <a:cs typeface="Times New Roman" panose="02020603050405020304" pitchFamily="18" charset="0"/>
              </a:rPr>
              <a:t>трансфузиолога</a:t>
            </a:r>
            <a:r>
              <a:rPr lang="ru-RU" sz="1600" b="1" dirty="0" smtClean="0">
                <a:latin typeface="Times New Roman" panose="02020603050405020304" pitchFamily="18" charset="0"/>
                <a:cs typeface="Times New Roman" panose="02020603050405020304" pitchFamily="18" charset="0"/>
              </a:rPr>
              <a:t>), обучение в Ближнем и Дальнем зарубежье по открытым и вновь планируемым к открытию профилям.</a:t>
            </a:r>
          </a:p>
          <a:p>
            <a:endParaRPr lang="ru-RU" sz="2000" i="1" dirty="0" smtClean="0">
              <a:latin typeface="Times New Roman" panose="02020603050405020304" pitchFamily="18" charset="0"/>
              <a:cs typeface="Times New Roman" panose="02020603050405020304" pitchFamily="18" charset="0"/>
            </a:endParaRPr>
          </a:p>
          <a:p>
            <a:endParaRPr lang="ru-RU" sz="2000" i="1" dirty="0">
              <a:latin typeface="Times New Roman" panose="02020603050405020304" pitchFamily="18" charset="0"/>
              <a:cs typeface="Times New Roman" panose="02020603050405020304" pitchFamily="18" charset="0"/>
            </a:endParaRPr>
          </a:p>
          <a:p>
            <a:endParaRPr lang="ru-RU" sz="2000" i="1" dirty="0"/>
          </a:p>
        </p:txBody>
      </p:sp>
      <p:sp>
        <p:nvSpPr>
          <p:cNvPr id="3" name="Заголовок 2"/>
          <p:cNvSpPr>
            <a:spLocks noGrp="1"/>
          </p:cNvSpPr>
          <p:nvPr>
            <p:ph type="title"/>
          </p:nvPr>
        </p:nvSpPr>
        <p:spPr>
          <a:xfrm>
            <a:off x="611561" y="116632"/>
            <a:ext cx="7992887" cy="576064"/>
          </a:xfrm>
          <a:solidFill>
            <a:schemeClr val="bg1"/>
          </a:solidFill>
        </p:spPr>
        <p:style>
          <a:lnRef idx="1">
            <a:schemeClr val="accent1"/>
          </a:lnRef>
          <a:fillRef idx="2">
            <a:schemeClr val="accent1"/>
          </a:fillRef>
          <a:effectRef idx="1">
            <a:schemeClr val="accent1"/>
          </a:effectRef>
          <a:fontRef idx="minor">
            <a:schemeClr val="dk1"/>
          </a:fontRef>
        </p:style>
        <p:txBody>
          <a:bodyPr>
            <a:noAutofit/>
          </a:bodyPr>
          <a:lstStyle/>
          <a:p>
            <a:pPr algn="ctr"/>
            <a:r>
              <a:rPr lang="kk-KZ" altLang="ru-RU" sz="2800" b="1" dirty="0" smtClean="0">
                <a:latin typeface="Times New Roman" panose="02020603050405020304" pitchFamily="18" charset="0"/>
                <a:cs typeface="Times New Roman" panose="02020603050405020304" pitchFamily="18" charset="0"/>
              </a:rPr>
              <a:t/>
            </a:r>
            <a:br>
              <a:rPr lang="kk-KZ" altLang="ru-RU" sz="2800" b="1" dirty="0" smtClean="0">
                <a:latin typeface="Times New Roman" panose="02020603050405020304" pitchFamily="18" charset="0"/>
                <a:cs typeface="Times New Roman" panose="02020603050405020304" pitchFamily="18" charset="0"/>
              </a:rPr>
            </a:br>
            <a:r>
              <a:rPr lang="kk-KZ" altLang="ru-RU" sz="2800" b="1" dirty="0" smtClean="0">
                <a:solidFill>
                  <a:schemeClr val="accent1">
                    <a:lumMod val="75000"/>
                  </a:schemeClr>
                </a:solidFill>
                <a:latin typeface="Times New Roman" panose="02020603050405020304" pitchFamily="18" charset="0"/>
                <a:cs typeface="Times New Roman" panose="02020603050405020304" pitchFamily="18" charset="0"/>
              </a:rPr>
              <a:t>Задачи </a:t>
            </a:r>
            <a:r>
              <a:rPr lang="kk-KZ" altLang="ru-RU" sz="2800" b="1" dirty="0">
                <a:solidFill>
                  <a:schemeClr val="accent1">
                    <a:lumMod val="75000"/>
                  </a:schemeClr>
                </a:solidFill>
                <a:latin typeface="Times New Roman" panose="02020603050405020304" pitchFamily="18" charset="0"/>
                <a:cs typeface="Times New Roman" panose="02020603050405020304" pitchFamily="18" charset="0"/>
              </a:rPr>
              <a:t>на </a:t>
            </a:r>
            <a:r>
              <a:rPr lang="kk-KZ" altLang="ru-RU" sz="2800" b="1" dirty="0" smtClean="0">
                <a:solidFill>
                  <a:schemeClr val="accent1">
                    <a:lumMod val="75000"/>
                  </a:schemeClr>
                </a:solidFill>
                <a:latin typeface="Times New Roman" panose="02020603050405020304" pitchFamily="18" charset="0"/>
                <a:cs typeface="Times New Roman" panose="02020603050405020304" pitchFamily="18" charset="0"/>
              </a:rPr>
              <a:t>20</a:t>
            </a:r>
            <a:r>
              <a:rPr lang="en-US" altLang="ru-RU" sz="2800" b="1" dirty="0" smtClean="0">
                <a:solidFill>
                  <a:schemeClr val="accent1">
                    <a:lumMod val="75000"/>
                  </a:schemeClr>
                </a:solidFill>
                <a:latin typeface="Times New Roman" panose="02020603050405020304" pitchFamily="18" charset="0"/>
                <a:cs typeface="Times New Roman" panose="02020603050405020304" pitchFamily="18" charset="0"/>
              </a:rPr>
              <a:t>2</a:t>
            </a:r>
            <a:r>
              <a:rPr lang="ru-RU" altLang="ru-RU" sz="2800" b="1" dirty="0" smtClean="0">
                <a:solidFill>
                  <a:schemeClr val="accent1">
                    <a:lumMod val="75000"/>
                  </a:schemeClr>
                </a:solidFill>
                <a:latin typeface="Times New Roman" panose="02020603050405020304" pitchFamily="18" charset="0"/>
                <a:cs typeface="Times New Roman" panose="02020603050405020304" pitchFamily="18" charset="0"/>
              </a:rPr>
              <a:t>3</a:t>
            </a:r>
            <a:r>
              <a:rPr lang="kk-KZ" altLang="ru-RU" sz="2800" b="1" dirty="0" smtClean="0">
                <a:solidFill>
                  <a:schemeClr val="accent1">
                    <a:lumMod val="75000"/>
                  </a:schemeClr>
                </a:solidFill>
                <a:latin typeface="Times New Roman" panose="02020603050405020304" pitchFamily="18" charset="0"/>
                <a:cs typeface="Times New Roman" panose="02020603050405020304" pitchFamily="18" charset="0"/>
              </a:rPr>
              <a:t> год</a:t>
            </a:r>
            <a:r>
              <a:rPr lang="kk-KZ" altLang="ru-RU" sz="2800" b="1" dirty="0">
                <a:solidFill>
                  <a:schemeClr val="accent1">
                    <a:lumMod val="75000"/>
                  </a:schemeClr>
                </a:solidFill>
                <a:latin typeface="Times New Roman" panose="02020603050405020304" pitchFamily="18" charset="0"/>
                <a:cs typeface="Times New Roman" panose="02020603050405020304" pitchFamily="18" charset="0"/>
              </a:rPr>
              <a:t>:</a:t>
            </a:r>
            <a:br>
              <a:rPr lang="kk-KZ" altLang="ru-RU" sz="2800" b="1" dirty="0">
                <a:solidFill>
                  <a:schemeClr val="accent1">
                    <a:lumMod val="75000"/>
                  </a:schemeClr>
                </a:solidFill>
                <a:latin typeface="Times New Roman" panose="02020603050405020304" pitchFamily="18" charset="0"/>
                <a:cs typeface="Times New Roman" panose="02020603050405020304" pitchFamily="18" charset="0"/>
              </a:rPr>
            </a:br>
            <a:endParaRPr lang="ru-RU" sz="2800" b="1" dirty="0">
              <a:solidFill>
                <a:schemeClr val="accent1">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 xmlns:p14="http://schemas.microsoft.com/office/powerpoint/2010/main" val="12806418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3006080"/>
          </a:xfrm>
        </p:spPr>
        <p:txBody>
          <a:bodyPr/>
          <a:lstStyle/>
          <a:p>
            <a:pPr algn="ctr"/>
            <a:r>
              <a:rPr lang="kk-KZ" b="1" dirty="0" smtClean="0">
                <a:solidFill>
                  <a:schemeClr val="accent1">
                    <a:lumMod val="75000"/>
                  </a:schemeClr>
                </a:solidFill>
                <a:latin typeface="Times New Roman" pitchFamily="18" charset="0"/>
                <a:cs typeface="Times New Roman" pitchFamily="18" charset="0"/>
              </a:rPr>
              <a:t>Спасибо за внимание!</a:t>
            </a:r>
            <a:endParaRPr lang="ru-RU" b="1" dirty="0">
              <a:solidFill>
                <a:schemeClr val="accent1">
                  <a:lumMod val="75000"/>
                </a:schemeClr>
              </a:solidFill>
              <a:latin typeface="Times New Roman" pitchFamily="18" charset="0"/>
              <a:cs typeface="Times New Roman"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20\Desktop\faf72fdb-5f69-40c5-8461-7f8175a2afae.jpg"/>
          <p:cNvPicPr>
            <a:picLocks noChangeAspect="1" noChangeArrowheads="1"/>
          </p:cNvPicPr>
          <p:nvPr/>
        </p:nvPicPr>
        <p:blipFill>
          <a:blip r:embed="rId3" cstate="print"/>
          <a:srcRect/>
          <a:stretch>
            <a:fillRect/>
          </a:stretch>
        </p:blipFill>
        <p:spPr bwMode="auto">
          <a:xfrm>
            <a:off x="179512" y="404664"/>
            <a:ext cx="2304256" cy="2304256"/>
          </a:xfrm>
          <a:prstGeom prst="rect">
            <a:avLst/>
          </a:prstGeom>
          <a:noFill/>
        </p:spPr>
      </p:pic>
      <p:sp>
        <p:nvSpPr>
          <p:cNvPr id="5" name="Прямоугольник 4"/>
          <p:cNvSpPr/>
          <p:nvPr/>
        </p:nvSpPr>
        <p:spPr>
          <a:xfrm>
            <a:off x="755576" y="3861048"/>
            <a:ext cx="7776864" cy="2400657"/>
          </a:xfrm>
          <a:prstGeom prst="rect">
            <a:avLst/>
          </a:prstGeom>
        </p:spPr>
        <p:txBody>
          <a:bodyPr wrap="square">
            <a:spAutoFit/>
          </a:bodyPr>
          <a:lstStyle/>
          <a:p>
            <a:pPr algn="just"/>
            <a:r>
              <a:rPr lang="ru-RU" b="1" dirty="0" smtClean="0">
                <a:cs typeface="Times New Roman" pitchFamily="18" charset="0"/>
              </a:rPr>
              <a:t>    </a:t>
            </a:r>
            <a:r>
              <a:rPr lang="ru-RU" sz="1600" dirty="0" smtClean="0">
                <a:latin typeface="Times New Roman" pitchFamily="18" charset="0"/>
                <a:cs typeface="Times New Roman" pitchFamily="18" charset="0"/>
              </a:rPr>
              <a:t>В апреле 2021 года Городская детская клиническая больница успешно прошла оценку деятельности со стороны Общественного объединения «Экспертов и консультантов по внешней комплексной оценке в сфере здравоохранения» по аккредитации медицинских организаций согласно  приказу Министра здравоохранения Республики Казахстан от 21 декабря 2020 года № ҚР ДСМ-299/2020 и получила первую категорию аккредитации сроком на 3 года. </a:t>
            </a:r>
          </a:p>
          <a:p>
            <a:pPr algn="just"/>
            <a:r>
              <a:rPr lang="ru-RU" sz="1600" dirty="0" smtClean="0">
                <a:solidFill>
                  <a:srgbClr val="C00000"/>
                </a:solidFill>
                <a:latin typeface="Times New Roman" pitchFamily="18" charset="0"/>
                <a:cs typeface="Times New Roman" pitchFamily="18" charset="0"/>
              </a:rPr>
              <a:t>     </a:t>
            </a:r>
            <a:r>
              <a:rPr lang="ru-RU" sz="1600" dirty="0" smtClean="0">
                <a:latin typeface="Times New Roman" pitchFamily="18" charset="0"/>
                <a:cs typeface="Times New Roman" pitchFamily="18" charset="0"/>
              </a:rPr>
              <a:t>Финалист премии “</a:t>
            </a:r>
            <a:r>
              <a:rPr lang="en-US" sz="1600" dirty="0" err="1" smtClean="0">
                <a:latin typeface="Times New Roman" pitchFamily="18" charset="0"/>
                <a:cs typeface="Times New Roman" pitchFamily="18" charset="0"/>
              </a:rPr>
              <a:t>Altyn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shipager</a:t>
            </a:r>
            <a:r>
              <a:rPr lang="ru-RU" sz="1600" dirty="0" smtClean="0">
                <a:latin typeface="Times New Roman" pitchFamily="18" charset="0"/>
                <a:cs typeface="Times New Roman" pitchFamily="18" charset="0"/>
              </a:rPr>
              <a:t>" в номинации «Лучший городской детский стационар 2022 года»</a:t>
            </a:r>
            <a:endParaRPr lang="ru-RU" sz="2000" dirty="0" smtClean="0">
              <a:latin typeface="Times New Roman" panose="02020603050405020304" pitchFamily="18" charset="0"/>
              <a:ea typeface="Times New Roman" panose="02020603050405020304" pitchFamily="18" charset="0"/>
              <a:cs typeface="Times New Roman" panose="02020603050405020304" pitchFamily="18" charset="0"/>
            </a:endParaRPr>
          </a:p>
          <a:p>
            <a:pPr algn="just"/>
            <a:endParaRPr lang="ru-RU" sz="2000" dirty="0">
              <a:latin typeface="Times New Roman" pitchFamily="18" charset="0"/>
              <a:cs typeface="Times New Roman" pitchFamily="18" charset="0"/>
            </a:endParaRPr>
          </a:p>
        </p:txBody>
      </p:sp>
      <p:pic>
        <p:nvPicPr>
          <p:cNvPr id="6" name="Picture 3" descr="C:\Users\20\Desktop\556785d2-7463-434c-a61a-d88220b70a7f.jpg"/>
          <p:cNvPicPr>
            <a:picLocks noChangeAspect="1" noChangeArrowheads="1"/>
          </p:cNvPicPr>
          <p:nvPr/>
        </p:nvPicPr>
        <p:blipFill>
          <a:blip r:embed="rId4" cstate="print"/>
          <a:srcRect/>
          <a:stretch>
            <a:fillRect/>
          </a:stretch>
        </p:blipFill>
        <p:spPr bwMode="auto">
          <a:xfrm>
            <a:off x="3131840" y="332656"/>
            <a:ext cx="2304256" cy="2880320"/>
          </a:xfrm>
          <a:prstGeom prst="rect">
            <a:avLst/>
          </a:prstGeom>
          <a:noFill/>
        </p:spPr>
      </p:pic>
      <p:graphicFrame>
        <p:nvGraphicFramePr>
          <p:cNvPr id="1026" name="Object 2"/>
          <p:cNvGraphicFramePr>
            <a:graphicFrameLocks noChangeAspect="1"/>
          </p:cNvGraphicFramePr>
          <p:nvPr/>
        </p:nvGraphicFramePr>
        <p:xfrm>
          <a:off x="6012160" y="332656"/>
          <a:ext cx="2664296" cy="2896096"/>
        </p:xfrm>
        <a:graphic>
          <a:graphicData uri="http://schemas.openxmlformats.org/presentationml/2006/ole">
            <p:oleObj spid="_x0000_s1026" name="Acrobat Document" r:id="rId5" imgW="5667170" imgH="8020002" progId="AcroExch.Document.11">
              <p:embed/>
            </p:oleObj>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idx="1"/>
          </p:nvPr>
        </p:nvSpPr>
        <p:spPr>
          <a:xfrm>
            <a:off x="457200" y="260648"/>
            <a:ext cx="8435280" cy="6313191"/>
          </a:xfrm>
        </p:spPr>
        <p:txBody>
          <a:bodyPr>
            <a:normAutofit/>
          </a:bodyPr>
          <a:lstStyle/>
          <a:p>
            <a:pPr algn="ctr">
              <a:buNone/>
            </a:pPr>
            <a:r>
              <a:rPr lang="ru-RU" sz="2000" b="1" dirty="0" smtClean="0">
                <a:latin typeface="Times New Roman" pitchFamily="18" charset="0"/>
                <a:cs typeface="Times New Roman" pitchFamily="18" charset="0"/>
              </a:rPr>
              <a:t>Организационная структура </a:t>
            </a:r>
          </a:p>
          <a:p>
            <a:pPr algn="ctr">
              <a:buNone/>
            </a:pPr>
            <a:r>
              <a:rPr lang="ru-RU" sz="2000" b="1" dirty="0" smtClean="0">
                <a:latin typeface="Times New Roman" pitchFamily="18" charset="0"/>
                <a:cs typeface="Times New Roman" pitchFamily="18" charset="0"/>
              </a:rPr>
              <a:t>ГКП на ПХВ «Городская детская клиническая больница» </a:t>
            </a:r>
            <a:endParaRPr lang="ru-RU" sz="2000" b="1" dirty="0">
              <a:latin typeface="Times New Roman" pitchFamily="18" charset="0"/>
              <a:cs typeface="Times New Roman" pitchFamily="18" charset="0"/>
            </a:endParaRPr>
          </a:p>
        </p:txBody>
      </p:sp>
      <p:pic>
        <p:nvPicPr>
          <p:cNvPr id="6" name="Рисунок 5" descr="WhatsApp Image 2022-02-22 at 16.20.07.jpeg"/>
          <p:cNvPicPr>
            <a:picLocks noChangeAspect="1"/>
          </p:cNvPicPr>
          <p:nvPr/>
        </p:nvPicPr>
        <p:blipFill>
          <a:blip r:embed="rId2" cstate="print"/>
          <a:stretch>
            <a:fillRect/>
          </a:stretch>
        </p:blipFill>
        <p:spPr>
          <a:xfrm>
            <a:off x="899592" y="980728"/>
            <a:ext cx="7784669" cy="515260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0"/>
            <a:ext cx="8229600" cy="6858000"/>
          </a:xfrm>
        </p:spPr>
        <p:txBody>
          <a:bodyPr>
            <a:normAutofit/>
          </a:bodyPr>
          <a:lstStyle/>
          <a:p>
            <a:pPr>
              <a:buNone/>
            </a:pPr>
            <a:r>
              <a:rPr lang="kk-KZ" sz="1800" b="1" smtClean="0"/>
              <a:t>В  структуре больницы развернуты следующие профили коек для детей:</a:t>
            </a:r>
          </a:p>
          <a:p>
            <a:pPr>
              <a:buNone/>
            </a:pPr>
            <a:endParaRPr lang="ru-RU" sz="1800" b="1" dirty="0"/>
          </a:p>
        </p:txBody>
      </p:sp>
      <p:sp>
        <p:nvSpPr>
          <p:cNvPr id="4" name="TextBox 3"/>
          <p:cNvSpPr txBox="1"/>
          <p:nvPr/>
        </p:nvSpPr>
        <p:spPr>
          <a:xfrm>
            <a:off x="755576" y="5445224"/>
            <a:ext cx="7992888" cy="307777"/>
          </a:xfrm>
          <a:prstGeom prst="rect">
            <a:avLst/>
          </a:prstGeom>
          <a:noFill/>
        </p:spPr>
        <p:txBody>
          <a:bodyPr wrap="square" rtlCol="0">
            <a:spAutoFit/>
          </a:bodyPr>
          <a:lstStyle/>
          <a:p>
            <a:pPr algn="just"/>
            <a:r>
              <a:rPr lang="kk-KZ" sz="1400" dirty="0" smtClean="0">
                <a:solidFill>
                  <a:srgbClr val="000000"/>
                </a:solidFill>
              </a:rPr>
              <a:t>          </a:t>
            </a:r>
            <a:endParaRPr lang="ru-RU" sz="1400" dirty="0">
              <a:solidFill>
                <a:srgbClr val="000000"/>
              </a:solidFill>
            </a:endParaRPr>
          </a:p>
        </p:txBody>
      </p:sp>
      <p:graphicFrame>
        <p:nvGraphicFramePr>
          <p:cNvPr id="5" name="Схема 4"/>
          <p:cNvGraphicFramePr/>
          <p:nvPr>
            <p:extLst>
              <p:ext uri="{D42A27DB-BD31-4B8C-83A1-F6EECF244321}">
                <p14:modId xmlns="" xmlns:p14="http://schemas.microsoft.com/office/powerpoint/2010/main" val="1463424351"/>
              </p:ext>
            </p:extLst>
          </p:nvPr>
        </p:nvGraphicFramePr>
        <p:xfrm>
          <a:off x="107504" y="764704"/>
          <a:ext cx="8064896"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332656"/>
            <a:ext cx="8229600" cy="504056"/>
          </a:xfrm>
        </p:spPr>
        <p:txBody>
          <a:bodyPr>
            <a:normAutofit/>
          </a:bodyPr>
          <a:lstStyle/>
          <a:p>
            <a:pPr algn="ctr">
              <a:buNone/>
            </a:pPr>
            <a:r>
              <a:rPr lang="ru-RU"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Качественные показатели за 12 месяцев  2020г.-2021г. - 2022г.</a:t>
            </a:r>
            <a:endParaRPr lang="ru-RU" sz="1800" dirty="0" smtClean="0"/>
          </a:p>
          <a:p>
            <a:pPr>
              <a:buNone/>
            </a:pPr>
            <a:endParaRPr lang="ru-RU" dirty="0"/>
          </a:p>
        </p:txBody>
      </p:sp>
      <p:graphicFrame>
        <p:nvGraphicFramePr>
          <p:cNvPr id="5" name="Таблица 4"/>
          <p:cNvGraphicFramePr>
            <a:graphicFrameLocks noGrp="1"/>
          </p:cNvGraphicFramePr>
          <p:nvPr>
            <p:extLst>
              <p:ext uri="{D42A27DB-BD31-4B8C-83A1-F6EECF244321}">
                <p14:modId xmlns="" xmlns:p14="http://schemas.microsoft.com/office/powerpoint/2010/main" val="3087856711"/>
              </p:ext>
            </p:extLst>
          </p:nvPr>
        </p:nvGraphicFramePr>
        <p:xfrm>
          <a:off x="323528" y="908717"/>
          <a:ext cx="5184576" cy="5688634"/>
        </p:xfrm>
        <a:graphic>
          <a:graphicData uri="http://schemas.openxmlformats.org/drawingml/2006/table">
            <a:tbl>
              <a:tblPr/>
              <a:tblGrid>
                <a:gridCol w="432048"/>
                <a:gridCol w="2090178"/>
                <a:gridCol w="840742"/>
                <a:gridCol w="910804"/>
                <a:gridCol w="910804"/>
              </a:tblGrid>
              <a:tr h="56448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За 2020 год</a:t>
                      </a:r>
                      <a:r>
                        <a:rPr lang="kk-KZ" sz="1200" b="1" i="0" u="none" strike="noStrike" baseline="0" dirty="0" smtClean="0">
                          <a:solidFill>
                            <a:schemeClr val="tx1"/>
                          </a:solidFill>
                          <a:effectLst/>
                          <a:latin typeface="Times New Roman" pitchFamily="18" charset="0"/>
                          <a:cs typeface="Times New Roman" pitchFamily="18" charset="0"/>
                        </a:rPr>
                        <a:t> </a:t>
                      </a: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ru-RU" sz="1200" b="1" i="0" u="none" strike="noStrike" dirty="0" smtClean="0">
                          <a:solidFill>
                            <a:schemeClr val="tx1"/>
                          </a:solidFill>
                          <a:effectLst/>
                          <a:latin typeface="Times New Roman" pitchFamily="18" charset="0"/>
                          <a:cs typeface="Times New Roman" pitchFamily="18" charset="0"/>
                        </a:rPr>
                        <a:t>За 2021 год </a:t>
                      </a:r>
                      <a:r>
                        <a:rPr lang="ru-RU" sz="1200" b="1" i="0" u="none" strike="noStrike" baseline="0" dirty="0" smtClean="0">
                          <a:solidFill>
                            <a:schemeClr val="tx1"/>
                          </a:solidFill>
                          <a:effectLst/>
                          <a:latin typeface="Times New Roman" pitchFamily="18" charset="0"/>
                          <a:cs typeface="Times New Roman" pitchFamily="18" charset="0"/>
                        </a:rPr>
                        <a:t> </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За 2022 год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коек</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315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315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pitchFamily="18" charset="0"/>
                          <a:cs typeface="Times New Roman" pitchFamily="18" charset="0"/>
                        </a:rPr>
                        <a:t>315</a:t>
                      </a:r>
                      <a:endParaRPr lang="ru-RU" sz="1200" b="1" i="0" u="none" strike="noStrike" dirty="0">
                        <a:solidFill>
                          <a:schemeClr val="tx1"/>
                        </a:solidFill>
                        <a:effectLst/>
                        <a:latin typeface="Times New Roman" pitchFamily="18" charset="0"/>
                        <a:cs typeface="Times New Roman" pitchFamily="18" charset="0"/>
                      </a:endParaRPr>
                    </a:p>
                  </a:txBody>
                  <a:tcPr marL="7144" marR="7144"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Выписано больных</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13465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15527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15618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Койко- дней по плану</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107383</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107273</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107100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Фактическое  выполнение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90099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102616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107726</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выполнения койко-дней</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83,9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95,7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102,6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Работа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286,0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316,7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342,0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Оборот койки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42,7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47,9</a:t>
                      </a: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49,6</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55959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Среднее пребывание больного на койке</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6,7</a:t>
                      </a:r>
                    </a:p>
                    <a:p>
                      <a:pPr algn="ctr" fontAlgn="b"/>
                      <a:endParaRPr lang="kk-KZ"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6,6</a:t>
                      </a:r>
                    </a:p>
                    <a:p>
                      <a:pPr algn="ctr" fontAlgn="b"/>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6,9</a:t>
                      </a:r>
                    </a:p>
                    <a:p>
                      <a:pPr algn="ctr" fontAlgn="b"/>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3777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Летальность</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0,60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0,73</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0,68</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200" b="1" i="0" u="none" strike="noStrike" cap="none" normalizeH="0" baseline="0" dirty="0" smtClean="0">
                          <a:ln>
                            <a:noFill/>
                          </a:ln>
                          <a:solidFill>
                            <a:schemeClr val="tx1"/>
                          </a:solidFill>
                          <a:effectLst/>
                          <a:latin typeface="Times New Roman" pitchFamily="18" charset="0"/>
                          <a:cs typeface="Times New Roman" pitchFamily="18" charset="0"/>
                        </a:rPr>
                        <a:t>Из них паллиатив</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0,50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0,65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0,50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  них  до  1 года </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1,40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1,19</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1,20</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err="1" smtClean="0">
                          <a:ln>
                            <a:noFill/>
                          </a:ln>
                          <a:solidFill>
                            <a:schemeClr val="tx1"/>
                          </a:solidFill>
                          <a:effectLst/>
                          <a:latin typeface="Times New Roman" pitchFamily="18" charset="0"/>
                          <a:cs typeface="Times New Roman" pitchFamily="18" charset="0"/>
                        </a:rPr>
                        <a:t>Досуточная</a:t>
                      </a: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 летальность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0,10</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0,11</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0,10</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646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kk-KZ" sz="1400" b="1" i="0" u="none" strike="noStrike" cap="none" normalizeH="0" baseline="0" dirty="0" smtClean="0">
                          <a:ln>
                            <a:noFill/>
                          </a:ln>
                          <a:solidFill>
                            <a:schemeClr val="tx1"/>
                          </a:solidFill>
                          <a:effectLst/>
                          <a:latin typeface="Times New Roman" pitchFamily="18" charset="0"/>
                          <a:cs typeface="Times New Roman" pitchFamily="18" charset="0"/>
                        </a:rPr>
                        <a:t>13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Количество операции</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2532</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2661</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3698</a:t>
                      </a:r>
                      <a:endParaRPr lang="ru-RU" sz="1200" b="1" i="0" u="none" strike="noStrike" dirty="0" smtClean="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326432">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Хирургическая активность</a:t>
                      </a:r>
                    </a:p>
                  </a:txBody>
                  <a:tcPr marL="51435" marR="5143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70,5</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61,7</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algn="ctr" fontAlgn="b"/>
                      <a:r>
                        <a:rPr lang="kk-KZ" sz="1200" b="1" i="0" u="none" strike="noStrike" dirty="0" smtClean="0">
                          <a:solidFill>
                            <a:schemeClr val="tx1"/>
                          </a:solidFill>
                          <a:effectLst/>
                          <a:latin typeface="Times New Roman"/>
                        </a:rPr>
                        <a:t>69,4</a:t>
                      </a:r>
                      <a:endParaRPr lang="ru-RU" sz="1200" b="1" i="0" u="none" strike="noStrike" dirty="0">
                        <a:solidFill>
                          <a:schemeClr val="tx1"/>
                        </a:solidFill>
                        <a:effectLst/>
                        <a:latin typeface="Times New Roman"/>
                      </a:endParaRPr>
                    </a:p>
                  </a:txBody>
                  <a:tcPr marL="7144" marR="7144"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bl>
          </a:graphicData>
        </a:graphic>
      </p:graphicFrame>
      <p:sp>
        <p:nvSpPr>
          <p:cNvPr id="4" name="Прямоугольник 3"/>
          <p:cNvSpPr/>
          <p:nvPr/>
        </p:nvSpPr>
        <p:spPr>
          <a:xfrm>
            <a:off x="683568" y="5474260"/>
            <a:ext cx="8064896" cy="338554"/>
          </a:xfrm>
          <a:prstGeom prst="rect">
            <a:avLst/>
          </a:prstGeom>
        </p:spPr>
        <p:txBody>
          <a:bodyPr wrap="square">
            <a:spAutoFit/>
          </a:bodyPr>
          <a:lstStyle/>
          <a:p>
            <a:pPr algn="just"/>
            <a:r>
              <a:rPr lang="kk-KZ" sz="1600" dirty="0" smtClean="0"/>
              <a:t>	</a:t>
            </a:r>
            <a:endParaRPr lang="ru-RU" sz="1400" dirty="0"/>
          </a:p>
        </p:txBody>
      </p:sp>
      <p:graphicFrame>
        <p:nvGraphicFramePr>
          <p:cNvPr id="10" name="Диаграмма 9"/>
          <p:cNvGraphicFramePr/>
          <p:nvPr/>
        </p:nvGraphicFramePr>
        <p:xfrm>
          <a:off x="5580112" y="908720"/>
          <a:ext cx="3384376"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Диаграмма 10"/>
          <p:cNvGraphicFramePr/>
          <p:nvPr/>
        </p:nvGraphicFramePr>
        <p:xfrm>
          <a:off x="5580112" y="3861048"/>
          <a:ext cx="3384376" cy="273630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323528" y="620688"/>
            <a:ext cx="8496944" cy="1296144"/>
          </a:xfrm>
        </p:spPr>
        <p:txBody>
          <a:bodyPr>
            <a:normAutofit fontScale="92500" lnSpcReduction="10000"/>
          </a:bodyPr>
          <a:lstStyle/>
          <a:p>
            <a:pPr algn="ctr">
              <a:buNone/>
            </a:pPr>
            <a:r>
              <a:rPr lang="ru-RU" sz="1900" b="1" dirty="0" smtClean="0"/>
              <a:t>Деятельность приемного покоя </a:t>
            </a:r>
          </a:p>
          <a:p>
            <a:pPr>
              <a:buNone/>
            </a:pPr>
            <a:r>
              <a:rPr lang="kk-KZ" sz="1700" b="1" dirty="0" smtClean="0"/>
              <a:t>	</a:t>
            </a:r>
            <a:r>
              <a:rPr lang="kk-KZ" sz="1700" dirty="0" smtClean="0"/>
              <a:t>За 12 месяцев 2022 год зарегистрировано  всего обращений – 100139 (в 2021 г-89054, в 2020г-73108) на 11085 </a:t>
            </a:r>
            <a:r>
              <a:rPr lang="ru-RU" sz="1700" dirty="0" smtClean="0"/>
              <a:t>(</a:t>
            </a:r>
            <a:r>
              <a:rPr lang="kk-KZ" sz="1700" dirty="0" smtClean="0"/>
              <a:t>11,1</a:t>
            </a:r>
            <a:r>
              <a:rPr lang="ru-RU" sz="1700" dirty="0" smtClean="0"/>
              <a:t>% ) </a:t>
            </a:r>
            <a:r>
              <a:rPr lang="kk-KZ" sz="1700" dirty="0" smtClean="0"/>
              <a:t>больше</a:t>
            </a:r>
            <a:r>
              <a:rPr lang="ru-RU" sz="1700" dirty="0" smtClean="0"/>
              <a:t>. Перенаправлены  в ГИБ –1627 (1,</a:t>
            </a:r>
            <a:r>
              <a:rPr lang="en-US" sz="1700" dirty="0" smtClean="0"/>
              <a:t>6</a:t>
            </a:r>
            <a:r>
              <a:rPr lang="ru-RU" sz="1700" dirty="0" smtClean="0"/>
              <a:t>%) (2021 г – 607,  2020г- 1305), в ОДБ – 132</a:t>
            </a:r>
            <a:r>
              <a:rPr lang="en-US" sz="1700" dirty="0" smtClean="0"/>
              <a:t> </a:t>
            </a:r>
            <a:r>
              <a:rPr lang="ru-RU" sz="1700" dirty="0" smtClean="0"/>
              <a:t>(</a:t>
            </a:r>
            <a:r>
              <a:rPr lang="kk-KZ" sz="1700" dirty="0" smtClean="0"/>
              <a:t>0,13</a:t>
            </a:r>
            <a:r>
              <a:rPr lang="ru-RU" sz="1700" dirty="0" smtClean="0"/>
              <a:t>%), (2021г-214, 2020г-459). Количество пациентов, направленных на амбулаторное лечение - 85166 (8,5%)</a:t>
            </a:r>
            <a:r>
              <a:rPr lang="en-US" sz="1700" dirty="0" smtClean="0"/>
              <a:t> </a:t>
            </a:r>
            <a:r>
              <a:rPr lang="ru-RU" sz="1700" dirty="0" smtClean="0"/>
              <a:t> (2021 г-74139)</a:t>
            </a:r>
            <a:endParaRPr lang="ru-RU" sz="1600" dirty="0"/>
          </a:p>
        </p:txBody>
      </p:sp>
      <p:sp>
        <p:nvSpPr>
          <p:cNvPr id="6" name="TextBox 5"/>
          <p:cNvSpPr txBox="1"/>
          <p:nvPr/>
        </p:nvSpPr>
        <p:spPr>
          <a:xfrm>
            <a:off x="323528" y="1988840"/>
            <a:ext cx="4248472" cy="338554"/>
          </a:xfrm>
          <a:prstGeom prst="rect">
            <a:avLst/>
          </a:prstGeom>
          <a:noFill/>
        </p:spPr>
        <p:txBody>
          <a:bodyPr wrap="square" rtlCol="0">
            <a:spAutoFit/>
          </a:bodyPr>
          <a:lstStyle/>
          <a:p>
            <a:pPr algn="ctr"/>
            <a:r>
              <a:rPr lang="kk-KZ" sz="1600" b="1" dirty="0" smtClean="0">
                <a:solidFill>
                  <a:srgbClr val="000000"/>
                </a:solidFill>
              </a:rPr>
              <a:t>Обращения за 2021-2022гг. </a:t>
            </a:r>
            <a:endParaRPr lang="ru-RU" sz="1600" b="1" dirty="0">
              <a:solidFill>
                <a:srgbClr val="000000"/>
              </a:solidFill>
            </a:endParaRPr>
          </a:p>
        </p:txBody>
      </p:sp>
      <p:graphicFrame>
        <p:nvGraphicFramePr>
          <p:cNvPr id="7" name="Диаграмма 6"/>
          <p:cNvGraphicFramePr/>
          <p:nvPr/>
        </p:nvGraphicFramePr>
        <p:xfrm>
          <a:off x="5148064" y="2636912"/>
          <a:ext cx="3888432" cy="367240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p:cNvSpPr txBox="1"/>
          <p:nvPr/>
        </p:nvSpPr>
        <p:spPr>
          <a:xfrm>
            <a:off x="4572000" y="1916832"/>
            <a:ext cx="4176464" cy="584775"/>
          </a:xfrm>
          <a:prstGeom prst="rect">
            <a:avLst/>
          </a:prstGeom>
          <a:noFill/>
        </p:spPr>
        <p:txBody>
          <a:bodyPr wrap="square" rtlCol="0">
            <a:spAutoFit/>
          </a:bodyPr>
          <a:lstStyle/>
          <a:p>
            <a:pPr algn="ctr"/>
            <a:r>
              <a:rPr lang="kk-KZ" sz="1600" b="1" dirty="0" smtClean="0">
                <a:solidFill>
                  <a:srgbClr val="000000"/>
                </a:solidFill>
              </a:rPr>
              <a:t>Структура госпитализации в разрезе типов</a:t>
            </a:r>
            <a:endParaRPr lang="ru-RU" sz="1600" b="1" dirty="0">
              <a:solidFill>
                <a:srgbClr val="000000"/>
              </a:solidFill>
            </a:endParaRPr>
          </a:p>
        </p:txBody>
      </p:sp>
      <p:graphicFrame>
        <p:nvGraphicFramePr>
          <p:cNvPr id="11" name="Диаграмма 10"/>
          <p:cNvGraphicFramePr/>
          <p:nvPr/>
        </p:nvGraphicFramePr>
        <p:xfrm>
          <a:off x="251520" y="2636912"/>
          <a:ext cx="4680520" cy="3600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 xmlns:p14="http://schemas.microsoft.com/office/powerpoint/2010/main" val="6002036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539552" y="548680"/>
            <a:ext cx="4104456" cy="504056"/>
          </a:xfrm>
        </p:spPr>
        <p:txBody>
          <a:bodyPr>
            <a:normAutofit fontScale="85000" lnSpcReduction="10000"/>
          </a:bodyPr>
          <a:lstStyle/>
          <a:p>
            <a:pPr>
              <a:buNone/>
            </a:pPr>
            <a:r>
              <a:rPr lang="kk-KZ" sz="1800" b="1" dirty="0" smtClean="0"/>
              <a:t>Сведения по обращаемости в травмпукт</a:t>
            </a:r>
            <a:endParaRPr lang="ru-RU" sz="1800" b="1" dirty="0"/>
          </a:p>
        </p:txBody>
      </p:sp>
      <p:graphicFrame>
        <p:nvGraphicFramePr>
          <p:cNvPr id="4" name="Таблица 3"/>
          <p:cNvGraphicFramePr>
            <a:graphicFrameLocks noGrp="1"/>
          </p:cNvGraphicFramePr>
          <p:nvPr>
            <p:extLst>
              <p:ext uri="{D42A27DB-BD31-4B8C-83A1-F6EECF244321}">
                <p14:modId xmlns="" xmlns:p14="http://schemas.microsoft.com/office/powerpoint/2010/main" val="3791886969"/>
              </p:ext>
            </p:extLst>
          </p:nvPr>
        </p:nvGraphicFramePr>
        <p:xfrm>
          <a:off x="395536" y="1124745"/>
          <a:ext cx="4032448" cy="3931920"/>
        </p:xfrm>
        <a:graphic>
          <a:graphicData uri="http://schemas.openxmlformats.org/drawingml/2006/table">
            <a:tbl>
              <a:tblPr firstRow="1" bandRow="1">
                <a:tableStyleId>{5940675A-B579-460E-94D1-54222C63F5DA}</a:tableStyleId>
              </a:tblPr>
              <a:tblGrid>
                <a:gridCol w="1610388"/>
                <a:gridCol w="1169271"/>
                <a:gridCol w="1252789"/>
              </a:tblGrid>
              <a:tr h="403947">
                <a:tc>
                  <a:txBody>
                    <a:bodyPr/>
                    <a:lstStyle/>
                    <a:p>
                      <a:endParaRPr lang="ru-RU" sz="1200" dirty="0">
                        <a:solidFill>
                          <a:srgbClr val="002060"/>
                        </a:solidFill>
                        <a:latin typeface="Times New Roman" pitchFamily="18" charset="0"/>
                        <a:cs typeface="Times New Roman" pitchFamily="18" charset="0"/>
                      </a:endParaRPr>
                    </a:p>
                  </a:txBody>
                  <a:tcPr>
                    <a:solidFill>
                      <a:schemeClr val="tx2">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2021 год  </a:t>
                      </a:r>
                    </a:p>
                    <a:p>
                      <a:pPr marL="0" marR="0" indent="0" algn="ctr" defTabSz="9144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За 12</a:t>
                      </a:r>
                      <a:r>
                        <a:rPr lang="kk-KZ" sz="1200" b="1" baseline="0" dirty="0" smtClean="0">
                          <a:solidFill>
                            <a:srgbClr val="002060"/>
                          </a:solidFill>
                          <a:latin typeface="Times New Roman" pitchFamily="18" charset="0"/>
                          <a:cs typeface="Times New Roman" pitchFamily="18" charset="0"/>
                        </a:rPr>
                        <a:t> мес </a:t>
                      </a:r>
                      <a:endParaRPr lang="kk-KZ" sz="1200" b="1" dirty="0" smtClean="0">
                        <a:solidFill>
                          <a:srgbClr val="002060"/>
                        </a:solidFill>
                        <a:latin typeface="Times New Roman" pitchFamily="18" charset="0"/>
                        <a:cs typeface="Times New Roman" pitchFamily="18" charset="0"/>
                      </a:endParaRPr>
                    </a:p>
                  </a:txBody>
                  <a:tcPr>
                    <a:solidFill>
                      <a:schemeClr val="tx2">
                        <a:lumMod val="40000"/>
                        <a:lumOff val="60000"/>
                      </a:schemeClr>
                    </a:solidFill>
                  </a:tcPr>
                </a:tc>
                <a:tc>
                  <a:txBody>
                    <a:bodyPr/>
                    <a:lstStyle/>
                    <a:p>
                      <a:pPr algn="ctr"/>
                      <a:r>
                        <a:rPr lang="kk-KZ" sz="1200" b="1" dirty="0" smtClean="0">
                          <a:solidFill>
                            <a:srgbClr val="002060"/>
                          </a:solidFill>
                          <a:latin typeface="Times New Roman" pitchFamily="18" charset="0"/>
                          <a:cs typeface="Times New Roman" pitchFamily="18" charset="0"/>
                        </a:rPr>
                        <a:t>2022 год</a:t>
                      </a:r>
                    </a:p>
                    <a:p>
                      <a:pPr algn="ctr"/>
                      <a:r>
                        <a:rPr lang="kk-KZ" sz="1200" b="1" dirty="0" smtClean="0">
                          <a:solidFill>
                            <a:srgbClr val="002060"/>
                          </a:solidFill>
                          <a:latin typeface="Times New Roman" pitchFamily="18" charset="0"/>
                          <a:cs typeface="Times New Roman" pitchFamily="18" charset="0"/>
                        </a:rPr>
                        <a:t>За 12 мес </a:t>
                      </a:r>
                      <a:endParaRPr lang="en-US" sz="1200" b="1" dirty="0" smtClean="0">
                        <a:solidFill>
                          <a:srgbClr val="002060"/>
                        </a:solidFill>
                        <a:latin typeface="Times New Roman" pitchFamily="18" charset="0"/>
                        <a:cs typeface="Times New Roman" pitchFamily="18" charset="0"/>
                      </a:endParaRPr>
                    </a:p>
                    <a:p>
                      <a:pPr algn="ctr"/>
                      <a:r>
                        <a:rPr lang="kk-KZ" sz="1200" b="1" dirty="0" smtClean="0">
                          <a:solidFill>
                            <a:srgbClr val="002060"/>
                          </a:solidFill>
                          <a:latin typeface="Times New Roman" pitchFamily="18" charset="0"/>
                          <a:cs typeface="Times New Roman" pitchFamily="18" charset="0"/>
                        </a:rPr>
                        <a:t> </a:t>
                      </a:r>
                      <a:endParaRPr lang="ru-RU" sz="1200" b="1" dirty="0">
                        <a:solidFill>
                          <a:srgbClr val="002060"/>
                        </a:solidFill>
                        <a:latin typeface="Times New Roman" pitchFamily="18" charset="0"/>
                        <a:cs typeface="Times New Roman" pitchFamily="18" charset="0"/>
                      </a:endParaRPr>
                    </a:p>
                  </a:txBody>
                  <a:tcPr>
                    <a:solidFill>
                      <a:schemeClr val="tx2">
                        <a:lumMod val="40000"/>
                        <a:lumOff val="60000"/>
                      </a:schemeClr>
                    </a:solidFill>
                  </a:tcPr>
                </a:tc>
              </a:tr>
              <a:tr h="403947">
                <a:tc>
                  <a:txBody>
                    <a:bodyPr/>
                    <a:lstStyle/>
                    <a:p>
                      <a:r>
                        <a:rPr lang="kk-KZ" sz="1200" b="1" dirty="0" smtClean="0">
                          <a:solidFill>
                            <a:srgbClr val="002060"/>
                          </a:solidFill>
                          <a:latin typeface="Times New Roman" pitchFamily="18" charset="0"/>
                          <a:cs typeface="Times New Roman" pitchFamily="18" charset="0"/>
                        </a:rPr>
                        <a:t>Обращение</a:t>
                      </a:r>
                      <a:r>
                        <a:rPr lang="kk-KZ" sz="1200" b="1" baseline="0" dirty="0" smtClean="0">
                          <a:solidFill>
                            <a:srgbClr val="002060"/>
                          </a:solidFill>
                          <a:latin typeface="Times New Roman" pitchFamily="18" charset="0"/>
                          <a:cs typeface="Times New Roman" pitchFamily="18" charset="0"/>
                        </a:rPr>
                        <a:t> в травмпункт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20062</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30552</a:t>
                      </a:r>
                      <a:endParaRPr lang="ru-RU" sz="1200" b="1" dirty="0">
                        <a:solidFill>
                          <a:srgbClr val="002060"/>
                        </a:solidFill>
                        <a:latin typeface="Times New Roman" pitchFamily="18" charset="0"/>
                        <a:cs typeface="Times New Roman" pitchFamily="18" charset="0"/>
                      </a:endParaRPr>
                    </a:p>
                  </a:txBody>
                  <a:tcPr/>
                </a:tc>
              </a:tr>
              <a:tr h="403947">
                <a:tc>
                  <a:txBody>
                    <a:bodyPr/>
                    <a:lstStyle/>
                    <a:p>
                      <a:r>
                        <a:rPr lang="ru-RU" sz="1200" b="1" dirty="0" smtClean="0">
                          <a:solidFill>
                            <a:srgbClr val="002060"/>
                          </a:solidFill>
                          <a:latin typeface="Times New Roman" pitchFamily="18" charset="0"/>
                          <a:cs typeface="Times New Roman" pitchFamily="18" charset="0"/>
                        </a:rPr>
                        <a:t>Травма верхних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4550</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7147</a:t>
                      </a:r>
                      <a:endParaRPr lang="ru-RU" sz="1200" b="1" dirty="0">
                        <a:solidFill>
                          <a:srgbClr val="002060"/>
                        </a:solidFill>
                        <a:latin typeface="Times New Roman" pitchFamily="18" charset="0"/>
                        <a:cs typeface="Times New Roman" pitchFamily="18" charset="0"/>
                      </a:endParaRPr>
                    </a:p>
                  </a:txBody>
                  <a:tcPr/>
                </a:tc>
              </a:tr>
              <a:tr h="428599">
                <a:tc>
                  <a:txBody>
                    <a:bodyPr/>
                    <a:lstStyle/>
                    <a:p>
                      <a:r>
                        <a:rPr lang="ru-RU" sz="1200" b="1" dirty="0" smtClean="0">
                          <a:solidFill>
                            <a:srgbClr val="002060"/>
                          </a:solidFill>
                          <a:latin typeface="Times New Roman" pitchFamily="18" charset="0"/>
                          <a:cs typeface="Times New Roman" pitchFamily="18" charset="0"/>
                        </a:rPr>
                        <a:t>Травма нижних</a:t>
                      </a:r>
                      <a:r>
                        <a:rPr lang="ru-RU" sz="1200" b="1" baseline="0" dirty="0" smtClean="0">
                          <a:solidFill>
                            <a:srgbClr val="002060"/>
                          </a:solidFill>
                          <a:latin typeface="Times New Roman" pitchFamily="18" charset="0"/>
                          <a:cs typeface="Times New Roman" pitchFamily="18" charset="0"/>
                        </a:rPr>
                        <a:t> конечностей</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3075</a:t>
                      </a:r>
                    </a:p>
                  </a:txBody>
                  <a:tcPr/>
                </a:tc>
                <a:tc>
                  <a:txBody>
                    <a:bodyPr/>
                    <a:lstStyle/>
                    <a:p>
                      <a:pPr algn="ctr"/>
                      <a:r>
                        <a:rPr lang="kk-KZ" sz="1200" b="1" dirty="0" smtClean="0">
                          <a:solidFill>
                            <a:srgbClr val="002060"/>
                          </a:solidFill>
                          <a:latin typeface="Times New Roman" pitchFamily="18" charset="0"/>
                          <a:cs typeface="Times New Roman" pitchFamily="18" charset="0"/>
                        </a:rPr>
                        <a:t>3197</a:t>
                      </a:r>
                      <a:endParaRPr lang="ru-RU" sz="1200" b="1" dirty="0">
                        <a:solidFill>
                          <a:srgbClr val="002060"/>
                        </a:solidFill>
                        <a:latin typeface="Times New Roman" pitchFamily="18" charset="0"/>
                        <a:cs typeface="Times New Roman" pitchFamily="18" charset="0"/>
                      </a:endParaRPr>
                    </a:p>
                  </a:txBody>
                  <a:tcPr/>
                </a:tc>
              </a:tr>
              <a:tr h="242368">
                <a:tc>
                  <a:txBody>
                    <a:bodyPr/>
                    <a:lstStyle/>
                    <a:p>
                      <a:r>
                        <a:rPr lang="kk-KZ" sz="1200" b="1" baseline="0" dirty="0" smtClean="0">
                          <a:solidFill>
                            <a:srgbClr val="002060"/>
                          </a:solidFill>
                          <a:latin typeface="Times New Roman" pitchFamily="18" charset="0"/>
                          <a:cs typeface="Times New Roman" pitchFamily="18" charset="0"/>
                        </a:rPr>
                        <a:t>ЗЧМТ</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1021</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781</a:t>
                      </a:r>
                      <a:endParaRPr lang="ru-RU" sz="1200" b="1" dirty="0">
                        <a:solidFill>
                          <a:srgbClr val="002060"/>
                        </a:solidFill>
                        <a:latin typeface="Times New Roman" pitchFamily="18" charset="0"/>
                        <a:cs typeface="Times New Roman" pitchFamily="18" charset="0"/>
                      </a:endParaRPr>
                    </a:p>
                  </a:txBody>
                  <a:tcPr/>
                </a:tc>
              </a:tr>
              <a:tr h="242368">
                <a:tc>
                  <a:txBody>
                    <a:bodyPr/>
                    <a:lstStyle/>
                    <a:p>
                      <a:r>
                        <a:rPr lang="kk-KZ" sz="1200" b="1" dirty="0" smtClean="0">
                          <a:solidFill>
                            <a:srgbClr val="002060"/>
                          </a:solidFill>
                          <a:latin typeface="Times New Roman" pitchFamily="18" charset="0"/>
                          <a:cs typeface="Times New Roman" pitchFamily="18" charset="0"/>
                        </a:rPr>
                        <a:t>УГМ</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195</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254</a:t>
                      </a:r>
                      <a:endParaRPr lang="ru-RU" sz="1200" b="1" dirty="0">
                        <a:solidFill>
                          <a:srgbClr val="002060"/>
                        </a:solidFill>
                        <a:latin typeface="Times New Roman" pitchFamily="18" charset="0"/>
                        <a:cs typeface="Times New Roman" pitchFamily="18" charset="0"/>
                      </a:endParaRPr>
                    </a:p>
                  </a:txBody>
                  <a:tcPr/>
                </a:tc>
              </a:tr>
              <a:tr h="242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Ожог </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946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1109</a:t>
                      </a:r>
                      <a:endParaRPr lang="ru-RU" sz="1200" b="1" dirty="0">
                        <a:solidFill>
                          <a:srgbClr val="002060"/>
                        </a:solidFill>
                        <a:latin typeface="Times New Roman" pitchFamily="18" charset="0"/>
                        <a:cs typeface="Times New Roman" pitchFamily="18" charset="0"/>
                      </a:endParaRPr>
                    </a:p>
                  </a:txBody>
                  <a:tcPr/>
                </a:tc>
              </a:tr>
              <a:tr h="242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Вывихи</a:t>
                      </a:r>
                    </a:p>
                  </a:txBody>
                  <a:tcPr/>
                </a:tc>
                <a:tc>
                  <a:txBody>
                    <a:bodyPr/>
                    <a:lstStyle/>
                    <a:p>
                      <a:pPr algn="ctr"/>
                      <a:r>
                        <a:rPr lang="ru-RU" sz="1200" b="1" dirty="0" smtClean="0">
                          <a:solidFill>
                            <a:srgbClr val="002060"/>
                          </a:solidFill>
                          <a:latin typeface="Times New Roman" pitchFamily="18" charset="0"/>
                          <a:cs typeface="Times New Roman" pitchFamily="18" charset="0"/>
                        </a:rPr>
                        <a:t>122</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337</a:t>
                      </a:r>
                      <a:endParaRPr lang="ru-RU" sz="1200" b="1" dirty="0">
                        <a:solidFill>
                          <a:srgbClr val="002060"/>
                        </a:solidFill>
                        <a:latin typeface="Times New Roman" pitchFamily="18" charset="0"/>
                        <a:cs typeface="Times New Roman" pitchFamily="18" charset="0"/>
                      </a:endParaRPr>
                    </a:p>
                  </a:txBody>
                  <a:tcPr/>
                </a:tc>
              </a:tr>
              <a:tr h="242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Ушибы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5786</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3475</a:t>
                      </a:r>
                      <a:endParaRPr lang="ru-RU" sz="1200" b="1" dirty="0">
                        <a:solidFill>
                          <a:srgbClr val="002060"/>
                        </a:solidFill>
                        <a:latin typeface="Times New Roman" pitchFamily="18" charset="0"/>
                        <a:cs typeface="Times New Roman" pitchFamily="18" charset="0"/>
                      </a:endParaRPr>
                    </a:p>
                  </a:txBody>
                  <a:tcPr/>
                </a:tc>
              </a:tr>
              <a:tr h="242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ru-RU" sz="1200" b="1" dirty="0" smtClean="0">
                          <a:solidFill>
                            <a:srgbClr val="002060"/>
                          </a:solidFill>
                          <a:latin typeface="Times New Roman" pitchFamily="18" charset="0"/>
                          <a:cs typeface="Times New Roman" pitchFamily="18" charset="0"/>
                        </a:rPr>
                        <a:t>Артрит</a:t>
                      </a:r>
                    </a:p>
                  </a:txBody>
                  <a:tcPr/>
                </a:tc>
                <a:tc>
                  <a:txBody>
                    <a:bodyPr/>
                    <a:lstStyle/>
                    <a:p>
                      <a:pPr algn="ctr"/>
                      <a:r>
                        <a:rPr lang="kk-KZ" sz="1200" b="1" dirty="0" smtClean="0">
                          <a:solidFill>
                            <a:srgbClr val="002060"/>
                          </a:solidFill>
                          <a:latin typeface="Times New Roman" pitchFamily="18" charset="0"/>
                          <a:cs typeface="Times New Roman" pitchFamily="18" charset="0"/>
                        </a:rPr>
                        <a:t>93</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ru-RU" sz="1200" b="1" dirty="0" smtClean="0">
                          <a:solidFill>
                            <a:srgbClr val="002060"/>
                          </a:solidFill>
                          <a:latin typeface="Times New Roman" pitchFamily="18" charset="0"/>
                          <a:cs typeface="Times New Roman" pitchFamily="18" charset="0"/>
                        </a:rPr>
                        <a:t>172</a:t>
                      </a:r>
                      <a:endParaRPr lang="ru-RU" sz="1200" b="1" dirty="0">
                        <a:solidFill>
                          <a:srgbClr val="002060"/>
                        </a:solidFill>
                        <a:latin typeface="Times New Roman" pitchFamily="18" charset="0"/>
                        <a:cs typeface="Times New Roman" pitchFamily="18" charset="0"/>
                      </a:endParaRPr>
                    </a:p>
                  </a:txBody>
                  <a:tcPr/>
                </a:tc>
              </a:tr>
              <a:tr h="24236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kk-KZ" sz="1200" b="1" dirty="0" smtClean="0">
                          <a:solidFill>
                            <a:srgbClr val="002060"/>
                          </a:solidFill>
                          <a:latin typeface="Times New Roman" pitchFamily="18" charset="0"/>
                          <a:cs typeface="Times New Roman" pitchFamily="18" charset="0"/>
                        </a:rPr>
                        <a:t> Раны</a:t>
                      </a:r>
                      <a:endParaRPr lang="ru-RU" sz="1200" b="1" dirty="0" smtClean="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3227</a:t>
                      </a:r>
                      <a:endParaRPr lang="ru-RU" sz="1200" b="1" dirty="0">
                        <a:solidFill>
                          <a:srgbClr val="002060"/>
                        </a:solidFill>
                        <a:latin typeface="Times New Roman" pitchFamily="18" charset="0"/>
                        <a:cs typeface="Times New Roman" pitchFamily="18" charset="0"/>
                      </a:endParaRPr>
                    </a:p>
                  </a:txBody>
                  <a:tcPr/>
                </a:tc>
                <a:tc>
                  <a:txBody>
                    <a:bodyPr/>
                    <a:lstStyle/>
                    <a:p>
                      <a:pPr algn="ctr"/>
                      <a:r>
                        <a:rPr lang="kk-KZ" sz="1200" b="1" dirty="0" smtClean="0">
                          <a:solidFill>
                            <a:srgbClr val="002060"/>
                          </a:solidFill>
                          <a:latin typeface="Times New Roman" pitchFamily="18" charset="0"/>
                          <a:cs typeface="Times New Roman" pitchFamily="18" charset="0"/>
                        </a:rPr>
                        <a:t>6298</a:t>
                      </a:r>
                      <a:endParaRPr lang="ru-RU" sz="1200" b="1" dirty="0">
                        <a:solidFill>
                          <a:srgbClr val="002060"/>
                        </a:solidFill>
                        <a:latin typeface="Times New Roman" pitchFamily="18" charset="0"/>
                        <a:cs typeface="Times New Roman" pitchFamily="18" charset="0"/>
                      </a:endParaRPr>
                    </a:p>
                  </a:txBody>
                  <a:tcPr/>
                </a:tc>
              </a:tr>
            </a:tbl>
          </a:graphicData>
        </a:graphic>
      </p:graphicFrame>
      <p:graphicFrame>
        <p:nvGraphicFramePr>
          <p:cNvPr id="8" name="Диаграмма 7"/>
          <p:cNvGraphicFramePr/>
          <p:nvPr/>
        </p:nvGraphicFramePr>
        <p:xfrm>
          <a:off x="4932040" y="692696"/>
          <a:ext cx="4032448"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p:nvPr/>
        </p:nvGraphicFramePr>
        <p:xfrm>
          <a:off x="4932040" y="3717032"/>
          <a:ext cx="4032448" cy="288032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a:xfrm>
            <a:off x="395537" y="5085184"/>
            <a:ext cx="4464495" cy="1384995"/>
          </a:xfrm>
          <a:prstGeom prst="rect">
            <a:avLst/>
          </a:prstGeom>
          <a:noFill/>
        </p:spPr>
        <p:txBody>
          <a:bodyPr wrap="square" rtlCol="0">
            <a:spAutoFit/>
          </a:bodyPr>
          <a:lstStyle/>
          <a:p>
            <a:r>
              <a:rPr lang="kk-KZ" sz="1400" b="1" dirty="0" smtClean="0">
                <a:solidFill>
                  <a:srgbClr val="000000"/>
                </a:solidFill>
              </a:rPr>
              <a:t>Наблюдается рост обращаемости по поводу травм: уличных, школьных, спортивных и ДТП травм. </a:t>
            </a:r>
            <a:r>
              <a:rPr lang="ru-RU" sz="1400" b="1" dirty="0" smtClean="0">
                <a:solidFill>
                  <a:srgbClr val="000000"/>
                </a:solidFill>
              </a:rPr>
              <a:t>Госпитализированы</a:t>
            </a:r>
            <a:r>
              <a:rPr lang="kk-KZ" sz="1400" b="1" dirty="0" smtClean="0">
                <a:solidFill>
                  <a:srgbClr val="000000"/>
                </a:solidFill>
              </a:rPr>
              <a:t> в стационар за </a:t>
            </a:r>
            <a:r>
              <a:rPr lang="ru-RU" sz="1400" b="1" dirty="0" smtClean="0">
                <a:solidFill>
                  <a:srgbClr val="000000"/>
                </a:solidFill>
              </a:rPr>
              <a:t>12</a:t>
            </a:r>
            <a:r>
              <a:rPr lang="en-US" sz="1400" b="1" dirty="0" smtClean="0">
                <a:solidFill>
                  <a:srgbClr val="000000"/>
                </a:solidFill>
              </a:rPr>
              <a:t> </a:t>
            </a:r>
            <a:r>
              <a:rPr lang="kk-KZ" sz="1400" b="1" dirty="0" smtClean="0">
                <a:solidFill>
                  <a:srgbClr val="000000"/>
                </a:solidFill>
              </a:rPr>
              <a:t>месяцев </a:t>
            </a:r>
          </a:p>
          <a:p>
            <a:r>
              <a:rPr lang="kk-KZ" sz="1400" b="1" dirty="0" smtClean="0">
                <a:solidFill>
                  <a:srgbClr val="000000"/>
                </a:solidFill>
              </a:rPr>
              <a:t>2022г- 1623 пациентов   (2021г – </a:t>
            </a:r>
            <a:r>
              <a:rPr lang="ru-RU" sz="1400" b="1" dirty="0" smtClean="0">
                <a:solidFill>
                  <a:srgbClr val="000000"/>
                </a:solidFill>
              </a:rPr>
              <a:t>1441</a:t>
            </a:r>
            <a:r>
              <a:rPr lang="kk-KZ" sz="1400" b="1" dirty="0" smtClean="0">
                <a:solidFill>
                  <a:srgbClr val="000000"/>
                </a:solidFill>
              </a:rPr>
              <a:t>), на амбулаторное лечение направлено  28929 пациентов (2021 г -</a:t>
            </a:r>
            <a:r>
              <a:rPr lang="ru-RU" sz="1400" b="1" dirty="0" smtClean="0">
                <a:solidFill>
                  <a:srgbClr val="000000"/>
                </a:solidFill>
              </a:rPr>
              <a:t>18621</a:t>
            </a:r>
            <a:r>
              <a:rPr lang="kk-KZ" sz="1400" b="1" dirty="0" smtClean="0">
                <a:solidFill>
                  <a:srgbClr val="000000"/>
                </a:solidFill>
              </a:rPr>
              <a:t>). </a:t>
            </a:r>
            <a:endParaRPr lang="ru-RU" sz="1400" b="1" dirty="0">
              <a:solidFill>
                <a:srgbClr val="000000"/>
              </a:solidFill>
            </a:endParaRPr>
          </a:p>
        </p:txBody>
      </p:sp>
      <p:sp>
        <p:nvSpPr>
          <p:cNvPr id="11" name="Прямоугольник 10"/>
          <p:cNvSpPr/>
          <p:nvPr/>
        </p:nvSpPr>
        <p:spPr>
          <a:xfrm>
            <a:off x="4932040" y="3645024"/>
            <a:ext cx="4032448"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rgbClr val="F2F2F2"/>
              </a:solidFill>
            </a:endParaRPr>
          </a:p>
        </p:txBody>
      </p:sp>
    </p:spTree>
    <p:extLst>
      <p:ext uri="{BB962C8B-B14F-4D97-AF65-F5344CB8AC3E}">
        <p14:creationId xmlns="" xmlns:p14="http://schemas.microsoft.com/office/powerpoint/2010/main" val="23541720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Открыт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1_Городск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4.xml><?xml version="1.0" encoding="utf-8"?>
<a:theme xmlns:a="http://schemas.openxmlformats.org/drawingml/2006/main" name="2_Городск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5.xml><?xml version="1.0" encoding="utf-8"?>
<a:theme xmlns:a="http://schemas.openxmlformats.org/drawingml/2006/main" name="3_Городск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6.xml><?xml version="1.0" encoding="utf-8"?>
<a:theme xmlns:a="http://schemas.openxmlformats.org/drawingml/2006/main" name="5_Городская">
  <a:themeElements>
    <a:clrScheme name="Другая 3">
      <a:dk1>
        <a:srgbClr val="000000"/>
      </a:dk1>
      <a:lt1>
        <a:srgbClr val="F2F2F2"/>
      </a:lt1>
      <a:dk2>
        <a:srgbClr val="77DAE9"/>
      </a:dk2>
      <a:lt2>
        <a:srgbClr val="DBF5F9"/>
      </a:lt2>
      <a:accent1>
        <a:srgbClr val="0F6FC6"/>
      </a:accent1>
      <a:accent2>
        <a:srgbClr val="009DD9"/>
      </a:accent2>
      <a:accent3>
        <a:srgbClr val="0BD0D9"/>
      </a:accent3>
      <a:accent4>
        <a:srgbClr val="10CF9B"/>
      </a:accent4>
      <a:accent5>
        <a:srgbClr val="105964"/>
      </a:accent5>
      <a:accent6>
        <a:srgbClr val="A5C249"/>
      </a:accent6>
      <a:hlink>
        <a:srgbClr val="E2D700"/>
      </a:hlink>
      <a:folHlink>
        <a:srgbClr val="85DFD0"/>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6088</TotalTime>
  <Words>3544</Words>
  <Application>Microsoft Office PowerPoint</Application>
  <PresentationFormat>Экран (4:3)</PresentationFormat>
  <Paragraphs>925</Paragraphs>
  <Slides>31</Slides>
  <Notes>1</Notes>
  <HiddenSlides>0</HiddenSlides>
  <MMClips>0</MMClips>
  <ScaleCrop>false</ScaleCrop>
  <HeadingPairs>
    <vt:vector size="6" baseType="variant">
      <vt:variant>
        <vt:lpstr>Тема</vt:lpstr>
      </vt:variant>
      <vt:variant>
        <vt:i4>6</vt:i4>
      </vt:variant>
      <vt:variant>
        <vt:lpstr>Внедренные серверы OLE</vt:lpstr>
      </vt:variant>
      <vt:variant>
        <vt:i4>1</vt:i4>
      </vt:variant>
      <vt:variant>
        <vt:lpstr>Заголовки слайдов</vt:lpstr>
      </vt:variant>
      <vt:variant>
        <vt:i4>31</vt:i4>
      </vt:variant>
    </vt:vector>
  </HeadingPairs>
  <TitlesOfParts>
    <vt:vector size="38" baseType="lpstr">
      <vt:lpstr>Городская</vt:lpstr>
      <vt:lpstr>Открытая</vt:lpstr>
      <vt:lpstr>1_Городская</vt:lpstr>
      <vt:lpstr>2_Городская</vt:lpstr>
      <vt:lpstr>3_Городская</vt:lpstr>
      <vt:lpstr>5_Городская</vt:lpstr>
      <vt:lpstr>Acrobat Document</vt:lpstr>
      <vt:lpstr>ГКП на ПХВ «Городская  детская  клиническая больница»  УЗ г.Шымкент  </vt:lpstr>
      <vt:lpstr>Слайд 2</vt:lpstr>
      <vt:lpstr>О больнице</vt:lpstr>
      <vt:lpstr>Слайд 4</vt:lpstr>
      <vt:lpstr>Слайд 5</vt:lpstr>
      <vt:lpstr>Слайд 6</vt:lpstr>
      <vt:lpstr>Слайд 7</vt:lpstr>
      <vt:lpstr>Слайд 8</vt:lpstr>
      <vt:lpstr>Слайд 9</vt:lpstr>
      <vt:lpstr>Слайд 10</vt:lpstr>
      <vt:lpstr>Омфалоцеле больших размеров</vt:lpstr>
      <vt:lpstr>тератома крестцово-копчиковой области</vt:lpstr>
      <vt:lpstr>Гастрошизис</vt:lpstr>
      <vt:lpstr>Образование кишечника с заворотом и некрозом тонкой      кишки</vt:lpstr>
      <vt:lpstr>Проводимые виды операции</vt:lpstr>
      <vt:lpstr>Слайд 16</vt:lpstr>
      <vt:lpstr>Индикаторы выполнения за 12 мес 2022 года ГКП на ПХВ «ГДКБ»  </vt:lpstr>
      <vt:lpstr>Слайд 18</vt:lpstr>
      <vt:lpstr>Слайд 19</vt:lpstr>
      <vt:lpstr>Слайд 20</vt:lpstr>
      <vt:lpstr>Слайд 21</vt:lpstr>
      <vt:lpstr>Слайд 22</vt:lpstr>
      <vt:lpstr>Слайд 23</vt:lpstr>
      <vt:lpstr>Слайд 24</vt:lpstr>
      <vt:lpstr>     О телемедицине                     </vt:lpstr>
      <vt:lpstr>Слайд 26</vt:lpstr>
      <vt:lpstr>                              Научная конференция на тему"  Инновационные методы хирургии в детской нейрохирургии " проходила с 24 по 26 ноября на базе городской детской клинической больницы. Во время обмена опытом, мастер-класса были проведены уникальные нейрохирургические операции с участием квалифицированных специалистов из России. Повышение квалификации около 30 врачей со всей страны в ходе проведения этой операции     Состоялся II-й форум детской хирургии, посвященный 85-летию основателя детской хирургии академика Камала Саруаровича Ормантаева. в международном мероприятии приняли участие председатель ассоциации детской хирургии в Турции, Узбекистане, Таджикистане. Во второй день форума в городской детской клинической больнице прошли мастер-классы по травматологическим, нейрохирургическим операциям.     На базе городской детской клинической больницы врач-нейрохирург городской клинической больницы №1 Жумагулов Еркин провел сложную операцию на ребенке с болезнью Мойя-мойя                               </vt:lpstr>
      <vt:lpstr> Информация по внедрению проекта    «Smart School» («Умная школа»).   22 декабря  2022 года  в городской детской клинической больнице города Шымкент при спонсорской поддержке компании «Samsung Electonics Central Eurasia» («Самсунг электроникс Централ Евразия») было открытие инновационного класса «Smart School» («Умная школа»),  который будет способствовать психологическому и эмоциональному развитию детей, получающих длительное   лечение в больнице,  в том числе в отделении онкогематологии.       Справочно:  Онкологическую помощь   детскому населению города Шымкент  координирует городская детская клиническая больница,   где  в 2022 году открыто онкогематологическое отделение.   С начала года   пролечено в нем 85  детей.     На диспансерном учете с онкологической патологией  состоит  около 330 детей,  из них впервые в жизни выявлено   с онкологической патологией в 2022 году  35  детей, оперативное лечение проведено   25 детям.       В  инновационном классе  «Smart School» пациенты проходят специальное  обучение по   внеклассным занятиям:  изобразительное искусство,   английский язык, рукоделие, легоконструирование,  роботехника, шахматы и шашки.     Также, в рамках проекта больничный аниматор проводит игровую и танцевальную терапии, праздничные мероприятия.    Школа оборудована комфортной экологически чистой  мебелью, планшетами, интерактивной доской.    Благотворительный проект «Smart School» реализован Общественным Фондом «Help Today» при технической и спонсорской поддержке  ТОО «Samsung Electonics Central Eurasia».        В связи с чем,   управление здравоохранения города Шымкент  и городская детская клиническая  больница выразили благодарность организаторам  данного проекта  за оказанную спонсорскую помощь в открытии и оборудовании инновационного класса «Smart School».       </vt:lpstr>
      <vt:lpstr>Выполненные работы</vt:lpstr>
      <vt:lpstr> Задачи на 2023 год: </vt:lpstr>
      <vt:lpstr>Спасибо за внимание!</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20</dc:creator>
  <cp:lastModifiedBy>20</cp:lastModifiedBy>
  <cp:revision>589</cp:revision>
  <dcterms:created xsi:type="dcterms:W3CDTF">2022-02-14T09:34:49Z</dcterms:created>
  <dcterms:modified xsi:type="dcterms:W3CDTF">2023-04-25T03:33:31Z</dcterms:modified>
</cp:coreProperties>
</file>