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0" r:id="rId3"/>
    <p:sldId id="285" r:id="rId4"/>
    <p:sldId id="279" r:id="rId5"/>
    <p:sldId id="287" r:id="rId6"/>
    <p:sldId id="289" r:id="rId7"/>
    <p:sldId id="290" r:id="rId8"/>
    <p:sldId id="291" r:id="rId9"/>
    <p:sldId id="296" r:id="rId10"/>
    <p:sldId id="293" r:id="rId11"/>
    <p:sldId id="294" r:id="rId12"/>
    <p:sldId id="295" r:id="rId13"/>
    <p:sldId id="314" r:id="rId14"/>
    <p:sldId id="315" r:id="rId15"/>
    <p:sldId id="316" r:id="rId16"/>
    <p:sldId id="317" r:id="rId17"/>
    <p:sldId id="297" r:id="rId18"/>
    <p:sldId id="320" r:id="rId19"/>
    <p:sldId id="307" r:id="rId20"/>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80"/>
    <a:srgbClr val="12A1B3"/>
    <a:srgbClr val="006699"/>
    <a:srgbClr val="FFFFFF"/>
    <a:srgbClr val="F2F2F2"/>
    <a:srgbClr val="285715"/>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2" autoAdjust="0"/>
  </p:normalViewPr>
  <p:slideViewPr>
    <p:cSldViewPr snapToGrid="0">
      <p:cViewPr>
        <p:scale>
          <a:sx n="100" d="100"/>
          <a:sy n="100" d="100"/>
        </p:scale>
        <p:origin x="-45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84200-4561-484D-B4BA-1DD1B874C93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B30E2ED-453B-4F2D-ABFE-85792785E630}">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kk-KZ" dirty="0" smtClean="0"/>
            <a:t>*</a:t>
          </a:r>
          <a:endParaRPr lang="ru-RU" dirty="0"/>
        </a:p>
      </dgm:t>
    </dgm:pt>
    <dgm:pt modelId="{8084F48D-6CDF-4775-B75A-329E4A0C3157}" type="parTrans" cxnId="{5D014A0B-E8E7-49C3-AB3B-7348C518EAB0}">
      <dgm:prSet/>
      <dgm:spPr/>
      <dgm:t>
        <a:bodyPr/>
        <a:lstStyle/>
        <a:p>
          <a:endParaRPr lang="ru-RU"/>
        </a:p>
      </dgm:t>
    </dgm:pt>
    <dgm:pt modelId="{7D6D741C-858E-448A-9CC8-17E15577327B}" type="sibTrans" cxnId="{5D014A0B-E8E7-49C3-AB3B-7348C518EAB0}">
      <dgm:prSet/>
      <dgm:spPr/>
      <dgm:t>
        <a:bodyPr/>
        <a:lstStyle/>
        <a:p>
          <a:endParaRPr lang="ru-RU"/>
        </a:p>
      </dgm:t>
    </dgm:pt>
    <dgm:pt modelId="{150F812D-94DE-421B-A414-AA522B647926}">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Нускабаев Б.Ж. – 4</a:t>
          </a:r>
          <a:endParaRPr lang="ru-RU" dirty="0" smtClean="0">
            <a:latin typeface="Times New Roman" pitchFamily="18" charset="0"/>
            <a:cs typeface="Times New Roman" pitchFamily="18" charset="0"/>
          </a:endParaRPr>
        </a:p>
        <a:p>
          <a:pPr marL="285750" indent="0" defTabSz="1555750">
            <a:lnSpc>
              <a:spcPct val="90000"/>
            </a:lnSpc>
            <a:spcBef>
              <a:spcPct val="0"/>
            </a:spcBef>
            <a:spcAft>
              <a:spcPct val="15000"/>
            </a:spcAft>
            <a:buNone/>
          </a:pPr>
          <a:endParaRPr lang="ru-RU" dirty="0"/>
        </a:p>
      </dgm:t>
    </dgm:pt>
    <dgm:pt modelId="{B17D2E2F-B6BC-4C17-BA15-434D03372A89}" type="parTrans" cxnId="{E5A8BEAF-2147-4291-AF41-9854694B784E}">
      <dgm:prSet/>
      <dgm:spPr/>
      <dgm:t>
        <a:bodyPr/>
        <a:lstStyle/>
        <a:p>
          <a:endParaRPr lang="ru-RU"/>
        </a:p>
      </dgm:t>
    </dgm:pt>
    <dgm:pt modelId="{618B264E-C9A5-4F9A-A814-987DB18F6817}" type="sibTrans" cxnId="{E5A8BEAF-2147-4291-AF41-9854694B784E}">
      <dgm:prSet/>
      <dgm:spPr/>
      <dgm:t>
        <a:bodyPr/>
        <a:lstStyle/>
        <a:p>
          <a:endParaRPr lang="ru-RU"/>
        </a:p>
      </dgm:t>
    </dgm:pt>
    <dgm:pt modelId="{2B504048-E231-423C-A402-7FCE92162F65}">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kk-KZ" dirty="0" smtClean="0"/>
            <a:t>*</a:t>
          </a:r>
          <a:endParaRPr lang="ru-RU" dirty="0"/>
        </a:p>
      </dgm:t>
    </dgm:pt>
    <dgm:pt modelId="{FBDC533F-3384-4D9C-B4C4-F471384A35C7}" type="parTrans" cxnId="{F5B96FC3-FBA1-46E8-9B96-C12C6CADCAFD}">
      <dgm:prSet/>
      <dgm:spPr/>
      <dgm:t>
        <a:bodyPr/>
        <a:lstStyle/>
        <a:p>
          <a:endParaRPr lang="ru-RU"/>
        </a:p>
      </dgm:t>
    </dgm:pt>
    <dgm:pt modelId="{F0BBF056-4CD3-490E-B01A-DB4F160CA3ED}" type="sibTrans" cxnId="{F5B96FC3-FBA1-46E8-9B96-C12C6CADCAFD}">
      <dgm:prSet/>
      <dgm:spPr/>
      <dgm:t>
        <a:bodyPr/>
        <a:lstStyle/>
        <a:p>
          <a:endParaRPr lang="ru-RU"/>
        </a:p>
      </dgm:t>
    </dgm:pt>
    <dgm:pt modelId="{E9FC84ED-D101-4F15-980D-31575FDA0F49}">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Ширинбек Н.Ш – 2</a:t>
          </a:r>
        </a:p>
        <a:p>
          <a:pPr marL="285750" indent="0" defTabSz="1555750">
            <a:lnSpc>
              <a:spcPct val="90000"/>
            </a:lnSpc>
            <a:spcBef>
              <a:spcPct val="0"/>
            </a:spcBef>
            <a:spcAft>
              <a:spcPct val="15000"/>
            </a:spcAft>
            <a:buNone/>
          </a:pPr>
          <a:endParaRPr lang="ru-RU" dirty="0"/>
        </a:p>
      </dgm:t>
    </dgm:pt>
    <dgm:pt modelId="{4872D709-862E-476C-82E5-87744969159F}" type="parTrans" cxnId="{1F30EAAF-7801-4E92-AFC2-1F2C9A47BFF8}">
      <dgm:prSet/>
      <dgm:spPr/>
      <dgm:t>
        <a:bodyPr/>
        <a:lstStyle/>
        <a:p>
          <a:endParaRPr lang="ru-RU"/>
        </a:p>
      </dgm:t>
    </dgm:pt>
    <dgm:pt modelId="{6FCF5A19-A0FC-4763-93D4-40C5F4317F75}" type="sibTrans" cxnId="{1F30EAAF-7801-4E92-AFC2-1F2C9A47BFF8}">
      <dgm:prSet/>
      <dgm:spPr/>
      <dgm:t>
        <a:bodyPr/>
        <a:lstStyle/>
        <a:p>
          <a:endParaRPr lang="ru-RU"/>
        </a:p>
      </dgm:t>
    </dgm:pt>
    <dgm:pt modelId="{BAACC771-00B5-46CE-BB96-F7AA857F9350}">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kk-KZ" dirty="0" smtClean="0"/>
            <a:t>*</a:t>
          </a:r>
          <a:endParaRPr lang="ru-RU" dirty="0"/>
        </a:p>
      </dgm:t>
    </dgm:pt>
    <dgm:pt modelId="{9FC9A134-E6A0-4729-AA38-8759D3643026}" type="parTrans" cxnId="{F6BB88BA-D1EB-4EDD-9265-4803DA1E83E1}">
      <dgm:prSet/>
      <dgm:spPr/>
      <dgm:t>
        <a:bodyPr/>
        <a:lstStyle/>
        <a:p>
          <a:endParaRPr lang="ru-RU"/>
        </a:p>
      </dgm:t>
    </dgm:pt>
    <dgm:pt modelId="{6A041039-0340-41F2-9D47-7A6AF64BD118}" type="sibTrans" cxnId="{F6BB88BA-D1EB-4EDD-9265-4803DA1E83E1}">
      <dgm:prSet/>
      <dgm:spPr/>
      <dgm:t>
        <a:bodyPr/>
        <a:lstStyle/>
        <a:p>
          <a:endParaRPr lang="ru-RU"/>
        </a:p>
      </dgm:t>
    </dgm:pt>
    <dgm:pt modelId="{054490CD-E31F-4E1A-832F-AD4464053F75}">
      <dgm:prSet phldrT="[Текст]"/>
      <dgm:spPr/>
      <dgm:t>
        <a:bodyPr/>
        <a:lstStyle/>
        <a:p>
          <a:r>
            <a:rPr lang="kk-KZ" b="1" dirty="0" smtClean="0">
              <a:latin typeface="Times New Roman" pitchFamily="18" charset="0"/>
              <a:cs typeface="Times New Roman" pitchFamily="18" charset="0"/>
            </a:rPr>
            <a:t>Турдыкулов Б.Б - 4</a:t>
          </a:r>
          <a:endParaRPr lang="ru-RU" dirty="0">
            <a:latin typeface="Times New Roman" pitchFamily="18" charset="0"/>
            <a:cs typeface="Times New Roman" pitchFamily="18" charset="0"/>
          </a:endParaRPr>
        </a:p>
      </dgm:t>
    </dgm:pt>
    <dgm:pt modelId="{48E50CEB-18A4-489E-9B5E-4F01AB851563}" type="parTrans" cxnId="{14BB9734-A580-409D-A1D1-BF965683708C}">
      <dgm:prSet/>
      <dgm:spPr/>
      <dgm:t>
        <a:bodyPr/>
        <a:lstStyle/>
        <a:p>
          <a:endParaRPr lang="ru-RU"/>
        </a:p>
      </dgm:t>
    </dgm:pt>
    <dgm:pt modelId="{668ED611-987C-4ADF-8E90-D294B808D419}" type="sibTrans" cxnId="{14BB9734-A580-409D-A1D1-BF965683708C}">
      <dgm:prSet/>
      <dgm:spPr/>
      <dgm:t>
        <a:bodyPr/>
        <a:lstStyle/>
        <a:p>
          <a:endParaRPr lang="ru-RU"/>
        </a:p>
      </dgm:t>
    </dgm:pt>
    <dgm:pt modelId="{1E82363B-47E5-4786-9FFF-233B373C7221}" type="pres">
      <dgm:prSet presAssocID="{DCE84200-4561-484D-B4BA-1DD1B874C934}" presName="linearFlow" presStyleCnt="0">
        <dgm:presLayoutVars>
          <dgm:dir/>
          <dgm:animLvl val="lvl"/>
          <dgm:resizeHandles val="exact"/>
        </dgm:presLayoutVars>
      </dgm:prSet>
      <dgm:spPr/>
      <dgm:t>
        <a:bodyPr/>
        <a:lstStyle/>
        <a:p>
          <a:endParaRPr lang="ru-RU"/>
        </a:p>
      </dgm:t>
    </dgm:pt>
    <dgm:pt modelId="{8200FDF9-0583-470F-AA39-37D7BDE0B65D}" type="pres">
      <dgm:prSet presAssocID="{8B30E2ED-453B-4F2D-ABFE-85792785E630}" presName="composite" presStyleCnt="0"/>
      <dgm:spPr/>
    </dgm:pt>
    <dgm:pt modelId="{93BA1DB0-AED6-4DE6-B01E-F3574FD31016}" type="pres">
      <dgm:prSet presAssocID="{8B30E2ED-453B-4F2D-ABFE-85792785E630}" presName="parentText" presStyleLbl="alignNode1" presStyleIdx="0" presStyleCnt="3">
        <dgm:presLayoutVars>
          <dgm:chMax val="1"/>
          <dgm:bulletEnabled val="1"/>
        </dgm:presLayoutVars>
      </dgm:prSet>
      <dgm:spPr/>
      <dgm:t>
        <a:bodyPr/>
        <a:lstStyle/>
        <a:p>
          <a:endParaRPr lang="ru-RU"/>
        </a:p>
      </dgm:t>
    </dgm:pt>
    <dgm:pt modelId="{17CC44FE-C4B1-4746-97E9-8D9FE01BA1B1}" type="pres">
      <dgm:prSet presAssocID="{8B30E2ED-453B-4F2D-ABFE-85792785E630}" presName="descendantText" presStyleLbl="alignAcc1" presStyleIdx="0" presStyleCnt="3">
        <dgm:presLayoutVars>
          <dgm:bulletEnabled val="1"/>
        </dgm:presLayoutVars>
      </dgm:prSet>
      <dgm:spPr/>
      <dgm:t>
        <a:bodyPr/>
        <a:lstStyle/>
        <a:p>
          <a:endParaRPr lang="ru-RU"/>
        </a:p>
      </dgm:t>
    </dgm:pt>
    <dgm:pt modelId="{56F08262-1F4D-49B1-BC98-557E275DB66C}" type="pres">
      <dgm:prSet presAssocID="{7D6D741C-858E-448A-9CC8-17E15577327B}" presName="sp" presStyleCnt="0"/>
      <dgm:spPr/>
    </dgm:pt>
    <dgm:pt modelId="{0E21B130-72A4-4331-BC95-A2FC102DB2D8}" type="pres">
      <dgm:prSet presAssocID="{2B504048-E231-423C-A402-7FCE92162F65}" presName="composite" presStyleCnt="0"/>
      <dgm:spPr/>
    </dgm:pt>
    <dgm:pt modelId="{66B0B819-D91F-470C-8BFD-D43278667105}" type="pres">
      <dgm:prSet presAssocID="{2B504048-E231-423C-A402-7FCE92162F65}" presName="parentText" presStyleLbl="alignNode1" presStyleIdx="1" presStyleCnt="3">
        <dgm:presLayoutVars>
          <dgm:chMax val="1"/>
          <dgm:bulletEnabled val="1"/>
        </dgm:presLayoutVars>
      </dgm:prSet>
      <dgm:spPr/>
      <dgm:t>
        <a:bodyPr/>
        <a:lstStyle/>
        <a:p>
          <a:endParaRPr lang="ru-RU"/>
        </a:p>
      </dgm:t>
    </dgm:pt>
    <dgm:pt modelId="{BB074174-15C3-4C28-801E-F0F946F0467B}" type="pres">
      <dgm:prSet presAssocID="{2B504048-E231-423C-A402-7FCE92162F65}" presName="descendantText" presStyleLbl="alignAcc1" presStyleIdx="1" presStyleCnt="3">
        <dgm:presLayoutVars>
          <dgm:bulletEnabled val="1"/>
        </dgm:presLayoutVars>
      </dgm:prSet>
      <dgm:spPr/>
      <dgm:t>
        <a:bodyPr/>
        <a:lstStyle/>
        <a:p>
          <a:endParaRPr lang="ru-RU"/>
        </a:p>
      </dgm:t>
    </dgm:pt>
    <dgm:pt modelId="{0765FA4C-CA04-41A6-B6FA-561AAF2993F7}" type="pres">
      <dgm:prSet presAssocID="{F0BBF056-4CD3-490E-B01A-DB4F160CA3ED}" presName="sp" presStyleCnt="0"/>
      <dgm:spPr/>
    </dgm:pt>
    <dgm:pt modelId="{20E5B889-2766-4A22-AA94-BD1D586DC186}" type="pres">
      <dgm:prSet presAssocID="{BAACC771-00B5-46CE-BB96-F7AA857F9350}" presName="composite" presStyleCnt="0"/>
      <dgm:spPr/>
    </dgm:pt>
    <dgm:pt modelId="{2BB3D70A-E09F-479D-BFD0-8E6914837808}" type="pres">
      <dgm:prSet presAssocID="{BAACC771-00B5-46CE-BB96-F7AA857F9350}" presName="parentText" presStyleLbl="alignNode1" presStyleIdx="2" presStyleCnt="3">
        <dgm:presLayoutVars>
          <dgm:chMax val="1"/>
          <dgm:bulletEnabled val="1"/>
        </dgm:presLayoutVars>
      </dgm:prSet>
      <dgm:spPr/>
      <dgm:t>
        <a:bodyPr/>
        <a:lstStyle/>
        <a:p>
          <a:endParaRPr lang="ru-RU"/>
        </a:p>
      </dgm:t>
    </dgm:pt>
    <dgm:pt modelId="{04513BF7-4EC5-4A23-B8B5-0B16950E655D}" type="pres">
      <dgm:prSet presAssocID="{BAACC771-00B5-46CE-BB96-F7AA857F9350}" presName="descendantText" presStyleLbl="alignAcc1" presStyleIdx="2" presStyleCnt="3">
        <dgm:presLayoutVars>
          <dgm:bulletEnabled val="1"/>
        </dgm:presLayoutVars>
      </dgm:prSet>
      <dgm:spPr/>
      <dgm:t>
        <a:bodyPr/>
        <a:lstStyle/>
        <a:p>
          <a:endParaRPr lang="ru-RU"/>
        </a:p>
      </dgm:t>
    </dgm:pt>
  </dgm:ptLst>
  <dgm:cxnLst>
    <dgm:cxn modelId="{79658590-0ECF-48B3-9565-FD1415AAE589}" type="presOf" srcId="{054490CD-E31F-4E1A-832F-AD4464053F75}" destId="{04513BF7-4EC5-4A23-B8B5-0B16950E655D}" srcOrd="0" destOrd="0" presId="urn:microsoft.com/office/officeart/2005/8/layout/chevron2"/>
    <dgm:cxn modelId="{1F30EAAF-7801-4E92-AFC2-1F2C9A47BFF8}" srcId="{2B504048-E231-423C-A402-7FCE92162F65}" destId="{E9FC84ED-D101-4F15-980D-31575FDA0F49}" srcOrd="0" destOrd="0" parTransId="{4872D709-862E-476C-82E5-87744969159F}" sibTransId="{6FCF5A19-A0FC-4763-93D4-40C5F4317F75}"/>
    <dgm:cxn modelId="{8AC82FFF-1726-4309-9DCE-E963E9E1F826}" type="presOf" srcId="{8B30E2ED-453B-4F2D-ABFE-85792785E630}" destId="{93BA1DB0-AED6-4DE6-B01E-F3574FD31016}" srcOrd="0" destOrd="0" presId="urn:microsoft.com/office/officeart/2005/8/layout/chevron2"/>
    <dgm:cxn modelId="{14BB9734-A580-409D-A1D1-BF965683708C}" srcId="{BAACC771-00B5-46CE-BB96-F7AA857F9350}" destId="{054490CD-E31F-4E1A-832F-AD4464053F75}" srcOrd="0" destOrd="0" parTransId="{48E50CEB-18A4-489E-9B5E-4F01AB851563}" sibTransId="{668ED611-987C-4ADF-8E90-D294B808D419}"/>
    <dgm:cxn modelId="{C8FB062A-9AFF-42DA-8FBA-6A95DE85FFC0}" type="presOf" srcId="{BAACC771-00B5-46CE-BB96-F7AA857F9350}" destId="{2BB3D70A-E09F-479D-BFD0-8E6914837808}" srcOrd="0" destOrd="0" presId="urn:microsoft.com/office/officeart/2005/8/layout/chevron2"/>
    <dgm:cxn modelId="{67178BF3-7646-4227-A181-1D9923476BB8}" type="presOf" srcId="{2B504048-E231-423C-A402-7FCE92162F65}" destId="{66B0B819-D91F-470C-8BFD-D43278667105}" srcOrd="0" destOrd="0" presId="urn:microsoft.com/office/officeart/2005/8/layout/chevron2"/>
    <dgm:cxn modelId="{F54645DE-6A80-448B-90C5-CA7D6A5271B5}" type="presOf" srcId="{150F812D-94DE-421B-A414-AA522B647926}" destId="{17CC44FE-C4B1-4746-97E9-8D9FE01BA1B1}" srcOrd="0" destOrd="0" presId="urn:microsoft.com/office/officeart/2005/8/layout/chevron2"/>
    <dgm:cxn modelId="{5D014A0B-E8E7-49C3-AB3B-7348C518EAB0}" srcId="{DCE84200-4561-484D-B4BA-1DD1B874C934}" destId="{8B30E2ED-453B-4F2D-ABFE-85792785E630}" srcOrd="0" destOrd="0" parTransId="{8084F48D-6CDF-4775-B75A-329E4A0C3157}" sibTransId="{7D6D741C-858E-448A-9CC8-17E15577327B}"/>
    <dgm:cxn modelId="{F6BB88BA-D1EB-4EDD-9265-4803DA1E83E1}" srcId="{DCE84200-4561-484D-B4BA-1DD1B874C934}" destId="{BAACC771-00B5-46CE-BB96-F7AA857F9350}" srcOrd="2" destOrd="0" parTransId="{9FC9A134-E6A0-4729-AA38-8759D3643026}" sibTransId="{6A041039-0340-41F2-9D47-7A6AF64BD118}"/>
    <dgm:cxn modelId="{D2525C07-F145-404D-87D6-AAF35B9BFAEF}" type="presOf" srcId="{E9FC84ED-D101-4F15-980D-31575FDA0F49}" destId="{BB074174-15C3-4C28-801E-F0F946F0467B}" srcOrd="0" destOrd="0" presId="urn:microsoft.com/office/officeart/2005/8/layout/chevron2"/>
    <dgm:cxn modelId="{F5B96FC3-FBA1-46E8-9B96-C12C6CADCAFD}" srcId="{DCE84200-4561-484D-B4BA-1DD1B874C934}" destId="{2B504048-E231-423C-A402-7FCE92162F65}" srcOrd="1" destOrd="0" parTransId="{FBDC533F-3384-4D9C-B4C4-F471384A35C7}" sibTransId="{F0BBF056-4CD3-490E-B01A-DB4F160CA3ED}"/>
    <dgm:cxn modelId="{E5A8BEAF-2147-4291-AF41-9854694B784E}" srcId="{8B30E2ED-453B-4F2D-ABFE-85792785E630}" destId="{150F812D-94DE-421B-A414-AA522B647926}" srcOrd="0" destOrd="0" parTransId="{B17D2E2F-B6BC-4C17-BA15-434D03372A89}" sibTransId="{618B264E-C9A5-4F9A-A814-987DB18F6817}"/>
    <dgm:cxn modelId="{97E147AA-41CB-4D56-8C51-AF17DC0AEE46}" type="presOf" srcId="{DCE84200-4561-484D-B4BA-1DD1B874C934}" destId="{1E82363B-47E5-4786-9FFF-233B373C7221}" srcOrd="0" destOrd="0" presId="urn:microsoft.com/office/officeart/2005/8/layout/chevron2"/>
    <dgm:cxn modelId="{D2269343-E626-45F9-ACFC-2D1872722AF2}" type="presParOf" srcId="{1E82363B-47E5-4786-9FFF-233B373C7221}" destId="{8200FDF9-0583-470F-AA39-37D7BDE0B65D}" srcOrd="0" destOrd="0" presId="urn:microsoft.com/office/officeart/2005/8/layout/chevron2"/>
    <dgm:cxn modelId="{F817B269-0010-4B4C-83FC-1A1060215EC4}" type="presParOf" srcId="{8200FDF9-0583-470F-AA39-37D7BDE0B65D}" destId="{93BA1DB0-AED6-4DE6-B01E-F3574FD31016}" srcOrd="0" destOrd="0" presId="urn:microsoft.com/office/officeart/2005/8/layout/chevron2"/>
    <dgm:cxn modelId="{B144095C-166A-4801-AEE4-B3D9164E7AAA}" type="presParOf" srcId="{8200FDF9-0583-470F-AA39-37D7BDE0B65D}" destId="{17CC44FE-C4B1-4746-97E9-8D9FE01BA1B1}" srcOrd="1" destOrd="0" presId="urn:microsoft.com/office/officeart/2005/8/layout/chevron2"/>
    <dgm:cxn modelId="{DAB33803-C947-4D5F-8CA9-95909ED70C50}" type="presParOf" srcId="{1E82363B-47E5-4786-9FFF-233B373C7221}" destId="{56F08262-1F4D-49B1-BC98-557E275DB66C}" srcOrd="1" destOrd="0" presId="urn:microsoft.com/office/officeart/2005/8/layout/chevron2"/>
    <dgm:cxn modelId="{A1BCFA72-6502-4F4E-A519-72853DA96E82}" type="presParOf" srcId="{1E82363B-47E5-4786-9FFF-233B373C7221}" destId="{0E21B130-72A4-4331-BC95-A2FC102DB2D8}" srcOrd="2" destOrd="0" presId="urn:microsoft.com/office/officeart/2005/8/layout/chevron2"/>
    <dgm:cxn modelId="{210FF427-9D31-4FFF-9E15-9DEC938BF153}" type="presParOf" srcId="{0E21B130-72A4-4331-BC95-A2FC102DB2D8}" destId="{66B0B819-D91F-470C-8BFD-D43278667105}" srcOrd="0" destOrd="0" presId="urn:microsoft.com/office/officeart/2005/8/layout/chevron2"/>
    <dgm:cxn modelId="{12B3DD17-04E7-4CC9-910B-44C2FFA7FF38}" type="presParOf" srcId="{0E21B130-72A4-4331-BC95-A2FC102DB2D8}" destId="{BB074174-15C3-4C28-801E-F0F946F0467B}" srcOrd="1" destOrd="0" presId="urn:microsoft.com/office/officeart/2005/8/layout/chevron2"/>
    <dgm:cxn modelId="{73CB4038-A88F-42CF-814C-44EC3817D37D}" type="presParOf" srcId="{1E82363B-47E5-4786-9FFF-233B373C7221}" destId="{0765FA4C-CA04-41A6-B6FA-561AAF2993F7}" srcOrd="3" destOrd="0" presId="urn:microsoft.com/office/officeart/2005/8/layout/chevron2"/>
    <dgm:cxn modelId="{414ED8EB-E1A6-4CFB-9F78-E7263C0FFC73}" type="presParOf" srcId="{1E82363B-47E5-4786-9FFF-233B373C7221}" destId="{20E5B889-2766-4A22-AA94-BD1D586DC186}" srcOrd="4" destOrd="0" presId="urn:microsoft.com/office/officeart/2005/8/layout/chevron2"/>
    <dgm:cxn modelId="{651BA240-9617-434E-8D4E-EB95C4EC6C15}" type="presParOf" srcId="{20E5B889-2766-4A22-AA94-BD1D586DC186}" destId="{2BB3D70A-E09F-479D-BFD0-8E6914837808}" srcOrd="0" destOrd="0" presId="urn:microsoft.com/office/officeart/2005/8/layout/chevron2"/>
    <dgm:cxn modelId="{1E69AEC0-52A6-41A5-89DD-358462251F38}" type="presParOf" srcId="{20E5B889-2766-4A22-AA94-BD1D586DC186}" destId="{04513BF7-4EC5-4A23-B8B5-0B16950E655D}"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1ABEA-5625-432B-B0D9-9283F15D17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618FB7F-C1A8-49C2-A6AF-C3B89768E3D9}">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dirty="0" smtClean="0">
              <a:solidFill>
                <a:schemeClr val="tx1"/>
              </a:solidFill>
              <a:latin typeface="Times New Roman" pitchFamily="18" charset="0"/>
              <a:cs typeface="Times New Roman" pitchFamily="18" charset="0"/>
            </a:rPr>
            <a:t>Дальнейшее  обучение травматологов в ближнем зарубежье с проведением повторного  мастер класса на базе ГДКБ для улучшение оперативного лечение врожденных и приобретенных сколиозов.</a:t>
          </a:r>
          <a:endParaRPr lang="ru-RU" sz="1600" dirty="0">
            <a:solidFill>
              <a:schemeClr val="tx1"/>
            </a:solidFill>
          </a:endParaRPr>
        </a:p>
      </dgm:t>
    </dgm:pt>
    <dgm:pt modelId="{92D876AF-68E6-43E3-B94B-2FBA797E383E}" type="parTrans" cxnId="{026773BE-2E33-4C41-8DED-FB23293C73D1}">
      <dgm:prSet/>
      <dgm:spPr/>
      <dgm:t>
        <a:bodyPr/>
        <a:lstStyle/>
        <a:p>
          <a:endParaRPr lang="ru-RU"/>
        </a:p>
      </dgm:t>
    </dgm:pt>
    <dgm:pt modelId="{2F2184AF-CEBC-4DD8-877F-52A2483EE15D}" type="sibTrans" cxnId="{026773BE-2E33-4C41-8DED-FB23293C73D1}">
      <dgm:prSet/>
      <dgm:spPr/>
      <dgm:t>
        <a:bodyPr/>
        <a:lstStyle/>
        <a:p>
          <a:endParaRPr lang="ru-RU"/>
        </a:p>
      </dgm:t>
    </dgm:pt>
    <dgm:pt modelId="{84AE74DA-0998-4DED-BBAF-FC0B62748E0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dirty="0" smtClean="0">
              <a:latin typeface="Times New Roman" pitchFamily="18" charset="0"/>
              <a:cs typeface="Times New Roman" pitchFamily="18" charset="0"/>
            </a:rPr>
            <a:t>Дальнейшее обучение травматологов в Научных центрах РК и ближнем зарубежье с проведением мастер класса на базе ГДКБ для улучшение оперативного лечение – Микрохирургия кистей, </a:t>
          </a:r>
          <a:r>
            <a:rPr lang="kk-KZ" sz="1600" dirty="0" smtClean="0">
              <a:latin typeface="Times New Roman" pitchFamily="18" charset="0"/>
              <a:cs typeface="Times New Roman" pitchFamily="18" charset="0"/>
            </a:rPr>
            <a:t>оперативное лечение множественных переломов трубчатых костей (взрослые дети). </a:t>
          </a:r>
          <a:endParaRPr lang="ru-RU" sz="1600" dirty="0">
            <a:latin typeface="Times New Roman" pitchFamily="18" charset="0"/>
            <a:cs typeface="Times New Roman" pitchFamily="18" charset="0"/>
          </a:endParaRPr>
        </a:p>
      </dgm:t>
    </dgm:pt>
    <dgm:pt modelId="{ED89DF52-68BA-4576-B9D9-62FB957478AC}" type="parTrans" cxnId="{9EAA57BD-4DB5-45E0-809C-ED0B715883ED}">
      <dgm:prSet/>
      <dgm:spPr/>
      <dgm:t>
        <a:bodyPr/>
        <a:lstStyle/>
        <a:p>
          <a:endParaRPr lang="ru-RU"/>
        </a:p>
      </dgm:t>
    </dgm:pt>
    <dgm:pt modelId="{0EFFA8C6-856D-4736-AE58-07D30F042D91}" type="sibTrans" cxnId="{9EAA57BD-4DB5-45E0-809C-ED0B715883ED}">
      <dgm:prSet/>
      <dgm:spPr/>
      <dgm:t>
        <a:bodyPr/>
        <a:lstStyle/>
        <a:p>
          <a:endParaRPr lang="ru-RU"/>
        </a:p>
      </dgm:t>
    </dgm:pt>
    <dgm:pt modelId="{AA2B4BCC-F9A2-4451-98A0-1873ABF746A7}">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dirty="0" smtClean="0">
              <a:latin typeface="Times New Roman" pitchFamily="18" charset="0"/>
              <a:cs typeface="Times New Roman" pitchFamily="18" charset="0"/>
            </a:rPr>
            <a:t>Обучение травматологов в клиниках РК с проведением мастер класса на базе ГДКБ после приобретение медицинского оборудования(</a:t>
          </a:r>
          <a:r>
            <a:rPr lang="ru-RU" sz="1600" dirty="0" err="1" smtClean="0">
              <a:latin typeface="Times New Roman" pitchFamily="18" charset="0"/>
              <a:cs typeface="Times New Roman" pitchFamily="18" charset="0"/>
            </a:rPr>
            <a:t>Артроскоп</a:t>
          </a:r>
          <a:r>
            <a:rPr lang="ru-RU" sz="1600" dirty="0" smtClean="0">
              <a:latin typeface="Times New Roman" pitchFamily="18" charset="0"/>
              <a:cs typeface="Times New Roman" pitchFamily="18" charset="0"/>
            </a:rPr>
            <a:t>) внедрить оперативное лечение и диагностика при повреждении крупных суставов.</a:t>
          </a:r>
          <a:endParaRPr lang="ru-RU" sz="1600" dirty="0">
            <a:latin typeface="Times New Roman" pitchFamily="18" charset="0"/>
            <a:cs typeface="Times New Roman" pitchFamily="18" charset="0"/>
          </a:endParaRPr>
        </a:p>
      </dgm:t>
    </dgm:pt>
    <dgm:pt modelId="{C6B380C8-6770-44ED-95E2-DFDF68A9E600}" type="parTrans" cxnId="{84A8A155-0FF3-40B6-B32D-EAE80302C07A}">
      <dgm:prSet/>
      <dgm:spPr/>
      <dgm:t>
        <a:bodyPr/>
        <a:lstStyle/>
        <a:p>
          <a:endParaRPr lang="ru-RU"/>
        </a:p>
      </dgm:t>
    </dgm:pt>
    <dgm:pt modelId="{00B7CCD7-928E-4294-BA05-2DEFF0C4363E}" type="sibTrans" cxnId="{84A8A155-0FF3-40B6-B32D-EAE80302C07A}">
      <dgm:prSet/>
      <dgm:spPr/>
      <dgm:t>
        <a:bodyPr/>
        <a:lstStyle/>
        <a:p>
          <a:endParaRPr lang="ru-RU"/>
        </a:p>
      </dgm:t>
    </dgm:pt>
    <dgm:pt modelId="{44722AD6-60E9-4139-B250-CA51F9F114E8}" type="pres">
      <dgm:prSet presAssocID="{8741ABEA-5625-432B-B0D9-9283F15D177C}" presName="linear" presStyleCnt="0">
        <dgm:presLayoutVars>
          <dgm:dir/>
          <dgm:animLvl val="lvl"/>
          <dgm:resizeHandles val="exact"/>
        </dgm:presLayoutVars>
      </dgm:prSet>
      <dgm:spPr/>
      <dgm:t>
        <a:bodyPr/>
        <a:lstStyle/>
        <a:p>
          <a:endParaRPr lang="ru-RU"/>
        </a:p>
      </dgm:t>
    </dgm:pt>
    <dgm:pt modelId="{E8E94C0F-6129-44E5-8175-C45D93F757C4}" type="pres">
      <dgm:prSet presAssocID="{E618FB7F-C1A8-49C2-A6AF-C3B89768E3D9}" presName="parentLin" presStyleCnt="0"/>
      <dgm:spPr/>
    </dgm:pt>
    <dgm:pt modelId="{0AB38BCB-7CFB-4FE8-9928-5045C94E3686}" type="pres">
      <dgm:prSet presAssocID="{E618FB7F-C1A8-49C2-A6AF-C3B89768E3D9}" presName="parentLeftMargin" presStyleLbl="node1" presStyleIdx="0" presStyleCnt="3"/>
      <dgm:spPr/>
      <dgm:t>
        <a:bodyPr/>
        <a:lstStyle/>
        <a:p>
          <a:endParaRPr lang="ru-RU"/>
        </a:p>
      </dgm:t>
    </dgm:pt>
    <dgm:pt modelId="{B58FAA83-20EB-4C74-897E-175BC73A84B1}" type="pres">
      <dgm:prSet presAssocID="{E618FB7F-C1A8-49C2-A6AF-C3B89768E3D9}" presName="parentText" presStyleLbl="node1" presStyleIdx="0" presStyleCnt="3" custScaleX="113529" custScaleY="94296">
        <dgm:presLayoutVars>
          <dgm:chMax val="0"/>
          <dgm:bulletEnabled val="1"/>
        </dgm:presLayoutVars>
      </dgm:prSet>
      <dgm:spPr/>
      <dgm:t>
        <a:bodyPr/>
        <a:lstStyle/>
        <a:p>
          <a:endParaRPr lang="ru-RU"/>
        </a:p>
      </dgm:t>
    </dgm:pt>
    <dgm:pt modelId="{95CE3B74-6E84-48A5-B8D9-355ABFDE8A5E}" type="pres">
      <dgm:prSet presAssocID="{E618FB7F-C1A8-49C2-A6AF-C3B89768E3D9}" presName="negativeSpace" presStyleCnt="0"/>
      <dgm:spPr/>
    </dgm:pt>
    <dgm:pt modelId="{8C0E0AA7-72A7-4F9D-8146-243A81F92A3D}" type="pres">
      <dgm:prSet presAssocID="{E618FB7F-C1A8-49C2-A6AF-C3B89768E3D9}" presName="childText" presStyleLbl="conFgAcc1" presStyleIdx="0" presStyleCnt="3">
        <dgm:presLayoutVars>
          <dgm:bulletEnabled val="1"/>
        </dgm:presLayoutVars>
      </dgm:prSet>
      <dgm:spPr/>
    </dgm:pt>
    <dgm:pt modelId="{0A9DC4B8-5DA1-4D95-84FA-95CC78A4CF60}" type="pres">
      <dgm:prSet presAssocID="{2F2184AF-CEBC-4DD8-877F-52A2483EE15D}" presName="spaceBetweenRectangles" presStyleCnt="0"/>
      <dgm:spPr/>
    </dgm:pt>
    <dgm:pt modelId="{038445C1-6ECA-4DEF-857F-5380F919B40A}" type="pres">
      <dgm:prSet presAssocID="{84AE74DA-0998-4DED-BBAF-FC0B62748E01}" presName="parentLin" presStyleCnt="0"/>
      <dgm:spPr/>
    </dgm:pt>
    <dgm:pt modelId="{A5BD40F1-FDCB-4A9E-A703-36161E8E3A38}" type="pres">
      <dgm:prSet presAssocID="{84AE74DA-0998-4DED-BBAF-FC0B62748E01}" presName="parentLeftMargin" presStyleLbl="node1" presStyleIdx="0" presStyleCnt="3"/>
      <dgm:spPr/>
      <dgm:t>
        <a:bodyPr/>
        <a:lstStyle/>
        <a:p>
          <a:endParaRPr lang="ru-RU"/>
        </a:p>
      </dgm:t>
    </dgm:pt>
    <dgm:pt modelId="{F897DB5B-053F-48C1-9971-227A38A4A151}" type="pres">
      <dgm:prSet presAssocID="{84AE74DA-0998-4DED-BBAF-FC0B62748E01}" presName="parentText" presStyleLbl="node1" presStyleIdx="1" presStyleCnt="3" custScaleX="112892" custScaleY="97293">
        <dgm:presLayoutVars>
          <dgm:chMax val="0"/>
          <dgm:bulletEnabled val="1"/>
        </dgm:presLayoutVars>
      </dgm:prSet>
      <dgm:spPr/>
      <dgm:t>
        <a:bodyPr/>
        <a:lstStyle/>
        <a:p>
          <a:endParaRPr lang="ru-RU"/>
        </a:p>
      </dgm:t>
    </dgm:pt>
    <dgm:pt modelId="{AE2FE658-5E9A-4E28-9177-F1C88EFB60AF}" type="pres">
      <dgm:prSet presAssocID="{84AE74DA-0998-4DED-BBAF-FC0B62748E01}" presName="negativeSpace" presStyleCnt="0"/>
      <dgm:spPr/>
    </dgm:pt>
    <dgm:pt modelId="{81584584-2BB7-480E-B00F-8B83D3B1A064}" type="pres">
      <dgm:prSet presAssocID="{84AE74DA-0998-4DED-BBAF-FC0B62748E01}" presName="childText" presStyleLbl="conFgAcc1" presStyleIdx="1" presStyleCnt="3">
        <dgm:presLayoutVars>
          <dgm:bulletEnabled val="1"/>
        </dgm:presLayoutVars>
      </dgm:prSet>
      <dgm:spPr/>
    </dgm:pt>
    <dgm:pt modelId="{46F2A079-F572-445B-9A79-87F871D5F7B5}" type="pres">
      <dgm:prSet presAssocID="{0EFFA8C6-856D-4736-AE58-07D30F042D91}" presName="spaceBetweenRectangles" presStyleCnt="0"/>
      <dgm:spPr/>
    </dgm:pt>
    <dgm:pt modelId="{18138D22-6169-46D7-A0AE-1E78EFA071CD}" type="pres">
      <dgm:prSet presAssocID="{AA2B4BCC-F9A2-4451-98A0-1873ABF746A7}" presName="parentLin" presStyleCnt="0"/>
      <dgm:spPr/>
    </dgm:pt>
    <dgm:pt modelId="{1B9BB7F3-A739-4721-AF5C-8F795253ABFB}" type="pres">
      <dgm:prSet presAssocID="{AA2B4BCC-F9A2-4451-98A0-1873ABF746A7}" presName="parentLeftMargin" presStyleLbl="node1" presStyleIdx="1" presStyleCnt="3"/>
      <dgm:spPr/>
      <dgm:t>
        <a:bodyPr/>
        <a:lstStyle/>
        <a:p>
          <a:endParaRPr lang="ru-RU"/>
        </a:p>
      </dgm:t>
    </dgm:pt>
    <dgm:pt modelId="{42B69959-1291-4C52-A48A-D7AB2C81BFDF}" type="pres">
      <dgm:prSet presAssocID="{AA2B4BCC-F9A2-4451-98A0-1873ABF746A7}" presName="parentText" presStyleLbl="node1" presStyleIdx="2" presStyleCnt="3" custScaleX="111674" custScaleY="106040">
        <dgm:presLayoutVars>
          <dgm:chMax val="0"/>
          <dgm:bulletEnabled val="1"/>
        </dgm:presLayoutVars>
      </dgm:prSet>
      <dgm:spPr/>
      <dgm:t>
        <a:bodyPr/>
        <a:lstStyle/>
        <a:p>
          <a:endParaRPr lang="ru-RU"/>
        </a:p>
      </dgm:t>
    </dgm:pt>
    <dgm:pt modelId="{B5523787-B58D-421B-A080-B47DFA68F1DC}" type="pres">
      <dgm:prSet presAssocID="{AA2B4BCC-F9A2-4451-98A0-1873ABF746A7}" presName="negativeSpace" presStyleCnt="0"/>
      <dgm:spPr/>
    </dgm:pt>
    <dgm:pt modelId="{DA5A0951-B859-4229-B89C-AB8D88FA17A4}" type="pres">
      <dgm:prSet presAssocID="{AA2B4BCC-F9A2-4451-98A0-1873ABF746A7}" presName="childText" presStyleLbl="conFgAcc1" presStyleIdx="2" presStyleCnt="3">
        <dgm:presLayoutVars>
          <dgm:bulletEnabled val="1"/>
        </dgm:presLayoutVars>
      </dgm:prSet>
      <dgm:spPr/>
    </dgm:pt>
  </dgm:ptLst>
  <dgm:cxnLst>
    <dgm:cxn modelId="{F6518DA6-454E-4E68-809D-40D37D1F315D}" type="presOf" srcId="{AA2B4BCC-F9A2-4451-98A0-1873ABF746A7}" destId="{1B9BB7F3-A739-4721-AF5C-8F795253ABFB}" srcOrd="0" destOrd="0" presId="urn:microsoft.com/office/officeart/2005/8/layout/list1"/>
    <dgm:cxn modelId="{B33FA195-9235-4711-AD6B-564368C57F8F}" type="presOf" srcId="{84AE74DA-0998-4DED-BBAF-FC0B62748E01}" destId="{F897DB5B-053F-48C1-9971-227A38A4A151}" srcOrd="1" destOrd="0" presId="urn:microsoft.com/office/officeart/2005/8/layout/list1"/>
    <dgm:cxn modelId="{B5175AE8-1E06-499F-8DF4-3B954B0A3493}" type="presOf" srcId="{E618FB7F-C1A8-49C2-A6AF-C3B89768E3D9}" destId="{0AB38BCB-7CFB-4FE8-9928-5045C94E3686}" srcOrd="0" destOrd="0" presId="urn:microsoft.com/office/officeart/2005/8/layout/list1"/>
    <dgm:cxn modelId="{84A8A155-0FF3-40B6-B32D-EAE80302C07A}" srcId="{8741ABEA-5625-432B-B0D9-9283F15D177C}" destId="{AA2B4BCC-F9A2-4451-98A0-1873ABF746A7}" srcOrd="2" destOrd="0" parTransId="{C6B380C8-6770-44ED-95E2-DFDF68A9E600}" sibTransId="{00B7CCD7-928E-4294-BA05-2DEFF0C4363E}"/>
    <dgm:cxn modelId="{9EAA57BD-4DB5-45E0-809C-ED0B715883ED}" srcId="{8741ABEA-5625-432B-B0D9-9283F15D177C}" destId="{84AE74DA-0998-4DED-BBAF-FC0B62748E01}" srcOrd="1" destOrd="0" parTransId="{ED89DF52-68BA-4576-B9D9-62FB957478AC}" sibTransId="{0EFFA8C6-856D-4736-AE58-07D30F042D91}"/>
    <dgm:cxn modelId="{194A5F46-2FD8-4D43-B081-78859D69CB62}" type="presOf" srcId="{8741ABEA-5625-432B-B0D9-9283F15D177C}" destId="{44722AD6-60E9-4139-B250-CA51F9F114E8}" srcOrd="0" destOrd="0" presId="urn:microsoft.com/office/officeart/2005/8/layout/list1"/>
    <dgm:cxn modelId="{36EEFD78-4C69-498C-A4C5-DED66AB715D0}" type="presOf" srcId="{AA2B4BCC-F9A2-4451-98A0-1873ABF746A7}" destId="{42B69959-1291-4C52-A48A-D7AB2C81BFDF}" srcOrd="1" destOrd="0" presId="urn:microsoft.com/office/officeart/2005/8/layout/list1"/>
    <dgm:cxn modelId="{FD0CF250-72C3-4674-917C-50BF0576EEAB}" type="presOf" srcId="{E618FB7F-C1A8-49C2-A6AF-C3B89768E3D9}" destId="{B58FAA83-20EB-4C74-897E-175BC73A84B1}" srcOrd="1" destOrd="0" presId="urn:microsoft.com/office/officeart/2005/8/layout/list1"/>
    <dgm:cxn modelId="{C0FA0263-7A85-479D-B0AF-818E0D9C63D7}" type="presOf" srcId="{84AE74DA-0998-4DED-BBAF-FC0B62748E01}" destId="{A5BD40F1-FDCB-4A9E-A703-36161E8E3A38}" srcOrd="0" destOrd="0" presId="urn:microsoft.com/office/officeart/2005/8/layout/list1"/>
    <dgm:cxn modelId="{026773BE-2E33-4C41-8DED-FB23293C73D1}" srcId="{8741ABEA-5625-432B-B0D9-9283F15D177C}" destId="{E618FB7F-C1A8-49C2-A6AF-C3B89768E3D9}" srcOrd="0" destOrd="0" parTransId="{92D876AF-68E6-43E3-B94B-2FBA797E383E}" sibTransId="{2F2184AF-CEBC-4DD8-877F-52A2483EE15D}"/>
    <dgm:cxn modelId="{EB8E7B62-D5C1-40C7-BAC5-BB4B10C60F42}" type="presParOf" srcId="{44722AD6-60E9-4139-B250-CA51F9F114E8}" destId="{E8E94C0F-6129-44E5-8175-C45D93F757C4}" srcOrd="0" destOrd="0" presId="urn:microsoft.com/office/officeart/2005/8/layout/list1"/>
    <dgm:cxn modelId="{0868741E-4687-47C4-988A-7D595F85ECFA}" type="presParOf" srcId="{E8E94C0F-6129-44E5-8175-C45D93F757C4}" destId="{0AB38BCB-7CFB-4FE8-9928-5045C94E3686}" srcOrd="0" destOrd="0" presId="urn:microsoft.com/office/officeart/2005/8/layout/list1"/>
    <dgm:cxn modelId="{BABA7EF0-79EE-48F6-B284-9C482AE797EA}" type="presParOf" srcId="{E8E94C0F-6129-44E5-8175-C45D93F757C4}" destId="{B58FAA83-20EB-4C74-897E-175BC73A84B1}" srcOrd="1" destOrd="0" presId="urn:microsoft.com/office/officeart/2005/8/layout/list1"/>
    <dgm:cxn modelId="{47152D49-862B-4C06-A6AB-9AED71584860}" type="presParOf" srcId="{44722AD6-60E9-4139-B250-CA51F9F114E8}" destId="{95CE3B74-6E84-48A5-B8D9-355ABFDE8A5E}" srcOrd="1" destOrd="0" presId="urn:microsoft.com/office/officeart/2005/8/layout/list1"/>
    <dgm:cxn modelId="{38F32A3F-F474-47EA-9047-97C5EEB75B7E}" type="presParOf" srcId="{44722AD6-60E9-4139-B250-CA51F9F114E8}" destId="{8C0E0AA7-72A7-4F9D-8146-243A81F92A3D}" srcOrd="2" destOrd="0" presId="urn:microsoft.com/office/officeart/2005/8/layout/list1"/>
    <dgm:cxn modelId="{CDF5B0EA-1B12-4E16-904D-7E57D47FE51B}" type="presParOf" srcId="{44722AD6-60E9-4139-B250-CA51F9F114E8}" destId="{0A9DC4B8-5DA1-4D95-84FA-95CC78A4CF60}" srcOrd="3" destOrd="0" presId="urn:microsoft.com/office/officeart/2005/8/layout/list1"/>
    <dgm:cxn modelId="{9BD6B2D4-857D-49BB-A5DE-0EBBCB83438F}" type="presParOf" srcId="{44722AD6-60E9-4139-B250-CA51F9F114E8}" destId="{038445C1-6ECA-4DEF-857F-5380F919B40A}" srcOrd="4" destOrd="0" presId="urn:microsoft.com/office/officeart/2005/8/layout/list1"/>
    <dgm:cxn modelId="{4109CF8B-ABD0-4CF1-B0E2-1E77388131EB}" type="presParOf" srcId="{038445C1-6ECA-4DEF-857F-5380F919B40A}" destId="{A5BD40F1-FDCB-4A9E-A703-36161E8E3A38}" srcOrd="0" destOrd="0" presId="urn:microsoft.com/office/officeart/2005/8/layout/list1"/>
    <dgm:cxn modelId="{8DAF2B0F-1499-434C-8D5F-1BBE64A185B0}" type="presParOf" srcId="{038445C1-6ECA-4DEF-857F-5380F919B40A}" destId="{F897DB5B-053F-48C1-9971-227A38A4A151}" srcOrd="1" destOrd="0" presId="urn:microsoft.com/office/officeart/2005/8/layout/list1"/>
    <dgm:cxn modelId="{A8DAC015-4A92-4656-AD16-835B7E6AB41F}" type="presParOf" srcId="{44722AD6-60E9-4139-B250-CA51F9F114E8}" destId="{AE2FE658-5E9A-4E28-9177-F1C88EFB60AF}" srcOrd="5" destOrd="0" presId="urn:microsoft.com/office/officeart/2005/8/layout/list1"/>
    <dgm:cxn modelId="{B4160D32-2435-4623-8821-6A85FA3E4CA7}" type="presParOf" srcId="{44722AD6-60E9-4139-B250-CA51F9F114E8}" destId="{81584584-2BB7-480E-B00F-8B83D3B1A064}" srcOrd="6" destOrd="0" presId="urn:microsoft.com/office/officeart/2005/8/layout/list1"/>
    <dgm:cxn modelId="{B544CCDB-BBC8-4B13-AA39-8D6C72E40FDA}" type="presParOf" srcId="{44722AD6-60E9-4139-B250-CA51F9F114E8}" destId="{46F2A079-F572-445B-9A79-87F871D5F7B5}" srcOrd="7" destOrd="0" presId="urn:microsoft.com/office/officeart/2005/8/layout/list1"/>
    <dgm:cxn modelId="{519CC492-F92B-4831-8342-CBAC5AAFC7C9}" type="presParOf" srcId="{44722AD6-60E9-4139-B250-CA51F9F114E8}" destId="{18138D22-6169-46D7-A0AE-1E78EFA071CD}" srcOrd="8" destOrd="0" presId="urn:microsoft.com/office/officeart/2005/8/layout/list1"/>
    <dgm:cxn modelId="{2500CFE6-35CB-4F11-8DA1-352CFF41EE25}" type="presParOf" srcId="{18138D22-6169-46D7-A0AE-1E78EFA071CD}" destId="{1B9BB7F3-A739-4721-AF5C-8F795253ABFB}" srcOrd="0" destOrd="0" presId="urn:microsoft.com/office/officeart/2005/8/layout/list1"/>
    <dgm:cxn modelId="{C1C03C02-DBBF-4658-A46E-88E53AE5981B}" type="presParOf" srcId="{18138D22-6169-46D7-A0AE-1E78EFA071CD}" destId="{42B69959-1291-4C52-A48A-D7AB2C81BFDF}" srcOrd="1" destOrd="0" presId="urn:microsoft.com/office/officeart/2005/8/layout/list1"/>
    <dgm:cxn modelId="{35DEAE94-FDEC-4CC2-9597-9F7D15F6D2DC}" type="presParOf" srcId="{44722AD6-60E9-4139-B250-CA51F9F114E8}" destId="{B5523787-B58D-421B-A080-B47DFA68F1DC}" srcOrd="9" destOrd="0" presId="urn:microsoft.com/office/officeart/2005/8/layout/list1"/>
    <dgm:cxn modelId="{D5D0B6E5-2FD3-4362-8D66-B93FE97E2BED}" type="presParOf" srcId="{44722AD6-60E9-4139-B250-CA51F9F114E8}" destId="{DA5A0951-B859-4229-B89C-AB8D88FA17A4}"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870" cy="502755"/>
          </a:xfrm>
          <a:prstGeom prst="rect">
            <a:avLst/>
          </a:prstGeom>
        </p:spPr>
        <p:txBody>
          <a:bodyPr vert="horz" lIns="92446" tIns="46223" rIns="92446" bIns="46223" rtlCol="0"/>
          <a:lstStyle>
            <a:lvl1pPr algn="l">
              <a:defRPr sz="1200"/>
            </a:lvl1pPr>
          </a:lstStyle>
          <a:p>
            <a:endParaRPr lang="ru-RU"/>
          </a:p>
        </p:txBody>
      </p:sp>
      <p:sp>
        <p:nvSpPr>
          <p:cNvPr id="3" name="Дата 2"/>
          <p:cNvSpPr>
            <a:spLocks noGrp="1"/>
          </p:cNvSpPr>
          <p:nvPr>
            <p:ph type="dt" idx="1"/>
          </p:nvPr>
        </p:nvSpPr>
        <p:spPr>
          <a:xfrm>
            <a:off x="3901699" y="0"/>
            <a:ext cx="2984870" cy="502755"/>
          </a:xfrm>
          <a:prstGeom prst="rect">
            <a:avLst/>
          </a:prstGeom>
        </p:spPr>
        <p:txBody>
          <a:bodyPr vert="horz" lIns="92446" tIns="46223" rIns="92446" bIns="46223" rtlCol="0"/>
          <a:lstStyle>
            <a:lvl1pPr algn="r">
              <a:defRPr sz="1200"/>
            </a:lvl1pPr>
          </a:lstStyle>
          <a:p>
            <a:fld id="{559A8F56-7D13-4EE2-85A7-C5D2366F53BE}" type="datetimeFigureOut">
              <a:rPr lang="ru-RU" smtClean="0"/>
              <a:pPr/>
              <a:t>24.01.2024</a:t>
            </a:fld>
            <a:endParaRPr lang="ru-RU"/>
          </a:p>
        </p:txBody>
      </p:sp>
      <p:sp>
        <p:nvSpPr>
          <p:cNvPr id="4" name="Образ слайда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46" tIns="46223" rIns="92446" bIns="46223" rtlCol="0" anchor="ctr"/>
          <a:lstStyle/>
          <a:p>
            <a:endParaRPr lang="ru-RU"/>
          </a:p>
        </p:txBody>
      </p:sp>
      <p:sp>
        <p:nvSpPr>
          <p:cNvPr id="5" name="Заметки 4"/>
          <p:cNvSpPr>
            <a:spLocks noGrp="1"/>
          </p:cNvSpPr>
          <p:nvPr>
            <p:ph type="body" sz="quarter" idx="3"/>
          </p:nvPr>
        </p:nvSpPr>
        <p:spPr>
          <a:xfrm>
            <a:off x="688817" y="4822269"/>
            <a:ext cx="5510530" cy="3945493"/>
          </a:xfrm>
          <a:prstGeom prst="rect">
            <a:avLst/>
          </a:prstGeom>
        </p:spPr>
        <p:txBody>
          <a:bodyPr vert="horz" lIns="92446" tIns="46223" rIns="92446" bIns="4622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517547"/>
            <a:ext cx="2984870" cy="502754"/>
          </a:xfrm>
          <a:prstGeom prst="rect">
            <a:avLst/>
          </a:prstGeom>
        </p:spPr>
        <p:txBody>
          <a:bodyPr vert="horz" lIns="92446" tIns="46223" rIns="92446" bIns="46223" rtlCol="0" anchor="b"/>
          <a:lstStyle>
            <a:lvl1pPr algn="l">
              <a:defRPr sz="1200"/>
            </a:lvl1pPr>
          </a:lstStyle>
          <a:p>
            <a:endParaRPr lang="ru-RU"/>
          </a:p>
        </p:txBody>
      </p:sp>
      <p:sp>
        <p:nvSpPr>
          <p:cNvPr id="7" name="Номер слайда 6"/>
          <p:cNvSpPr>
            <a:spLocks noGrp="1"/>
          </p:cNvSpPr>
          <p:nvPr>
            <p:ph type="sldNum" sz="quarter" idx="5"/>
          </p:nvPr>
        </p:nvSpPr>
        <p:spPr>
          <a:xfrm>
            <a:off x="3901699" y="9517547"/>
            <a:ext cx="2984870" cy="502754"/>
          </a:xfrm>
          <a:prstGeom prst="rect">
            <a:avLst/>
          </a:prstGeom>
        </p:spPr>
        <p:txBody>
          <a:bodyPr vert="horz" lIns="92446" tIns="46223" rIns="92446" bIns="46223" rtlCol="0" anchor="b"/>
          <a:lstStyle>
            <a:lvl1pPr algn="r">
              <a:defRPr sz="1200"/>
            </a:lvl1pPr>
          </a:lstStyle>
          <a:p>
            <a:fld id="{2B16DF3B-93B6-44B8-AF84-01BFD8F21624}" type="slidenum">
              <a:rPr lang="ru-RU" smtClean="0"/>
              <a:pPr/>
              <a:t>‹#›</a:t>
            </a:fld>
            <a:endParaRPr lang="ru-RU"/>
          </a:p>
        </p:txBody>
      </p:sp>
    </p:spTree>
    <p:extLst>
      <p:ext uri="{BB962C8B-B14F-4D97-AF65-F5344CB8AC3E}">
        <p14:creationId xmlns:p14="http://schemas.microsoft.com/office/powerpoint/2010/main" xmlns="" val="159456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91A2BF4E-3FCE-4A72-A54C-5D9617DC07F2}" type="slidenum">
              <a:rPr lang="ru-RU" smtClean="0"/>
              <a:pPr/>
              <a:t>1</a:t>
            </a:fld>
            <a:endParaRPr lang="ru-RU" dirty="0"/>
          </a:p>
        </p:txBody>
      </p:sp>
    </p:spTree>
    <p:extLst>
      <p:ext uri="{BB962C8B-B14F-4D97-AF65-F5344CB8AC3E}">
        <p14:creationId xmlns:p14="http://schemas.microsoft.com/office/powerpoint/2010/main" xmlns="" val="421003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10</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11</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12</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13</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14</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15</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16</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17</a:t>
            </a:fld>
            <a:endParaRPr lang="ru-RU"/>
          </a:p>
        </p:txBody>
      </p:sp>
    </p:spTree>
    <p:extLst>
      <p:ext uri="{BB962C8B-B14F-4D97-AF65-F5344CB8AC3E}">
        <p14:creationId xmlns:p14="http://schemas.microsoft.com/office/powerpoint/2010/main" xmlns="" val="297354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19</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2</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3</a:t>
            </a:fld>
            <a:endParaRPr lang="ru-RU"/>
          </a:p>
        </p:txBody>
      </p:sp>
    </p:spTree>
    <p:extLst>
      <p:ext uri="{BB962C8B-B14F-4D97-AF65-F5344CB8AC3E}">
        <p14:creationId xmlns:p14="http://schemas.microsoft.com/office/powerpoint/2010/main" xmlns="" val="47352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4</a:t>
            </a:fld>
            <a:endParaRPr lang="ru-RU"/>
          </a:p>
        </p:txBody>
      </p:sp>
    </p:spTree>
    <p:extLst>
      <p:ext uri="{BB962C8B-B14F-4D97-AF65-F5344CB8AC3E}">
        <p14:creationId xmlns:p14="http://schemas.microsoft.com/office/powerpoint/2010/main" xmlns="" val="285167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5</a:t>
            </a:fld>
            <a:endParaRPr lang="ru-RU"/>
          </a:p>
        </p:txBody>
      </p:sp>
    </p:spTree>
    <p:extLst>
      <p:ext uri="{BB962C8B-B14F-4D97-AF65-F5344CB8AC3E}">
        <p14:creationId xmlns:p14="http://schemas.microsoft.com/office/powerpoint/2010/main" xmlns="" val="297354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6</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7</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8</a:t>
            </a:fld>
            <a:endParaRPr lang="ru-RU"/>
          </a:p>
        </p:txBody>
      </p:sp>
    </p:spTree>
    <p:extLst>
      <p:ext uri="{BB962C8B-B14F-4D97-AF65-F5344CB8AC3E}">
        <p14:creationId xmlns:p14="http://schemas.microsoft.com/office/powerpoint/2010/main" xmlns="" val="289636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BC151-E21C-4473-A1F8-D9E6AEFDDE8E}" type="slidenum">
              <a:rPr lang="ru-RU" smtClean="0"/>
              <a:pPr/>
              <a:t>9</a:t>
            </a:fld>
            <a:endParaRPr lang="ru-RU"/>
          </a:p>
        </p:txBody>
      </p:sp>
    </p:spTree>
    <p:extLst>
      <p:ext uri="{BB962C8B-B14F-4D97-AF65-F5344CB8AC3E}">
        <p14:creationId xmlns:p14="http://schemas.microsoft.com/office/powerpoint/2010/main" xmlns="" val="289636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55511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318385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47643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100472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228894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376603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42423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182519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5603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345713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2579B1-C102-4523-AA5D-3C4EA4CC0EF1}"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359040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579B1-C102-4523-AA5D-3C4EA4CC0EF1}" type="datetimeFigureOut">
              <a:rPr lang="ru-RU" smtClean="0"/>
              <a:pPr/>
              <a:t>24.01.2024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5646-0C93-4EE9-A9B2-517B0745DB9B}" type="slidenum">
              <a:rPr lang="ru-RU" smtClean="0"/>
              <a:pPr/>
              <a:t>‹#›</a:t>
            </a:fld>
            <a:endParaRPr lang="ru-RU"/>
          </a:p>
        </p:txBody>
      </p:sp>
    </p:spTree>
    <p:extLst>
      <p:ext uri="{BB962C8B-B14F-4D97-AF65-F5344CB8AC3E}">
        <p14:creationId xmlns:p14="http://schemas.microsoft.com/office/powerpoint/2010/main" xmlns="" val="404066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133947" y="5324586"/>
            <a:ext cx="5822264" cy="516531"/>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0702506" y="3055643"/>
            <a:ext cx="1489493" cy="2767187"/>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a:spLocks noGrp="1"/>
          </p:cNvSpPr>
          <p:nvPr>
            <p:ph type="ctrTitle"/>
          </p:nvPr>
        </p:nvSpPr>
        <p:spPr>
          <a:xfrm>
            <a:off x="546100" y="2901578"/>
            <a:ext cx="10144906" cy="1754326"/>
          </a:xfrm>
          <a:noFill/>
        </p:spPr>
        <p:txBody>
          <a:bodyPr wrap="square" rtlCol="0">
            <a:spAutoFit/>
          </a:bodyPr>
          <a:lstStyle/>
          <a:p>
            <a:r>
              <a:rPr lang="ru-RU" sz="4000" b="1" dirty="0" smtClean="0">
                <a:solidFill>
                  <a:schemeClr val="accent1">
                    <a:lumMod val="75000"/>
                  </a:schemeClr>
                </a:solidFill>
                <a:latin typeface="Times New Roman" pitchFamily="18" charset="0"/>
                <a:ea typeface="Segoe UI Black" pitchFamily="34" charset="0"/>
                <a:cs typeface="Times New Roman" pitchFamily="18" charset="0"/>
              </a:rPr>
              <a:t>Отчет за 12 месяцев</a:t>
            </a:r>
            <a:br>
              <a:rPr lang="ru-RU" sz="4000" b="1" dirty="0" smtClean="0">
                <a:solidFill>
                  <a:schemeClr val="accent1">
                    <a:lumMod val="75000"/>
                  </a:schemeClr>
                </a:solidFill>
                <a:latin typeface="Times New Roman" pitchFamily="18" charset="0"/>
                <a:ea typeface="Segoe UI Black" pitchFamily="34" charset="0"/>
                <a:cs typeface="Times New Roman" pitchFamily="18" charset="0"/>
              </a:rPr>
            </a:b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 Отделение травматологии-    </a:t>
            </a:r>
            <a:b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ортопедии</a:t>
            </a:r>
            <a:endParaRPr lang="ru-RU" sz="4000" b="1" dirty="0">
              <a:solidFill>
                <a:schemeClr val="accent1">
                  <a:lumMod val="75000"/>
                </a:schemeClr>
              </a:solidFill>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flipV="1">
            <a:off x="4968816" y="2686746"/>
            <a:ext cx="0" cy="603849"/>
          </a:xfrm>
          <a:prstGeom prst="line">
            <a:avLst/>
          </a:prstGeom>
          <a:ln w="28575">
            <a:solidFill>
              <a:srgbClr val="3D6E76"/>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957315" y="4702450"/>
            <a:ext cx="0" cy="603849"/>
          </a:xfrm>
          <a:prstGeom prst="line">
            <a:avLst/>
          </a:prstGeom>
          <a:ln w="28575">
            <a:solidFill>
              <a:srgbClr val="3D6E76"/>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957315" y="5306299"/>
            <a:ext cx="5745192" cy="0"/>
          </a:xfrm>
          <a:prstGeom prst="line">
            <a:avLst/>
          </a:prstGeom>
          <a:ln w="28575">
            <a:solidFill>
              <a:srgbClr val="3D6E7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968816" y="2686746"/>
            <a:ext cx="5745192" cy="0"/>
          </a:xfrm>
          <a:prstGeom prst="line">
            <a:avLst/>
          </a:prstGeom>
          <a:ln w="28575">
            <a:solidFill>
              <a:srgbClr val="3D6E76"/>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0702507" y="2686746"/>
            <a:ext cx="0" cy="2619553"/>
          </a:xfrm>
          <a:prstGeom prst="line">
            <a:avLst/>
          </a:prstGeom>
          <a:ln w="28575">
            <a:solidFill>
              <a:srgbClr val="3D6E76"/>
            </a:solidFill>
          </a:ln>
        </p:spPr>
        <p:style>
          <a:lnRef idx="1">
            <a:schemeClr val="accent1"/>
          </a:lnRef>
          <a:fillRef idx="0">
            <a:schemeClr val="accent1"/>
          </a:fillRef>
          <a:effectRef idx="0">
            <a:schemeClr val="accent1"/>
          </a:effectRef>
          <a:fontRef idx="minor">
            <a:schemeClr val="tx1"/>
          </a:fontRef>
        </p:style>
      </p:cxnSp>
      <p:pic>
        <p:nvPicPr>
          <p:cNvPr id="12"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4473387" y="121142"/>
            <a:ext cx="2447365" cy="2382961"/>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001807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10</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2" name="Прямоугольник 11"/>
          <p:cNvSpPr/>
          <p:nvPr/>
        </p:nvSpPr>
        <p:spPr>
          <a:xfrm>
            <a:off x="3933825" y="663059"/>
            <a:ext cx="5372663" cy="584775"/>
          </a:xfrm>
          <a:prstGeom prst="rect">
            <a:avLst/>
          </a:prstGeom>
        </p:spPr>
        <p:txBody>
          <a:bodyPr wrap="square">
            <a:spAutoFit/>
          </a:bodyPr>
          <a:lstStyle/>
          <a:p>
            <a:pPr algn="ctr"/>
            <a:r>
              <a:rPr lang="ru-RU" sz="3200" b="1" dirty="0" err="1" smtClean="0">
                <a:solidFill>
                  <a:srgbClr val="008080"/>
                </a:solidFill>
                <a:latin typeface="Times New Roman" pitchFamily="18" charset="0"/>
                <a:cs typeface="Times New Roman" pitchFamily="18" charset="0"/>
              </a:rPr>
              <a:t>Деффекты</a:t>
            </a:r>
            <a:r>
              <a:rPr lang="ru-RU" sz="3200" b="1" dirty="0" smtClean="0">
                <a:solidFill>
                  <a:srgbClr val="008080"/>
                </a:solidFill>
                <a:latin typeface="Times New Roman" pitchFamily="18" charset="0"/>
                <a:cs typeface="Times New Roman" pitchFamily="18" charset="0"/>
              </a:rPr>
              <a:t> за 12 месяцев</a:t>
            </a:r>
            <a:endParaRPr lang="ru-RU" sz="3200" b="1" dirty="0">
              <a:solidFill>
                <a:srgbClr val="008080"/>
              </a:solidFill>
              <a:latin typeface="Times New Roman" pitchFamily="18" charset="0"/>
              <a:cs typeface="Times New Roman" pitchFamily="18" charset="0"/>
            </a:endParaRPr>
          </a:p>
        </p:txBody>
      </p:sp>
      <p:graphicFrame>
        <p:nvGraphicFramePr>
          <p:cNvPr id="13" name="Содержимое 3"/>
          <p:cNvGraphicFramePr>
            <a:graphicFrameLocks/>
          </p:cNvGraphicFramePr>
          <p:nvPr/>
        </p:nvGraphicFramePr>
        <p:xfrm>
          <a:off x="771524" y="1590664"/>
          <a:ext cx="10782303" cy="2414612"/>
        </p:xfrm>
        <a:graphic>
          <a:graphicData uri="http://schemas.openxmlformats.org/drawingml/2006/table">
            <a:tbl>
              <a:tblPr firstRow="1" bandRow="1">
                <a:tableStyleId>{5C22544A-7EE6-4342-B048-85BDC9FD1C3A}</a:tableStyleId>
              </a:tblPr>
              <a:tblGrid>
                <a:gridCol w="1400176"/>
                <a:gridCol w="1680482"/>
                <a:gridCol w="1532339"/>
                <a:gridCol w="1548319"/>
                <a:gridCol w="1540329"/>
                <a:gridCol w="1540329"/>
                <a:gridCol w="1540329"/>
              </a:tblGrid>
              <a:tr h="485786">
                <a:tc>
                  <a:txBody>
                    <a:bodyPr/>
                    <a:lstStyle/>
                    <a:p>
                      <a:pPr algn="ctr"/>
                      <a:r>
                        <a:rPr lang="ru-RU" sz="1600" dirty="0" smtClean="0">
                          <a:solidFill>
                            <a:schemeClr val="tx1"/>
                          </a:solidFill>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2021</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2021</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      2022</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      2022</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    2023</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       2023</a:t>
                      </a:r>
                      <a:endParaRPr lang="ru-RU" sz="1600" dirty="0">
                        <a:solidFill>
                          <a:schemeClr val="tx1"/>
                        </a:solidFill>
                        <a:latin typeface="Times New Roman" pitchFamily="18" charset="0"/>
                        <a:cs typeface="Times New Roman" pitchFamily="18" charset="0"/>
                      </a:endParaRPr>
                    </a:p>
                  </a:txBody>
                  <a:tcPr/>
                </a:tc>
              </a:tr>
              <a:tr h="1008537">
                <a:tc>
                  <a:txBody>
                    <a:bodyPr/>
                    <a:lstStyle/>
                    <a:p>
                      <a:pPr marR="15240" algn="just">
                        <a:lnSpc>
                          <a:spcPts val="1610"/>
                        </a:lnSpc>
                        <a:spcAft>
                          <a:spcPts val="0"/>
                        </a:spcAft>
                      </a:pPr>
                      <a:endParaRPr lang="ru-RU" sz="160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Предъявленная сумма к оплате</a:t>
                      </a:r>
                      <a:endParaRPr lang="ru-RU" sz="160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 Сумма снятия (</a:t>
                      </a:r>
                      <a:r>
                        <a:rPr lang="ru-RU" sz="1600" b="1" spc="30" dirty="0" err="1">
                          <a:solidFill>
                            <a:schemeClr val="tx1"/>
                          </a:solidFill>
                          <a:latin typeface="Times New Roman"/>
                          <a:ea typeface="Times New Roman"/>
                          <a:cs typeface="Times New Roman"/>
                        </a:rPr>
                        <a:t>деффекты</a:t>
                      </a:r>
                      <a:r>
                        <a:rPr lang="ru-RU" sz="1600" b="1" spc="30" dirty="0">
                          <a:solidFill>
                            <a:schemeClr val="tx1"/>
                          </a:solidFill>
                          <a:latin typeface="Times New Roman"/>
                          <a:ea typeface="Times New Roman"/>
                          <a:cs typeface="Times New Roman"/>
                        </a:rPr>
                        <a:t>)</a:t>
                      </a:r>
                      <a:endParaRPr lang="ru-RU" sz="160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Предъявленная сумма к оплате</a:t>
                      </a:r>
                      <a:endParaRPr lang="ru-RU" sz="160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 Сумма снятия (</a:t>
                      </a:r>
                      <a:r>
                        <a:rPr lang="ru-RU" sz="1600" b="1" spc="30" dirty="0" err="1">
                          <a:solidFill>
                            <a:schemeClr val="tx1"/>
                          </a:solidFill>
                          <a:latin typeface="Times New Roman"/>
                          <a:ea typeface="Times New Roman"/>
                          <a:cs typeface="Times New Roman"/>
                        </a:rPr>
                        <a:t>деффекты</a:t>
                      </a:r>
                      <a:r>
                        <a:rPr lang="ru-RU" sz="1600" b="1" spc="30" dirty="0">
                          <a:solidFill>
                            <a:schemeClr val="tx1"/>
                          </a:solidFill>
                          <a:latin typeface="Times New Roman"/>
                          <a:ea typeface="Times New Roman"/>
                          <a:cs typeface="Times New Roman"/>
                        </a:rPr>
                        <a:t>)</a:t>
                      </a:r>
                      <a:endParaRPr lang="ru-RU" sz="160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Предъявленная сумма к оплате</a:t>
                      </a:r>
                      <a:endParaRPr lang="ru-RU" sz="160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600" b="1" spc="30" dirty="0">
                          <a:solidFill>
                            <a:schemeClr val="tx1"/>
                          </a:solidFill>
                          <a:latin typeface="Times New Roman"/>
                          <a:ea typeface="Times New Roman"/>
                          <a:cs typeface="Times New Roman"/>
                        </a:rPr>
                        <a:t> Сумма снятия (</a:t>
                      </a:r>
                      <a:r>
                        <a:rPr lang="ru-RU" sz="1600" b="1" spc="30" dirty="0" err="1">
                          <a:solidFill>
                            <a:schemeClr val="tx1"/>
                          </a:solidFill>
                          <a:latin typeface="Times New Roman"/>
                          <a:ea typeface="Times New Roman"/>
                          <a:cs typeface="Times New Roman"/>
                        </a:rPr>
                        <a:t>деффекты</a:t>
                      </a:r>
                      <a:r>
                        <a:rPr lang="ru-RU" sz="1600" b="1" spc="30" dirty="0">
                          <a:solidFill>
                            <a:schemeClr val="tx1"/>
                          </a:solidFill>
                          <a:latin typeface="Times New Roman"/>
                          <a:ea typeface="Times New Roman"/>
                          <a:cs typeface="Times New Roman"/>
                        </a:rPr>
                        <a:t>)</a:t>
                      </a:r>
                      <a:endParaRPr lang="ru-RU" sz="1600" dirty="0">
                        <a:solidFill>
                          <a:schemeClr val="tx1"/>
                        </a:solidFill>
                        <a:latin typeface="Times New Roman"/>
                        <a:ea typeface="Times New Roman"/>
                        <a:cs typeface="Times New Roman"/>
                      </a:endParaRPr>
                    </a:p>
                  </a:txBody>
                  <a:tcPr marL="68580" marR="68580" marT="0" marB="0"/>
                </a:tc>
              </a:tr>
              <a:tr h="920289">
                <a:tc>
                  <a:txBody>
                    <a:bodyPr/>
                    <a:lstStyle/>
                    <a:p>
                      <a:pPr marR="15240" algn="just">
                        <a:lnSpc>
                          <a:spcPts val="1610"/>
                        </a:lnSpc>
                        <a:spcAft>
                          <a:spcPts val="0"/>
                        </a:spcAft>
                      </a:pPr>
                      <a:r>
                        <a:rPr lang="ru-RU" sz="1600" b="1" spc="30">
                          <a:solidFill>
                            <a:schemeClr val="tx1"/>
                          </a:solidFill>
                          <a:latin typeface="Times New Roman"/>
                          <a:ea typeface="Times New Roman"/>
                          <a:cs typeface="Times New Roman"/>
                        </a:rPr>
                        <a:t>В отделении</a:t>
                      </a:r>
                      <a:endParaRPr lang="ru-RU" sz="1600">
                        <a:solidFill>
                          <a:schemeClr val="tx1"/>
                        </a:solidFill>
                        <a:latin typeface="Times New Roman"/>
                        <a:ea typeface="Times New Roman"/>
                        <a:cs typeface="Times New Roman"/>
                      </a:endParaRPr>
                    </a:p>
                  </a:txBody>
                  <a:tcPr marL="68580" marR="68580" marT="0" marB="0"/>
                </a:tc>
                <a:tc>
                  <a:txBody>
                    <a:bodyPr/>
                    <a:lstStyle/>
                    <a:p>
                      <a:pPr marR="15240" algn="l">
                        <a:lnSpc>
                          <a:spcPts val="1610"/>
                        </a:lnSpc>
                        <a:spcAft>
                          <a:spcPts val="0"/>
                        </a:spcAft>
                      </a:pPr>
                      <a:r>
                        <a:rPr lang="ru-RU" sz="1600" b="1" spc="30" dirty="0" smtClean="0">
                          <a:solidFill>
                            <a:schemeClr val="tx1"/>
                          </a:solidFill>
                          <a:latin typeface="Times New Roman" pitchFamily="18" charset="0"/>
                          <a:ea typeface="Times New Roman"/>
                          <a:cs typeface="Times New Roman" pitchFamily="18" charset="0"/>
                        </a:rPr>
                        <a:t>335 394 529тг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5240" algn="l">
                        <a:lnSpc>
                          <a:spcPts val="1610"/>
                        </a:lnSpc>
                        <a:spcAft>
                          <a:spcPts val="0"/>
                        </a:spcAft>
                      </a:pPr>
                      <a:r>
                        <a:rPr lang="ru-RU" sz="1600" b="1" dirty="0" smtClean="0">
                          <a:solidFill>
                            <a:schemeClr val="tx1"/>
                          </a:solidFill>
                          <a:latin typeface="Times New Roman" pitchFamily="18" charset="0"/>
                          <a:cs typeface="Times New Roman" pitchFamily="18" charset="0"/>
                        </a:rPr>
                        <a:t>2 930 317</a:t>
                      </a:r>
                      <a:r>
                        <a:rPr lang="ru-RU" sz="1600" b="1" spc="30" dirty="0" smtClean="0">
                          <a:solidFill>
                            <a:schemeClr val="tx1"/>
                          </a:solidFill>
                          <a:latin typeface="Times New Roman" pitchFamily="18" charset="0"/>
                          <a:ea typeface="Times New Roman"/>
                          <a:cs typeface="Times New Roman" pitchFamily="18" charset="0"/>
                        </a:rPr>
                        <a:t>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5240" algn="l">
                        <a:lnSpc>
                          <a:spcPts val="1610"/>
                        </a:lnSpc>
                        <a:spcAft>
                          <a:spcPts val="0"/>
                        </a:spcAft>
                      </a:pPr>
                      <a:r>
                        <a:rPr lang="ru-RU" sz="1600" b="1" spc="30" dirty="0" smtClean="0">
                          <a:solidFill>
                            <a:schemeClr val="tx1"/>
                          </a:solidFill>
                          <a:latin typeface="Times New Roman" pitchFamily="18" charset="0"/>
                          <a:ea typeface="Times New Roman"/>
                          <a:cs typeface="Times New Roman" pitchFamily="18" charset="0"/>
                        </a:rPr>
                        <a:t>451</a:t>
                      </a:r>
                      <a:r>
                        <a:rPr lang="ru-RU" sz="1600" b="1" spc="30" dirty="0">
                          <a:solidFill>
                            <a:schemeClr val="tx1"/>
                          </a:solidFill>
                          <a:latin typeface="Times New Roman" pitchFamily="18" charset="0"/>
                          <a:ea typeface="Times New Roman"/>
                          <a:cs typeface="Times New Roman" pitchFamily="18" charset="0"/>
                        </a:rPr>
                        <a:t> 337 </a:t>
                      </a:r>
                      <a:r>
                        <a:rPr lang="ru-RU" sz="1600" b="1" spc="30" dirty="0" smtClean="0">
                          <a:solidFill>
                            <a:schemeClr val="tx1"/>
                          </a:solidFill>
                          <a:latin typeface="Times New Roman" pitchFamily="18" charset="0"/>
                          <a:ea typeface="Times New Roman"/>
                          <a:cs typeface="Times New Roman" pitchFamily="18" charset="0"/>
                        </a:rPr>
                        <a:t>364тг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5240" algn="l">
                        <a:lnSpc>
                          <a:spcPts val="1610"/>
                        </a:lnSpc>
                        <a:spcAft>
                          <a:spcPts val="0"/>
                        </a:spcAft>
                      </a:pPr>
                      <a:r>
                        <a:rPr lang="ru-RU" sz="1600" b="1" spc="30" dirty="0" smtClean="0">
                          <a:solidFill>
                            <a:schemeClr val="tx1"/>
                          </a:solidFill>
                          <a:latin typeface="Times New Roman" pitchFamily="18" charset="0"/>
                          <a:ea typeface="Times New Roman"/>
                          <a:cs typeface="Times New Roman" pitchFamily="18" charset="0"/>
                        </a:rPr>
                        <a:t>7</a:t>
                      </a:r>
                      <a:r>
                        <a:rPr lang="ru-RU" sz="1600" b="1" spc="30" dirty="0">
                          <a:solidFill>
                            <a:schemeClr val="tx1"/>
                          </a:solidFill>
                          <a:latin typeface="Times New Roman" pitchFamily="18" charset="0"/>
                          <a:ea typeface="Times New Roman"/>
                          <a:cs typeface="Times New Roman" pitchFamily="18" charset="0"/>
                        </a:rPr>
                        <a:t> </a:t>
                      </a:r>
                      <a:r>
                        <a:rPr lang="ru-RU" sz="1600" b="1" spc="30" dirty="0" smtClean="0">
                          <a:solidFill>
                            <a:schemeClr val="tx1"/>
                          </a:solidFill>
                          <a:latin typeface="Times New Roman" pitchFamily="18" charset="0"/>
                          <a:ea typeface="Times New Roman"/>
                          <a:cs typeface="Times New Roman" pitchFamily="18" charset="0"/>
                        </a:rPr>
                        <a:t>893 323тг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5240" algn="l">
                        <a:lnSpc>
                          <a:spcPts val="1610"/>
                        </a:lnSpc>
                        <a:spcAft>
                          <a:spcPts val="0"/>
                        </a:spcAft>
                      </a:pPr>
                      <a:r>
                        <a:rPr lang="ru-RU" sz="1600" b="1" dirty="0" smtClean="0">
                          <a:solidFill>
                            <a:schemeClr val="tx1"/>
                          </a:solidFill>
                          <a:latin typeface="Times New Roman" pitchFamily="18" charset="0"/>
                          <a:ea typeface="Times New Roman"/>
                          <a:cs typeface="Times New Roman" pitchFamily="18" charset="0"/>
                        </a:rPr>
                        <a:t> 492 611 181 </a:t>
                      </a:r>
                      <a:r>
                        <a:rPr lang="ru-RU" sz="1600" b="1" dirty="0" err="1" smtClean="0">
                          <a:solidFill>
                            <a:schemeClr val="tx1"/>
                          </a:solidFill>
                          <a:latin typeface="Times New Roman" pitchFamily="18" charset="0"/>
                          <a:ea typeface="Times New Roman"/>
                          <a:cs typeface="Times New Roman" pitchFamily="18" charset="0"/>
                        </a:rPr>
                        <a:t>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5240" algn="l">
                        <a:lnSpc>
                          <a:spcPts val="1610"/>
                        </a:lnSpc>
                        <a:spcAft>
                          <a:spcPts val="0"/>
                        </a:spcAft>
                      </a:pPr>
                      <a:r>
                        <a:rPr lang="ru-RU" sz="1600" b="1" dirty="0" smtClean="0">
                          <a:solidFill>
                            <a:schemeClr val="tx1"/>
                          </a:solidFill>
                          <a:latin typeface="Times New Roman" pitchFamily="18" charset="0"/>
                          <a:ea typeface="Times New Roman"/>
                          <a:cs typeface="Times New Roman" pitchFamily="18" charset="0"/>
                        </a:rPr>
                        <a:t>      3 162 358тг</a:t>
                      </a:r>
                      <a:endParaRPr lang="ru-RU" sz="1600" b="1" dirty="0">
                        <a:solidFill>
                          <a:schemeClr val="tx1"/>
                        </a:solidFill>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11</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2" name="Прямоугольник 11"/>
          <p:cNvSpPr/>
          <p:nvPr/>
        </p:nvSpPr>
        <p:spPr>
          <a:xfrm>
            <a:off x="2847975" y="676960"/>
            <a:ext cx="6096000" cy="861774"/>
          </a:xfrm>
          <a:prstGeom prst="rect">
            <a:avLst/>
          </a:prstGeom>
        </p:spPr>
        <p:txBody>
          <a:bodyPr>
            <a:spAutoFit/>
          </a:bodyPr>
          <a:lstStyle/>
          <a:p>
            <a:pPr algn="ctr"/>
            <a:r>
              <a:rPr lang="ru-RU" sz="3200" b="1" dirty="0" smtClean="0">
                <a:solidFill>
                  <a:srgbClr val="008080"/>
                </a:solidFill>
                <a:latin typeface="Times New Roman" pitchFamily="18" charset="0"/>
                <a:cs typeface="Times New Roman" pitchFamily="18" charset="0"/>
              </a:rPr>
              <a:t>Индикаторы за 12 месяцев</a:t>
            </a:r>
            <a:r>
              <a:rPr lang="ru-RU" sz="1200" dirty="0" smtClean="0"/>
              <a:t/>
            </a:r>
            <a:br>
              <a:rPr lang="ru-RU" sz="1200" dirty="0" smtClean="0"/>
            </a:br>
            <a:endParaRPr lang="ru-RU" dirty="0"/>
          </a:p>
        </p:txBody>
      </p:sp>
      <p:graphicFrame>
        <p:nvGraphicFramePr>
          <p:cNvPr id="13" name="Содержимое 3"/>
          <p:cNvGraphicFramePr>
            <a:graphicFrameLocks noGrp="1"/>
          </p:cNvGraphicFramePr>
          <p:nvPr>
            <p:ph idx="1"/>
          </p:nvPr>
        </p:nvGraphicFramePr>
        <p:xfrm>
          <a:off x="1981172" y="2190751"/>
          <a:ext cx="8477278" cy="2165350"/>
        </p:xfrm>
        <a:graphic>
          <a:graphicData uri="http://schemas.openxmlformats.org/drawingml/2006/table">
            <a:tbl>
              <a:tblPr firstRow="1" bandRow="1">
                <a:tableStyleId>{5C22544A-7EE6-4342-B048-85BDC9FD1C3A}</a:tableStyleId>
              </a:tblPr>
              <a:tblGrid>
                <a:gridCol w="4238639"/>
                <a:gridCol w="4238639"/>
              </a:tblGrid>
              <a:tr h="632770">
                <a:tc>
                  <a:txBody>
                    <a:bodyPr/>
                    <a:lstStyle/>
                    <a:p>
                      <a:pPr marR="15240" algn="just">
                        <a:lnSpc>
                          <a:spcPts val="1610"/>
                        </a:lnSpc>
                        <a:spcAft>
                          <a:spcPts val="0"/>
                        </a:spcAft>
                      </a:pPr>
                      <a:r>
                        <a:rPr lang="ru-RU" sz="1800" b="1" spc="30" dirty="0">
                          <a:solidFill>
                            <a:srgbClr val="000000"/>
                          </a:solidFill>
                          <a:latin typeface="Times New Roman"/>
                          <a:ea typeface="Times New Roman"/>
                          <a:cs typeface="Times New Roman"/>
                        </a:rPr>
                        <a:t>     </a:t>
                      </a: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800" b="1" spc="30" dirty="0" smtClean="0">
                          <a:solidFill>
                            <a:srgbClr val="000000"/>
                          </a:solidFill>
                          <a:latin typeface="Times New Roman"/>
                          <a:ea typeface="Times New Roman"/>
                          <a:cs typeface="Times New Roman"/>
                        </a:rPr>
                        <a:t>              2021</a:t>
                      </a:r>
                      <a:endParaRPr lang="ru-RU" sz="18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800" b="1" spc="30" dirty="0">
                          <a:solidFill>
                            <a:srgbClr val="000000"/>
                          </a:solidFill>
                          <a:latin typeface="Times New Roman"/>
                          <a:ea typeface="Times New Roman"/>
                          <a:cs typeface="Times New Roman"/>
                        </a:rPr>
                        <a:t>               </a:t>
                      </a: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800" b="1" spc="30" dirty="0" smtClean="0">
                          <a:solidFill>
                            <a:srgbClr val="000000"/>
                          </a:solidFill>
                          <a:latin typeface="Times New Roman"/>
                          <a:ea typeface="Times New Roman"/>
                          <a:cs typeface="Times New Roman"/>
                        </a:rPr>
                        <a:t>                1,7</a:t>
                      </a:r>
                      <a:endParaRPr lang="ru-RU" sz="1800" b="1" dirty="0">
                        <a:latin typeface="Times New Roman"/>
                        <a:ea typeface="Times New Roman"/>
                        <a:cs typeface="Times New Roman"/>
                      </a:endParaRPr>
                    </a:p>
                  </a:txBody>
                  <a:tcPr marL="68580" marR="68580" marT="0" marB="0"/>
                </a:tc>
              </a:tr>
              <a:tr h="800940">
                <a:tc>
                  <a:txBody>
                    <a:bodyPr/>
                    <a:lstStyle/>
                    <a:p>
                      <a:pPr marR="15240" algn="just">
                        <a:lnSpc>
                          <a:spcPts val="1610"/>
                        </a:lnSpc>
                        <a:spcAft>
                          <a:spcPts val="0"/>
                        </a:spcAft>
                      </a:pPr>
                      <a:r>
                        <a:rPr lang="ru-RU" sz="1800" b="1" spc="30" dirty="0">
                          <a:solidFill>
                            <a:srgbClr val="000000"/>
                          </a:solidFill>
                          <a:latin typeface="Times New Roman"/>
                          <a:ea typeface="Times New Roman"/>
                          <a:cs typeface="Times New Roman"/>
                        </a:rPr>
                        <a:t>    </a:t>
                      </a: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800" b="1" spc="30" dirty="0" smtClean="0">
                          <a:solidFill>
                            <a:srgbClr val="000000"/>
                          </a:solidFill>
                          <a:latin typeface="Times New Roman"/>
                          <a:ea typeface="Times New Roman"/>
                          <a:cs typeface="Times New Roman"/>
                        </a:rPr>
                        <a:t>              </a:t>
                      </a:r>
                      <a:r>
                        <a:rPr lang="ru-RU" sz="1800" b="1" spc="30" dirty="0">
                          <a:solidFill>
                            <a:srgbClr val="000000"/>
                          </a:solidFill>
                          <a:latin typeface="Times New Roman"/>
                          <a:ea typeface="Times New Roman"/>
                          <a:cs typeface="Times New Roman"/>
                        </a:rPr>
                        <a:t>2022</a:t>
                      </a:r>
                      <a:endParaRPr lang="ru-RU" sz="18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800" b="1" spc="30" dirty="0">
                          <a:solidFill>
                            <a:srgbClr val="000000"/>
                          </a:solidFill>
                          <a:latin typeface="Times New Roman"/>
                          <a:ea typeface="Times New Roman"/>
                          <a:cs typeface="Times New Roman"/>
                        </a:rPr>
                        <a:t>               </a:t>
                      </a: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endParaRPr lang="ru-RU" sz="18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800" b="1" spc="30" dirty="0" smtClean="0">
                          <a:solidFill>
                            <a:srgbClr val="000000"/>
                          </a:solidFill>
                          <a:latin typeface="Times New Roman"/>
                          <a:ea typeface="Times New Roman"/>
                          <a:cs typeface="Times New Roman"/>
                        </a:rPr>
                        <a:t>                </a:t>
                      </a:r>
                      <a:r>
                        <a:rPr lang="ru-RU" sz="1800" b="1" spc="30" dirty="0">
                          <a:solidFill>
                            <a:srgbClr val="000000"/>
                          </a:solidFill>
                          <a:latin typeface="Times New Roman"/>
                          <a:ea typeface="Times New Roman"/>
                          <a:cs typeface="Times New Roman"/>
                        </a:rPr>
                        <a:t>1,8</a:t>
                      </a:r>
                      <a:endParaRPr lang="ru-RU" sz="1800" b="1" dirty="0">
                        <a:latin typeface="Times New Roman"/>
                        <a:ea typeface="Times New Roman"/>
                        <a:cs typeface="Times New Roman"/>
                      </a:endParaRPr>
                    </a:p>
                  </a:txBody>
                  <a:tcPr marL="68580" marR="68580" marT="0" marB="0"/>
                </a:tc>
              </a:tr>
              <a:tr h="731640">
                <a:tc>
                  <a:txBody>
                    <a:bodyPr/>
                    <a:lstStyle/>
                    <a:p>
                      <a:pPr marR="15240" algn="just">
                        <a:lnSpc>
                          <a:spcPts val="1610"/>
                        </a:lnSpc>
                        <a:spcAft>
                          <a:spcPts val="0"/>
                        </a:spcAft>
                      </a:pPr>
                      <a:endParaRPr lang="ru-RU" sz="1800" b="1" dirty="0" smtClean="0">
                        <a:latin typeface="Times New Roman"/>
                        <a:ea typeface="Times New Roman"/>
                        <a:cs typeface="Times New Roman"/>
                      </a:endParaRPr>
                    </a:p>
                    <a:p>
                      <a:pPr marR="15240" algn="just">
                        <a:lnSpc>
                          <a:spcPts val="1610"/>
                        </a:lnSpc>
                        <a:spcAft>
                          <a:spcPts val="0"/>
                        </a:spcAft>
                      </a:pPr>
                      <a:endParaRPr lang="ru-RU" sz="1800" b="1" dirty="0" smtClean="0">
                        <a:latin typeface="Times New Roman"/>
                        <a:ea typeface="Times New Roman"/>
                        <a:cs typeface="Times New Roman"/>
                      </a:endParaRPr>
                    </a:p>
                    <a:p>
                      <a:pPr marR="15240" algn="just">
                        <a:lnSpc>
                          <a:spcPts val="1610"/>
                        </a:lnSpc>
                        <a:spcAft>
                          <a:spcPts val="0"/>
                        </a:spcAft>
                      </a:pPr>
                      <a:r>
                        <a:rPr lang="ru-RU" sz="1800" b="1" dirty="0" smtClean="0">
                          <a:latin typeface="Times New Roman"/>
                          <a:ea typeface="Times New Roman"/>
                          <a:cs typeface="Times New Roman"/>
                        </a:rPr>
                        <a:t>               2023</a:t>
                      </a:r>
                      <a:endParaRPr lang="ru-RU" sz="18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800" b="1" dirty="0" smtClean="0">
                          <a:latin typeface="Times New Roman"/>
                          <a:ea typeface="Times New Roman"/>
                          <a:cs typeface="Times New Roman"/>
                        </a:rPr>
                        <a:t>                </a:t>
                      </a:r>
                    </a:p>
                    <a:p>
                      <a:pPr marR="15240" algn="just">
                        <a:lnSpc>
                          <a:spcPts val="1610"/>
                        </a:lnSpc>
                        <a:spcAft>
                          <a:spcPts val="0"/>
                        </a:spcAft>
                      </a:pPr>
                      <a:endParaRPr lang="ru-RU" sz="1800" b="1" dirty="0" smtClean="0">
                        <a:latin typeface="Times New Roman"/>
                        <a:ea typeface="Times New Roman"/>
                        <a:cs typeface="Times New Roman"/>
                      </a:endParaRPr>
                    </a:p>
                    <a:p>
                      <a:pPr marR="15240" algn="just">
                        <a:lnSpc>
                          <a:spcPts val="1610"/>
                        </a:lnSpc>
                        <a:spcAft>
                          <a:spcPts val="0"/>
                        </a:spcAft>
                      </a:pPr>
                      <a:r>
                        <a:rPr lang="ru-RU" sz="1800" b="1" baseline="0" dirty="0">
                          <a:latin typeface="Times New Roman"/>
                          <a:ea typeface="Times New Roman"/>
                          <a:cs typeface="Times New Roman"/>
                        </a:rPr>
                        <a:t> </a:t>
                      </a:r>
                      <a:r>
                        <a:rPr lang="ru-RU" sz="1800" b="1" baseline="0" dirty="0" smtClean="0">
                          <a:latin typeface="Times New Roman"/>
                          <a:ea typeface="Times New Roman"/>
                          <a:cs typeface="Times New Roman"/>
                        </a:rPr>
                        <a:t>               2,0</a:t>
                      </a:r>
                      <a:endParaRPr lang="ru-RU" sz="1800" b="1" dirty="0" smtClean="0">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0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12</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3" name="Прямоугольник 12"/>
          <p:cNvSpPr/>
          <p:nvPr/>
        </p:nvSpPr>
        <p:spPr>
          <a:xfrm>
            <a:off x="4467225" y="748784"/>
            <a:ext cx="3006917" cy="707886"/>
          </a:xfrm>
          <a:prstGeom prst="rect">
            <a:avLst/>
          </a:prstGeom>
        </p:spPr>
        <p:txBody>
          <a:bodyPr wrap="square">
            <a:spAutoFit/>
          </a:bodyPr>
          <a:lstStyle/>
          <a:p>
            <a:r>
              <a:rPr lang="ru-RU" sz="4000" b="1" dirty="0" smtClean="0">
                <a:solidFill>
                  <a:srgbClr val="008080"/>
                </a:solidFill>
                <a:latin typeface="Times New Roman" pitchFamily="18" charset="0"/>
                <a:cs typeface="Times New Roman" pitchFamily="18" charset="0"/>
              </a:rPr>
              <a:t>  Жалобы</a:t>
            </a:r>
            <a:endParaRPr lang="ru-RU" sz="4000" b="1" dirty="0">
              <a:solidFill>
                <a:srgbClr val="008080"/>
              </a:solidFill>
            </a:endParaRPr>
          </a:p>
        </p:txBody>
      </p:sp>
      <p:graphicFrame>
        <p:nvGraphicFramePr>
          <p:cNvPr id="17" name="Содержимое 5"/>
          <p:cNvGraphicFramePr>
            <a:graphicFrameLocks/>
          </p:cNvGraphicFramePr>
          <p:nvPr/>
        </p:nvGraphicFramePr>
        <p:xfrm>
          <a:off x="1666847" y="1624006"/>
          <a:ext cx="8229601" cy="4030701"/>
        </p:xfrm>
        <a:graphic>
          <a:graphicData uri="http://schemas.openxmlformats.org/drawingml/2006/table">
            <a:tbl>
              <a:tblPr firstRow="1" bandRow="1">
                <a:tableStyleId>{5C22544A-7EE6-4342-B048-85BDC9FD1C3A}</a:tableStyleId>
              </a:tblPr>
              <a:tblGrid>
                <a:gridCol w="467431"/>
                <a:gridCol w="4244002"/>
                <a:gridCol w="1230146"/>
                <a:gridCol w="1144011"/>
                <a:gridCol w="1144011"/>
              </a:tblGrid>
              <a:tr h="1022321">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2021г</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2022г</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dirty="0" smtClean="0">
                          <a:latin typeface="Times New Roman"/>
                          <a:ea typeface="Times New Roman"/>
                          <a:cs typeface="Times New Roman"/>
                        </a:rPr>
                        <a:t>      </a:t>
                      </a:r>
                    </a:p>
                    <a:p>
                      <a:pPr marR="15240" algn="just">
                        <a:lnSpc>
                          <a:spcPts val="1610"/>
                        </a:lnSpc>
                        <a:spcAft>
                          <a:spcPts val="0"/>
                        </a:spcAft>
                      </a:pPr>
                      <a:r>
                        <a:rPr lang="ru-RU" sz="1600" dirty="0" smtClean="0">
                          <a:solidFill>
                            <a:schemeClr val="tx1"/>
                          </a:solidFill>
                          <a:latin typeface="Times New Roman"/>
                          <a:ea typeface="Times New Roman"/>
                          <a:cs typeface="Times New Roman"/>
                        </a:rPr>
                        <a:t>2023г</a:t>
                      </a:r>
                      <a:endParaRPr lang="ru-RU" sz="1600" dirty="0">
                        <a:solidFill>
                          <a:schemeClr val="tx1"/>
                        </a:solidFill>
                        <a:latin typeface="Times New Roman"/>
                        <a:ea typeface="Times New Roman"/>
                        <a:cs typeface="Times New Roman"/>
                      </a:endParaRPr>
                    </a:p>
                  </a:txBody>
                  <a:tcPr marL="68580" marR="68580" marT="0" marB="0"/>
                </a:tc>
              </a:tr>
              <a:tr h="601676">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1.</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Недостатки по приему больного</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2</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a:t>
                      </a:r>
                      <a:r>
                        <a:rPr lang="ru-RU" sz="1600" b="0" spc="30" dirty="0" smtClean="0">
                          <a:solidFill>
                            <a:srgbClr val="000000"/>
                          </a:solidFill>
                          <a:latin typeface="Times New Roman"/>
                          <a:ea typeface="Times New Roman"/>
                          <a:cs typeface="Times New Roman"/>
                        </a:rPr>
                        <a:t>6</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dirty="0" smtClean="0">
                          <a:latin typeface="Times New Roman"/>
                          <a:ea typeface="Times New Roman"/>
                          <a:cs typeface="Times New Roman"/>
                        </a:rPr>
                        <a:t>    </a:t>
                      </a:r>
                      <a:endParaRPr lang="ru-RU" sz="1600" b="0" dirty="0">
                        <a:latin typeface="Times New Roman"/>
                        <a:ea typeface="Times New Roman"/>
                        <a:cs typeface="Times New Roman"/>
                      </a:endParaRPr>
                    </a:p>
                  </a:txBody>
                  <a:tcPr marL="68580" marR="68580" marT="0" marB="0"/>
                </a:tc>
              </a:tr>
              <a:tr h="601676">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2.</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Качество лечения</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a:solidFill>
                            <a:srgbClr val="000000"/>
                          </a:solidFill>
                          <a:latin typeface="Times New Roman"/>
                          <a:ea typeface="Times New Roman"/>
                          <a:cs typeface="Times New Roman"/>
                        </a:rPr>
                        <a:t>        8</a:t>
                      </a:r>
                      <a:endParaRPr lang="ru-RU" sz="1600" b="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a:t>
                      </a:r>
                      <a:r>
                        <a:rPr lang="ru-RU" sz="1600" b="0" spc="30" dirty="0" smtClean="0">
                          <a:solidFill>
                            <a:srgbClr val="000000"/>
                          </a:solidFill>
                          <a:latin typeface="Times New Roman"/>
                          <a:ea typeface="Times New Roman"/>
                          <a:cs typeface="Times New Roman"/>
                        </a:rPr>
                        <a:t>6</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dirty="0" smtClean="0">
                          <a:latin typeface="Times New Roman"/>
                          <a:ea typeface="Times New Roman"/>
                          <a:cs typeface="Times New Roman"/>
                        </a:rPr>
                        <a:t>      1</a:t>
                      </a:r>
                      <a:endParaRPr lang="ru-RU" sz="1600" b="0" dirty="0">
                        <a:latin typeface="Times New Roman"/>
                        <a:ea typeface="Times New Roman"/>
                        <a:cs typeface="Times New Roman"/>
                      </a:endParaRPr>
                    </a:p>
                  </a:txBody>
                  <a:tcPr marL="68580" marR="68580" marT="0" marB="0"/>
                </a:tc>
              </a:tr>
              <a:tr h="601676">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3</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По стационарному обслуживанию</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2</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spc="30" dirty="0">
                          <a:solidFill>
                            <a:srgbClr val="000000"/>
                          </a:solidFill>
                          <a:latin typeface="Times New Roman"/>
                          <a:ea typeface="Times New Roman"/>
                          <a:cs typeface="Times New Roman"/>
                        </a:rPr>
                        <a:t>       </a:t>
                      </a:r>
                      <a:r>
                        <a:rPr lang="ru-RU" sz="1600" b="0" spc="30" dirty="0" smtClean="0">
                          <a:solidFill>
                            <a:srgbClr val="000000"/>
                          </a:solidFill>
                          <a:latin typeface="Times New Roman"/>
                          <a:ea typeface="Times New Roman"/>
                          <a:cs typeface="Times New Roman"/>
                        </a:rPr>
                        <a:t>3</a:t>
                      </a:r>
                      <a:endParaRPr lang="ru-RU" sz="1600" b="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0" dirty="0" smtClean="0">
                          <a:latin typeface="Times New Roman"/>
                          <a:ea typeface="Times New Roman"/>
                          <a:cs typeface="Times New Roman"/>
                        </a:rPr>
                        <a:t>      5</a:t>
                      </a:r>
                      <a:endParaRPr lang="ru-RU" sz="1600" b="0" dirty="0">
                        <a:latin typeface="Times New Roman"/>
                        <a:ea typeface="Times New Roman"/>
                        <a:cs typeface="Times New Roman"/>
                      </a:endParaRPr>
                    </a:p>
                  </a:txBody>
                  <a:tcPr marL="68580" marR="68580" marT="0" marB="0"/>
                </a:tc>
              </a:tr>
              <a:tr h="601676">
                <a:tc>
                  <a:txBody>
                    <a:bodyPr/>
                    <a:lstStyle/>
                    <a:p>
                      <a:pPr marR="15240" algn="just">
                        <a:lnSpc>
                          <a:spcPts val="1610"/>
                        </a:lnSpc>
                        <a:spcAft>
                          <a:spcPts val="0"/>
                        </a:spcAft>
                      </a:pPr>
                      <a:endParaRPr lang="ru-RU" sz="160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Всего</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12</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r>
                        <a:rPr lang="ru-RU" sz="1600" b="1" spc="30" dirty="0" smtClean="0">
                          <a:solidFill>
                            <a:srgbClr val="000000"/>
                          </a:solidFill>
                          <a:latin typeface="Times New Roman"/>
                          <a:ea typeface="Times New Roman"/>
                          <a:cs typeface="Times New Roman"/>
                        </a:rPr>
                        <a:t>15</a:t>
                      </a:r>
                      <a:endParaRPr lang="ru-RU" sz="16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dirty="0" smtClean="0">
                          <a:latin typeface="Times New Roman"/>
                          <a:ea typeface="Times New Roman"/>
                          <a:cs typeface="Times New Roman"/>
                        </a:rPr>
                        <a:t>       6</a:t>
                      </a:r>
                      <a:endParaRPr lang="ru-RU" sz="1600" dirty="0">
                        <a:latin typeface="Times New Roman"/>
                        <a:ea typeface="Times New Roman"/>
                        <a:cs typeface="Times New Roman"/>
                      </a:endParaRPr>
                    </a:p>
                  </a:txBody>
                  <a:tcPr marL="68580" marR="68580" marT="0" marB="0"/>
                </a:tc>
              </a:tr>
              <a:tr h="601676">
                <a:tc>
                  <a:txBody>
                    <a:bodyPr/>
                    <a:lstStyle/>
                    <a:p>
                      <a:pPr marR="15240" algn="just">
                        <a:lnSpc>
                          <a:spcPts val="1610"/>
                        </a:lnSpc>
                        <a:spcAft>
                          <a:spcPts val="0"/>
                        </a:spcAft>
                      </a:pPr>
                      <a:endParaRPr lang="ru-RU" sz="160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Благодарность</a:t>
                      </a:r>
                      <a:endParaRPr lang="ru-RU" sz="16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        2</a:t>
                      </a:r>
                      <a:endParaRPr lang="ru-RU" sz="16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         6</a:t>
                      </a:r>
                      <a:endParaRPr lang="ru-RU" sz="16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       10</a:t>
                      </a:r>
                      <a:endParaRPr lang="ru-RU" sz="1600" b="1" dirty="0">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0"/>
            <a:ext cx="9084774" cy="536897"/>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13</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4419601" y="653534"/>
            <a:ext cx="2917042" cy="646331"/>
          </a:xfrm>
          <a:prstGeom prst="rect">
            <a:avLst/>
          </a:prstGeom>
        </p:spPr>
        <p:txBody>
          <a:bodyPr wrap="square">
            <a:spAutoFit/>
          </a:bodyPr>
          <a:lstStyle/>
          <a:p>
            <a:r>
              <a:rPr lang="ru-RU" sz="3600" b="1" dirty="0" smtClean="0">
                <a:solidFill>
                  <a:srgbClr val="008080"/>
                </a:solidFill>
                <a:latin typeface="Times New Roman" pitchFamily="18" charset="0"/>
                <a:cs typeface="Times New Roman" pitchFamily="18" charset="0"/>
              </a:rPr>
              <a:t>Проблемы</a:t>
            </a:r>
            <a:endParaRPr lang="ru-RU" sz="3600" b="1" dirty="0">
              <a:solidFill>
                <a:srgbClr val="008080"/>
              </a:solidFill>
              <a:latin typeface="Times New Roman" pitchFamily="18" charset="0"/>
              <a:cs typeface="Times New Roman" pitchFamily="18" charset="0"/>
            </a:endParaRPr>
          </a:p>
        </p:txBody>
      </p:sp>
      <p:sp>
        <p:nvSpPr>
          <p:cNvPr id="13" name="Прямоугольник 12"/>
          <p:cNvSpPr/>
          <p:nvPr/>
        </p:nvSpPr>
        <p:spPr>
          <a:xfrm>
            <a:off x="1181100" y="1577965"/>
            <a:ext cx="9667875" cy="3416320"/>
          </a:xfrm>
          <a:prstGeom prst="rect">
            <a:avLst/>
          </a:prstGeom>
        </p:spPr>
        <p:txBody>
          <a:bodyPr wrap="square">
            <a:spAutoFit/>
          </a:bodyPr>
          <a:lstStyle/>
          <a:p>
            <a:r>
              <a:rPr lang="ru-RU" sz="2400" dirty="0" smtClean="0">
                <a:latin typeface="Times New Roman" pitchFamily="18" charset="0"/>
                <a:cs typeface="Times New Roman" pitchFamily="18" charset="0"/>
              </a:rPr>
              <a:t>1. </a:t>
            </a:r>
            <a:r>
              <a:rPr lang="kk-KZ" sz="2400" dirty="0" smtClean="0">
                <a:latin typeface="Times New Roman" pitchFamily="18" charset="0"/>
                <a:cs typeface="Times New Roman" pitchFamily="18" charset="0"/>
              </a:rPr>
              <a:t>Среднее пребывание в стационаре больные с обширными ожогами увеличивается.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2. Направляемые по порталу больные в Республиканские научные центры с повреждением коленных суставов увеличен</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3. Отмечается рост поступления пациентов тяжелыми множественными переломами трубчатых и тазовых костей(взрослые дети).</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4. Нехватка сертифицированных ортопед – травматологов и комбустиолога</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5. Недостаточное количество противоожоговых медицинских кроватей.</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14</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4219576" y="824984"/>
            <a:ext cx="4162102" cy="646331"/>
          </a:xfrm>
          <a:prstGeom prst="rect">
            <a:avLst/>
          </a:prstGeom>
        </p:spPr>
        <p:txBody>
          <a:bodyPr wrap="square">
            <a:spAutoFit/>
          </a:bodyPr>
          <a:lstStyle/>
          <a:p>
            <a:r>
              <a:rPr lang="ru-RU" sz="3600" b="1" dirty="0" smtClean="0">
                <a:solidFill>
                  <a:srgbClr val="008080"/>
                </a:solidFill>
                <a:latin typeface="Times New Roman" pitchFamily="18" charset="0"/>
                <a:cs typeface="Times New Roman" pitchFamily="18" charset="0"/>
              </a:rPr>
              <a:t>Пути их решения</a:t>
            </a:r>
            <a:endParaRPr lang="ru-RU" sz="3600" b="1" dirty="0">
              <a:solidFill>
                <a:srgbClr val="008080"/>
              </a:solidFill>
              <a:latin typeface="Times New Roman" pitchFamily="18" charset="0"/>
              <a:cs typeface="Times New Roman" pitchFamily="18" charset="0"/>
            </a:endParaRPr>
          </a:p>
        </p:txBody>
      </p:sp>
      <p:sp>
        <p:nvSpPr>
          <p:cNvPr id="12" name="Прямоугольник 11"/>
          <p:cNvSpPr/>
          <p:nvPr/>
        </p:nvSpPr>
        <p:spPr>
          <a:xfrm>
            <a:off x="1476375" y="2027188"/>
            <a:ext cx="9420225" cy="2677656"/>
          </a:xfrm>
          <a:prstGeom prst="rect">
            <a:avLst/>
          </a:prstGeom>
        </p:spPr>
        <p:txBody>
          <a:bodyPr wrap="square">
            <a:spAutoFit/>
          </a:bodyPr>
          <a:lstStyle/>
          <a:p>
            <a:r>
              <a:rPr lang="kk-KZ" sz="2400" dirty="0" smtClean="0">
                <a:latin typeface="Times New Roman" pitchFamily="18" charset="0"/>
                <a:cs typeface="Times New Roman" pitchFamily="18" charset="0"/>
              </a:rPr>
              <a:t>1)  </a:t>
            </a:r>
            <a:r>
              <a:rPr lang="ru-RU" sz="2400" dirty="0" smtClean="0">
                <a:latin typeface="Times New Roman" pitchFamily="18" charset="0"/>
                <a:cs typeface="Times New Roman" pitchFamily="18" charset="0"/>
              </a:rPr>
              <a:t>После приобретения   медицинского аппарата </a:t>
            </a:r>
            <a:r>
              <a:rPr lang="ru-RU" sz="2400" dirty="0" err="1" smtClean="0">
                <a:latin typeface="Times New Roman" pitchFamily="18" charset="0"/>
                <a:cs typeface="Times New Roman" pitchFamily="18" charset="0"/>
              </a:rPr>
              <a:t>Артроскоп</a:t>
            </a:r>
            <a:r>
              <a:rPr lang="ru-RU" sz="2400" dirty="0" smtClean="0">
                <a:latin typeface="Times New Roman" pitchFamily="18" charset="0"/>
                <a:cs typeface="Times New Roman" pitchFamily="18" charset="0"/>
              </a:rPr>
              <a:t>, блокирующих стержней для трубчатых костей -  </a:t>
            </a:r>
            <a:r>
              <a:rPr lang="kk-KZ" sz="2400" dirty="0" smtClean="0">
                <a:latin typeface="Times New Roman" pitchFamily="18" charset="0"/>
                <a:cs typeface="Times New Roman" pitchFamily="18" charset="0"/>
              </a:rPr>
              <a:t>Направляемые больные по порталу в Республиканские научные центры с повреждением коленных суставов уменьшется, будеть внедрено оперативное лечение множественных переломов трубчатых костей (взрослые дети).</a:t>
            </a:r>
          </a:p>
          <a:p>
            <a:r>
              <a:rPr lang="kk-KZ" sz="2400" dirty="0" smtClean="0">
                <a:latin typeface="Times New Roman" pitchFamily="18" charset="0"/>
                <a:cs typeface="Times New Roman" pitchFamily="18" charset="0"/>
              </a:rPr>
              <a:t>Преобрести противоожоговой медицинской кровати.</a:t>
            </a:r>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15</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1295400" y="810310"/>
            <a:ext cx="9639300" cy="800219"/>
          </a:xfrm>
          <a:prstGeom prst="rect">
            <a:avLst/>
          </a:prstGeom>
        </p:spPr>
        <p:txBody>
          <a:bodyPr wrap="square">
            <a:spAutoFit/>
          </a:bodyPr>
          <a:lstStyle/>
          <a:p>
            <a:pPr algn="ctr"/>
            <a:r>
              <a:rPr lang="ru-RU" sz="2800" b="1" dirty="0" smtClean="0">
                <a:solidFill>
                  <a:srgbClr val="008080"/>
                </a:solidFill>
                <a:latin typeface="Times New Roman" pitchFamily="18" charset="0"/>
                <a:cs typeface="Times New Roman" pitchFamily="18" charset="0"/>
              </a:rPr>
              <a:t>Приобретен аппараты </a:t>
            </a:r>
            <a:r>
              <a:rPr lang="ru-RU" sz="2800" b="1" dirty="0" err="1" smtClean="0">
                <a:solidFill>
                  <a:srgbClr val="008080"/>
                </a:solidFill>
                <a:latin typeface="Times New Roman" pitchFamily="18" charset="0"/>
                <a:cs typeface="Times New Roman" pitchFamily="18" charset="0"/>
              </a:rPr>
              <a:t>дерматом</a:t>
            </a:r>
            <a:r>
              <a:rPr lang="ru-RU" sz="2800" b="1" dirty="0" smtClean="0">
                <a:solidFill>
                  <a:srgbClr val="008080"/>
                </a:solidFill>
                <a:latin typeface="Times New Roman" pitchFamily="18" charset="0"/>
                <a:cs typeface="Times New Roman" pitchFamily="18" charset="0"/>
              </a:rPr>
              <a:t> и перфоратор</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12" name="Содержимое 3" descr="C:\Users\травма 3\Downloads\IMG_0133.jpg"/>
          <p:cNvPicPr>
            <a:picLocks noGrp="1"/>
          </p:cNvPicPr>
          <p:nvPr>
            <p:ph idx="1"/>
          </p:nvPr>
        </p:nvPicPr>
        <p:blipFill>
          <a:blip r:embed="rId4" cstate="print"/>
          <a:srcRect/>
          <a:stretch>
            <a:fillRect/>
          </a:stretch>
        </p:blipFill>
        <p:spPr bwMode="auto">
          <a:xfrm>
            <a:off x="1519210" y="1690677"/>
            <a:ext cx="3929089" cy="4538674"/>
          </a:xfrm>
          <a:prstGeom prst="rect">
            <a:avLst/>
          </a:prstGeom>
          <a:noFill/>
          <a:ln w="9525">
            <a:noFill/>
            <a:miter lim="800000"/>
            <a:headEnd/>
            <a:tailEnd/>
          </a:ln>
        </p:spPr>
      </p:pic>
      <p:pic>
        <p:nvPicPr>
          <p:cNvPr id="13" name="Рисунок 12" descr="C:\Users\травма 3\Downloads\c226a42b-468c-4469-bf2d-1b2ce8bd7549.JPG"/>
          <p:cNvPicPr/>
          <p:nvPr/>
        </p:nvPicPr>
        <p:blipFill>
          <a:blip r:embed="rId5" cstate="print"/>
          <a:srcRect/>
          <a:stretch>
            <a:fillRect/>
          </a:stretch>
        </p:blipFill>
        <p:spPr bwMode="auto">
          <a:xfrm>
            <a:off x="7053265" y="1709726"/>
            <a:ext cx="3000396" cy="4572032"/>
          </a:xfrm>
          <a:prstGeom prst="rect">
            <a:avLst/>
          </a:prstGeom>
          <a:noFill/>
          <a:ln w="9525">
            <a:noFill/>
            <a:miter lim="800000"/>
            <a:headEnd/>
            <a:tailEnd/>
          </a:ln>
        </p:spPr>
      </p:pic>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solidFill>
                <a:schemeClr val="bg1"/>
              </a:solidFill>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16</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1400175" y="520690"/>
            <a:ext cx="9458325" cy="2308324"/>
          </a:xfrm>
          <a:prstGeom prst="rect">
            <a:avLst/>
          </a:prstGeom>
        </p:spPr>
        <p:txBody>
          <a:bodyPr wrap="square">
            <a:spAutoFit/>
          </a:bodyPr>
          <a:lstStyle/>
          <a:p>
            <a:r>
              <a:rPr lang="kk-KZ" b="1" dirty="0" smtClean="0">
                <a:solidFill>
                  <a:srgbClr val="008080"/>
                </a:solidFill>
              </a:rPr>
              <a:t>Внедрены 2023г следующие виды операции в отделении  </a:t>
            </a:r>
            <a:r>
              <a:rPr lang="ru-RU" dirty="0" smtClean="0"/>
              <a:t/>
            </a:r>
            <a:br>
              <a:rPr lang="ru-RU" dirty="0" smtClean="0"/>
            </a:br>
            <a:r>
              <a:rPr lang="kk-KZ" dirty="0" smtClean="0"/>
              <a:t> </a:t>
            </a:r>
            <a:r>
              <a:rPr lang="ru-RU" dirty="0" smtClean="0"/>
              <a:t/>
            </a:r>
            <a:br>
              <a:rPr lang="ru-RU" dirty="0" smtClean="0"/>
            </a:br>
            <a:r>
              <a:rPr lang="ru-RU" b="1" dirty="0" smtClean="0"/>
              <a:t> Травматология:</a:t>
            </a:r>
            <a:r>
              <a:rPr lang="ru-RU" dirty="0" smtClean="0"/>
              <a:t/>
            </a:r>
            <a:br>
              <a:rPr lang="ru-RU" dirty="0" smtClean="0"/>
            </a:br>
            <a:r>
              <a:rPr lang="kk-KZ" dirty="0" smtClean="0"/>
              <a:t>Внедрены 2023г следующие виды операции  в ортопедии:</a:t>
            </a:r>
            <a:r>
              <a:rPr lang="ru-RU" dirty="0" smtClean="0"/>
              <a:t/>
            </a:r>
            <a:br>
              <a:rPr lang="ru-RU" dirty="0" smtClean="0"/>
            </a:br>
            <a:r>
              <a:rPr lang="ru-RU" dirty="0" smtClean="0"/>
              <a:t>оперативное лечение при ДЦП конско-полых стопах по </a:t>
            </a:r>
            <a:r>
              <a:rPr lang="ru-RU" dirty="0" err="1" smtClean="0"/>
              <a:t>Страйеру</a:t>
            </a:r>
            <a:r>
              <a:rPr lang="kk-KZ" dirty="0" smtClean="0"/>
              <a:t>.</a:t>
            </a:r>
            <a:r>
              <a:rPr lang="ru-RU" dirty="0" smtClean="0"/>
              <a:t/>
            </a:r>
            <a:br>
              <a:rPr lang="ru-RU" dirty="0" smtClean="0"/>
            </a:br>
            <a:r>
              <a:rPr lang="kk-KZ" b="1" dirty="0" smtClean="0"/>
              <a:t>Комбустиология</a:t>
            </a:r>
            <a:r>
              <a:rPr lang="ru-RU" dirty="0" smtClean="0"/>
              <a:t/>
            </a:r>
            <a:br>
              <a:rPr lang="ru-RU" dirty="0" smtClean="0"/>
            </a:br>
            <a:r>
              <a:rPr lang="ru-RU" dirty="0" smtClean="0"/>
              <a:t>Все виды операции </a:t>
            </a:r>
            <a:r>
              <a:rPr lang="ru-RU" dirty="0" err="1" smtClean="0"/>
              <a:t>аутодермопластики</a:t>
            </a:r>
            <a:r>
              <a:rPr lang="ru-RU" dirty="0" smtClean="0"/>
              <a:t> с применением </a:t>
            </a:r>
            <a:r>
              <a:rPr lang="ru-RU" dirty="0" err="1" smtClean="0"/>
              <a:t>дерматома</a:t>
            </a:r>
            <a:r>
              <a:rPr lang="ru-RU" dirty="0" smtClean="0"/>
              <a:t> и перфоратора .</a:t>
            </a:r>
            <a:br>
              <a:rPr lang="ru-RU" dirty="0" smtClean="0"/>
            </a:br>
            <a:endParaRPr lang="ru-RU" dirty="0"/>
          </a:p>
        </p:txBody>
      </p:sp>
      <p:pic>
        <p:nvPicPr>
          <p:cNvPr id="12" name="Рисунок 11" descr="ожог 2.jpg"/>
          <p:cNvPicPr>
            <a:picLocks noChangeAspect="1"/>
          </p:cNvPicPr>
          <p:nvPr/>
        </p:nvPicPr>
        <p:blipFill>
          <a:blip r:embed="rId4" cstate="print"/>
          <a:stretch>
            <a:fillRect/>
          </a:stretch>
        </p:blipFill>
        <p:spPr>
          <a:xfrm>
            <a:off x="8846582" y="2781300"/>
            <a:ext cx="2935843" cy="3562349"/>
          </a:xfrm>
          <a:prstGeom prst="rect">
            <a:avLst/>
          </a:prstGeom>
        </p:spPr>
      </p:pic>
      <p:pic>
        <p:nvPicPr>
          <p:cNvPr id="13" name="Рисунок 12" descr="ожог .jpg"/>
          <p:cNvPicPr>
            <a:picLocks noChangeAspect="1"/>
          </p:cNvPicPr>
          <p:nvPr/>
        </p:nvPicPr>
        <p:blipFill>
          <a:blip r:embed="rId5" cstate="print"/>
          <a:stretch>
            <a:fillRect/>
          </a:stretch>
        </p:blipFill>
        <p:spPr>
          <a:xfrm>
            <a:off x="5943599" y="2781300"/>
            <a:ext cx="2764393" cy="3533775"/>
          </a:xfrm>
          <a:prstGeom prst="rect">
            <a:avLst/>
          </a:prstGeom>
        </p:spPr>
      </p:pic>
      <p:pic>
        <p:nvPicPr>
          <p:cNvPr id="15" name="Рисунок 14" descr="дтп 8.jpg"/>
          <p:cNvPicPr>
            <a:picLocks noChangeAspect="1"/>
          </p:cNvPicPr>
          <p:nvPr/>
        </p:nvPicPr>
        <p:blipFill>
          <a:blip r:embed="rId6" cstate="print"/>
          <a:stretch>
            <a:fillRect/>
          </a:stretch>
        </p:blipFill>
        <p:spPr>
          <a:xfrm>
            <a:off x="3409950" y="2819400"/>
            <a:ext cx="2343149" cy="3495675"/>
          </a:xfrm>
          <a:prstGeom prst="rect">
            <a:avLst/>
          </a:prstGeom>
        </p:spPr>
      </p:pic>
      <p:pic>
        <p:nvPicPr>
          <p:cNvPr id="17" name="Рисунок 16" descr="дтп 4.jpg"/>
          <p:cNvPicPr>
            <a:picLocks noChangeAspect="1"/>
          </p:cNvPicPr>
          <p:nvPr/>
        </p:nvPicPr>
        <p:blipFill>
          <a:blip r:embed="rId7" cstate="print"/>
          <a:stretch>
            <a:fillRect/>
          </a:stretch>
        </p:blipFill>
        <p:spPr>
          <a:xfrm>
            <a:off x="923925" y="2809875"/>
            <a:ext cx="2285999" cy="3476625"/>
          </a:xfrm>
          <a:prstGeom prst="rect">
            <a:avLst/>
          </a:prstGeom>
        </p:spPr>
      </p:pic>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kk-KZ" sz="2000" b="1" dirty="0" smtClean="0">
              <a:solidFill>
                <a:schemeClr val="bg1"/>
              </a:solidFill>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53800" y="0"/>
            <a:ext cx="723900" cy="499939"/>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17</a:t>
            </a:r>
          </a:p>
          <a:p>
            <a:pPr algn="ct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7" name="Прямоугольник 46"/>
          <p:cNvSpPr/>
          <p:nvPr/>
        </p:nvSpPr>
        <p:spPr>
          <a:xfrm>
            <a:off x="3378193" y="1236788"/>
            <a:ext cx="2611499" cy="2800767"/>
          </a:xfrm>
          <a:prstGeom prst="rect">
            <a:avLst/>
          </a:prstGeom>
        </p:spPr>
        <p:txBody>
          <a:bodyPr wrap="square">
            <a:spAutoFit/>
          </a:bodyPr>
          <a:lstStyle/>
          <a:p>
            <a:endParaRPr lang="ru-RU" sz="1600" dirty="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p:txBody>
      </p:sp>
      <p:sp>
        <p:nvSpPr>
          <p:cNvPr id="2" name="AutoShape 2" descr="blob:https://web.whatsapp.com/6bc9c7f7-ca03-4caa-bfa1-02209694279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2019300" y="662285"/>
            <a:ext cx="8134349" cy="1569660"/>
          </a:xfrm>
          <a:prstGeom prst="rect">
            <a:avLst/>
          </a:prstGeom>
        </p:spPr>
        <p:txBody>
          <a:bodyPr wrap="square">
            <a:spAutoFit/>
          </a:bodyPr>
          <a:lstStyle/>
          <a:p>
            <a:pPr algn="ctr"/>
            <a:r>
              <a:rPr lang="kk-KZ" sz="3600" b="1" dirty="0" smtClean="0">
                <a:solidFill>
                  <a:srgbClr val="008080"/>
                </a:solidFill>
                <a:latin typeface="Times New Roman" pitchFamily="18" charset="0"/>
                <a:cs typeface="Times New Roman" pitchFamily="18" charset="0"/>
              </a:rPr>
              <a:t>Вступление в СМИ</a:t>
            </a:r>
            <a:r>
              <a:rPr lang="ru-RU" sz="3600" dirty="0" smtClean="0">
                <a:solidFill>
                  <a:srgbClr val="008080"/>
                </a:solidFill>
                <a:latin typeface="Times New Roman" pitchFamily="18" charset="0"/>
                <a:cs typeface="Times New Roman" pitchFamily="18" charset="0"/>
              </a:rPr>
              <a:t/>
            </a:r>
            <a:br>
              <a:rPr lang="ru-RU" sz="3600" dirty="0" smtClean="0">
                <a:solidFill>
                  <a:srgbClr val="008080"/>
                </a:solidFill>
                <a:latin typeface="Times New Roman" pitchFamily="18" charset="0"/>
                <a:cs typeface="Times New Roman" pitchFamily="18" charset="0"/>
              </a:rPr>
            </a:br>
            <a:r>
              <a:rPr lang="kk-KZ" sz="3600" b="1" dirty="0" smtClean="0">
                <a:solidFill>
                  <a:srgbClr val="008080"/>
                </a:solidFill>
                <a:latin typeface="Times New Roman" pitchFamily="18" charset="0"/>
                <a:cs typeface="Times New Roman" pitchFamily="18" charset="0"/>
              </a:rPr>
              <a:t>По телевидении</a:t>
            </a:r>
            <a:r>
              <a:rPr lang="ru-RU" sz="2400" dirty="0" smtClean="0">
                <a:solidFill>
                  <a:srgbClr val="008080"/>
                </a:solidFill>
                <a:latin typeface="Times New Roman" pitchFamily="18" charset="0"/>
                <a:cs typeface="Times New Roman" pitchFamily="18" charset="0"/>
              </a:rPr>
              <a:t/>
            </a:r>
            <a:br>
              <a:rPr lang="ru-RU" sz="2400" dirty="0" smtClean="0">
                <a:solidFill>
                  <a:srgbClr val="008080"/>
                </a:solidFill>
                <a:latin typeface="Times New Roman" pitchFamily="18" charset="0"/>
                <a:cs typeface="Times New Roman" pitchFamily="18" charset="0"/>
              </a:rPr>
            </a:br>
            <a:endParaRPr lang="ru-RU" sz="2400" dirty="0">
              <a:solidFill>
                <a:srgbClr val="008080"/>
              </a:solidFill>
              <a:latin typeface="Times New Roman" pitchFamily="18" charset="0"/>
              <a:cs typeface="Times New Roman" pitchFamily="18" charset="0"/>
            </a:endParaRPr>
          </a:p>
        </p:txBody>
      </p:sp>
      <p:graphicFrame>
        <p:nvGraphicFramePr>
          <p:cNvPr id="13" name="Схема 12"/>
          <p:cNvGraphicFramePr/>
          <p:nvPr/>
        </p:nvGraphicFramePr>
        <p:xfrm>
          <a:off x="1908175" y="2047875"/>
          <a:ext cx="8902700" cy="3871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42737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9950" y="1"/>
            <a:ext cx="9084775"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ru-RU" sz="2400" b="1" dirty="0" smtClean="0">
              <a:latin typeface="Times New Roman" panose="02020603050405020304" pitchFamily="18" charset="0"/>
              <a:cs typeface="Times New Roman" panose="02020603050405020304" pitchFamily="18" charset="0"/>
            </a:endParaRPr>
          </a:p>
        </p:txBody>
      </p:sp>
      <p:sp>
        <p:nvSpPr>
          <p:cNvPr id="14" name="Прямоугольный треугольник 13"/>
          <p:cNvSpPr/>
          <p:nvPr/>
        </p:nvSpPr>
        <p:spPr>
          <a:xfrm>
            <a:off x="1642169"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5"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a:t>
            </a: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8</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7" y="6291503"/>
            <a:ext cx="3531988" cy="307777"/>
          </a:xfrm>
          <a:prstGeom prst="rect">
            <a:avLst/>
          </a:prstGeom>
          <a:solidFill>
            <a:srgbClr val="F2F2F2"/>
          </a:solidFill>
        </p:spPr>
        <p:txBody>
          <a:bodyPr wrap="square">
            <a:spAutoFit/>
          </a:bodyPr>
          <a:lstStyle/>
          <a:p>
            <a:pPr algn="ctr"/>
            <a:endParaRPr lang="en-US"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5"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3171826" y="672584"/>
            <a:ext cx="6435296" cy="646331"/>
          </a:xfrm>
          <a:prstGeom prst="rect">
            <a:avLst/>
          </a:prstGeom>
        </p:spPr>
        <p:txBody>
          <a:bodyPr wrap="square">
            <a:spAutoFit/>
          </a:bodyPr>
          <a:lstStyle/>
          <a:p>
            <a:r>
              <a:rPr lang="ru-RU" sz="3600" b="1" dirty="0" smtClean="0">
                <a:solidFill>
                  <a:srgbClr val="008080"/>
                </a:solidFill>
                <a:latin typeface="Times New Roman" pitchFamily="18" charset="0"/>
                <a:cs typeface="Times New Roman" pitchFamily="18" charset="0"/>
              </a:rPr>
              <a:t>План отделении на 2024г</a:t>
            </a:r>
            <a:endParaRPr lang="ru-RU" sz="3600" b="1" dirty="0">
              <a:solidFill>
                <a:srgbClr val="008080"/>
              </a:solidFill>
              <a:latin typeface="Times New Roman" pitchFamily="18" charset="0"/>
              <a:cs typeface="Times New Roman" pitchFamily="18" charset="0"/>
            </a:endParaRPr>
          </a:p>
        </p:txBody>
      </p:sp>
      <p:graphicFrame>
        <p:nvGraphicFramePr>
          <p:cNvPr id="13" name="Схема 12"/>
          <p:cNvGraphicFramePr/>
          <p:nvPr/>
        </p:nvGraphicFramePr>
        <p:xfrm>
          <a:off x="981075" y="1466850"/>
          <a:ext cx="9591675"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9950" y="0"/>
            <a:ext cx="9084774" cy="533400"/>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800" b="1" dirty="0">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382376" y="95929"/>
            <a:ext cx="676274"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19</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7848599" y="1349102"/>
            <a:ext cx="3375223" cy="400110"/>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            </a:t>
            </a:r>
            <a:endParaRPr lang="ru-RU" sz="2400" b="1" i="1" dirty="0" smtClean="0">
              <a:latin typeface="Times New Roman" pitchFamily="18" charset="0"/>
              <a:cs typeface="Times New Roman" pitchFamily="18" charset="0"/>
            </a:endParaRPr>
          </a:p>
        </p:txBody>
      </p:sp>
      <p:pic>
        <p:nvPicPr>
          <p:cNvPr id="12" name="Picture 6" descr="http://www.yes.md/Remarks/247e1d43-9b8c-45d1-bd70-673183728388.jpg"/>
          <p:cNvPicPr>
            <a:picLocks noGrp="1" noChangeAspect="1" noChangeArrowheads="1"/>
          </p:cNvPicPr>
          <p:nvPr>
            <p:ph idx="1"/>
          </p:nvPr>
        </p:nvPicPr>
        <p:blipFill>
          <a:blip r:embed="rId4" cstate="print"/>
          <a:stretch>
            <a:fillRect/>
          </a:stretch>
        </p:blipFill>
        <p:spPr bwMode="auto">
          <a:xfrm>
            <a:off x="3417359" y="1838325"/>
            <a:ext cx="5168900" cy="3876675"/>
          </a:xfrm>
          <a:prstGeom prst="rect">
            <a:avLst/>
          </a:prstGeom>
          <a:noFill/>
          <a:ln w="9525">
            <a:noFill/>
            <a:miter lim="800000"/>
            <a:headEnd/>
            <a:tailEnd/>
          </a:ln>
        </p:spPr>
      </p:pic>
      <p:sp>
        <p:nvSpPr>
          <p:cNvPr id="13" name="Прямоугольник 12"/>
          <p:cNvSpPr/>
          <p:nvPr/>
        </p:nvSpPr>
        <p:spPr>
          <a:xfrm>
            <a:off x="3779255" y="853559"/>
            <a:ext cx="4294574" cy="584775"/>
          </a:xfrm>
          <a:prstGeom prst="rect">
            <a:avLst/>
          </a:prstGeom>
        </p:spPr>
        <p:txBody>
          <a:bodyPr wrap="none">
            <a:spAutoFit/>
          </a:bodyPr>
          <a:lstStyle/>
          <a:p>
            <a:r>
              <a:rPr lang="ru-RU" sz="3200" b="1" dirty="0" smtClean="0">
                <a:solidFill>
                  <a:srgbClr val="008080"/>
                </a:solidFill>
                <a:latin typeface="Times New Roman" pitchFamily="18" charset="0"/>
                <a:cs typeface="Times New Roman" pitchFamily="18" charset="0"/>
              </a:rPr>
              <a:t>Спасибо за внимание!</a:t>
            </a:r>
            <a:endParaRPr lang="ru-RU" sz="3200" b="1" dirty="0">
              <a:solidFill>
                <a:srgbClr val="00808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39475" y="0"/>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32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Прямоугольник 47"/>
          <p:cNvSpPr/>
          <p:nvPr/>
        </p:nvSpPr>
        <p:spPr>
          <a:xfrm>
            <a:off x="3749039" y="1246580"/>
            <a:ext cx="7988036" cy="923330"/>
          </a:xfrm>
          <a:prstGeom prst="rect">
            <a:avLst/>
          </a:prstGeom>
        </p:spPr>
        <p:txBody>
          <a:bodyPr wrap="square">
            <a:spAutoFit/>
          </a:bodyPr>
          <a:lstStyle/>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a:t>
            </a:r>
            <a:endParaRPr lang="ru-RU" sz="1600" b="1" dirty="0" smtClean="0">
              <a:solidFill>
                <a:srgbClr val="FF0000"/>
              </a:solidFill>
              <a:latin typeface="Times New Roman" pitchFamily="18" charset="0"/>
              <a:ea typeface="Times New Roman" panose="02020603050405020304" pitchFamily="18" charset="0"/>
              <a:cs typeface="Times New Roman" pitchFamily="18" charset="0"/>
            </a:endParaRPr>
          </a:p>
          <a:p>
            <a:pPr algn="just"/>
            <a:r>
              <a:rPr lang="ru-RU" dirty="0" smtClean="0">
                <a:latin typeface="Times New Roman" pitchFamily="18" charset="0"/>
                <a:cs typeface="Times New Roman" pitchFamily="18" charset="0"/>
              </a:rPr>
              <a:t>. </a:t>
            </a:r>
            <a:endParaRPr lang="kk-KZ" dirty="0" smtClean="0">
              <a:latin typeface="Arial" panose="020B0604020202020204" pitchFamily="34" charset="0"/>
              <a:ea typeface="Tahoma" panose="020B0604030504040204" pitchFamily="34" charset="0"/>
              <a:cs typeface="Arial" panose="020B0604020202020204" pitchFamily="34" charset="0"/>
            </a:endParaRPr>
          </a:p>
        </p:txBody>
      </p:sp>
      <p:sp>
        <p:nvSpPr>
          <p:cNvPr id="22" name="Прямоугольник 21"/>
          <p:cNvSpPr/>
          <p:nvPr/>
        </p:nvSpPr>
        <p:spPr>
          <a:xfrm>
            <a:off x="77420" y="5990497"/>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083296" y="5996226"/>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7" name="Заголовок 16"/>
          <p:cNvSpPr>
            <a:spLocks noGrp="1"/>
          </p:cNvSpPr>
          <p:nvPr>
            <p:ph type="title"/>
          </p:nvPr>
        </p:nvSpPr>
        <p:spPr>
          <a:xfrm>
            <a:off x="914400" y="2879725"/>
            <a:ext cx="10515600" cy="1325563"/>
          </a:xfrm>
        </p:spPr>
        <p:txBody>
          <a:bodyPr>
            <a:normAutofit fontScale="90000"/>
          </a:bodyPr>
          <a:lstStyle/>
          <a:p>
            <a:r>
              <a:rPr lang="ru-RU" sz="2700" dirty="0" smtClean="0">
                <a:latin typeface="Times New Roman" pitchFamily="18" charset="0"/>
                <a:cs typeface="Times New Roman" pitchFamily="18" charset="0"/>
              </a:rPr>
              <a:t>Городская детская клиническая больница является лечебно- консультативным учреждением города Шымкент, где  специалисты города оказывают лечебную и консультативную  помощь детям  городов  и районов области.</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Отделение детской травматологии ортопедии функционирует с 2015 года. Отделение рассчитано на 40 коек, где оказывается  специализированная  помощь детям с повреждениями и заболеваниями опорно-двигательного аппарата. 15 коек нейрохирургический, 15 коек травматологический, 10 коек ожоговый. 17.07.2023г отделение реорганизовано по приказу главного врача. 20 коек травматологических, 10 коек ожоговых.</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Нейрохирургическое койки  отделена.</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Работаем по приказу МЗ РК  №156 от 30.11.2023г </a:t>
            </a:r>
            <a:br>
              <a:rPr lang="ru-RU" sz="27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Согласно штатному расписанию:</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работают 8 врача, имеет квалификационную категорию: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высшая категория - 3,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первая категория - 5.</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452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AutoShape 2" descr="blob:https://web.whatsapp.com/084e7e25-613b-45ce-bf06-222d602dcab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084e7e25-613b-45ce-bf06-222d602dcab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2"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20" name="Прямоугольник 19"/>
          <p:cNvSpPr/>
          <p:nvPr/>
        </p:nvSpPr>
        <p:spPr>
          <a:xfrm>
            <a:off x="1228726" y="600760"/>
            <a:ext cx="9877424" cy="400110"/>
          </a:xfrm>
          <a:prstGeom prst="rect">
            <a:avLst/>
          </a:prstGeom>
        </p:spPr>
        <p:txBody>
          <a:bodyPr wrap="square">
            <a:spAutoFit/>
          </a:bodyPr>
          <a:lstStyle/>
          <a:p>
            <a:pPr algn="ct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ОСНОВНЫЕ </a:t>
            </a:r>
            <a:r>
              <a:rPr lang="kk-KZ" sz="2000" b="1" dirty="0" smtClean="0">
                <a:solidFill>
                  <a:schemeClr val="accent1">
                    <a:lumMod val="75000"/>
                  </a:schemeClr>
                </a:solidFill>
                <a:latin typeface="Times New Roman" panose="02020603050405020304" pitchFamily="18" charset="0"/>
                <a:cs typeface="Times New Roman" panose="02020603050405020304" pitchFamily="18" charset="0"/>
              </a:rPr>
              <a:t>КАЧЕСТВЕННЫЕ </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ПОКАЗАТЕЛИ </a:t>
            </a:r>
            <a:r>
              <a:rPr lang="kk-KZ" sz="2000" b="1" dirty="0" smtClean="0">
                <a:solidFill>
                  <a:schemeClr val="accent1">
                    <a:lumMod val="75000"/>
                  </a:schemeClr>
                </a:solidFill>
                <a:latin typeface="Times New Roman" panose="02020603050405020304" pitchFamily="18" charset="0"/>
                <a:cs typeface="Times New Roman" panose="02020603050405020304" pitchFamily="18" charset="0"/>
              </a:rPr>
              <a:t>ОТДЕЛЕНИЯ</a:t>
            </a:r>
            <a:endParaRPr lang="ru-RU" sz="2000" b="1" dirty="0">
              <a:solidFill>
                <a:schemeClr val="accent1">
                  <a:lumMod val="75000"/>
                </a:schemeClr>
              </a:solidFill>
            </a:endParaRPr>
          </a:p>
        </p:txBody>
      </p:sp>
      <p:graphicFrame>
        <p:nvGraphicFramePr>
          <p:cNvPr id="21" name="Содержимое 7"/>
          <p:cNvGraphicFramePr>
            <a:graphicFrameLocks noGrp="1"/>
          </p:cNvGraphicFramePr>
          <p:nvPr>
            <p:ph idx="1"/>
          </p:nvPr>
        </p:nvGraphicFramePr>
        <p:xfrm>
          <a:off x="1143000" y="1357298"/>
          <a:ext cx="9286875" cy="4653295"/>
        </p:xfrm>
        <a:graphic>
          <a:graphicData uri="http://schemas.openxmlformats.org/drawingml/2006/table">
            <a:tbl>
              <a:tblPr firstRow="1" bandRow="1">
                <a:tableStyleId>{5C22544A-7EE6-4342-B048-85BDC9FD1C3A}</a:tableStyleId>
              </a:tblPr>
              <a:tblGrid>
                <a:gridCol w="758086"/>
                <a:gridCol w="4359176"/>
                <a:gridCol w="1421470"/>
                <a:gridCol w="1516235"/>
                <a:gridCol w="1231908"/>
              </a:tblGrid>
              <a:tr h="406415">
                <a:tc>
                  <a:txBody>
                    <a:bodyPr/>
                    <a:lstStyle/>
                    <a:p>
                      <a:pPr marL="3175">
                        <a:lnSpc>
                          <a:spcPct val="115000"/>
                        </a:lnSpc>
                        <a:spcAft>
                          <a:spcPts val="0"/>
                        </a:spcAft>
                      </a:pPr>
                      <a:r>
                        <a:rPr lang="ru-RU" sz="14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3810" algn="ctr">
                        <a:lnSpc>
                          <a:spcPct val="115000"/>
                        </a:lnSpc>
                        <a:spcAft>
                          <a:spcPts val="0"/>
                        </a:spcAft>
                      </a:pPr>
                      <a:r>
                        <a:rPr lang="ru-RU" sz="1400" b="1" spc="-15" dirty="0">
                          <a:solidFill>
                            <a:schemeClr val="tx1"/>
                          </a:solidFill>
                          <a:effectLst/>
                          <a:latin typeface="Times New Roman" panose="02020603050405020304" pitchFamily="18" charset="0"/>
                          <a:cs typeface="Times New Roman" panose="02020603050405020304" pitchFamily="18" charset="0"/>
                        </a:rPr>
                        <a:t>Показатели</a:t>
                      </a:r>
                      <a:endParaRPr lang="ru-RU" sz="1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r>
                        <a:rPr lang="ru-RU" sz="1600" b="1" dirty="0" smtClean="0">
                          <a:solidFill>
                            <a:schemeClr val="tx1"/>
                          </a:solidFill>
                          <a:latin typeface="Times New Roman" pitchFamily="18" charset="0"/>
                          <a:cs typeface="Times New Roman" pitchFamily="18" charset="0"/>
                        </a:rPr>
                        <a:t>2021г</a:t>
                      </a:r>
                      <a:endParaRPr lang="ru-RU" sz="1600" b="1" dirty="0">
                        <a:solidFill>
                          <a:schemeClr val="tx1"/>
                        </a:solidFill>
                        <a:latin typeface="Times New Roman" pitchFamily="18" charset="0"/>
                        <a:cs typeface="Times New Roman" pitchFamily="18" charset="0"/>
                      </a:endParaRPr>
                    </a:p>
                  </a:txBody>
                  <a:tcPr/>
                </a:tc>
                <a:tc>
                  <a:txBody>
                    <a:bodyPr/>
                    <a:lstStyle/>
                    <a:p>
                      <a:pPr algn="ctr"/>
                      <a:r>
                        <a:rPr lang="ru-RU" sz="1600" b="1" dirty="0" smtClean="0">
                          <a:solidFill>
                            <a:schemeClr val="tx1"/>
                          </a:solidFill>
                          <a:latin typeface="Times New Roman" pitchFamily="18" charset="0"/>
                          <a:cs typeface="Times New Roman" pitchFamily="18" charset="0"/>
                        </a:rPr>
                        <a:t>2022г</a:t>
                      </a:r>
                      <a:endParaRPr lang="ru-RU" sz="1600" b="1" dirty="0">
                        <a:solidFill>
                          <a:schemeClr val="tx1"/>
                        </a:solidFill>
                        <a:latin typeface="Times New Roman" pitchFamily="18" charset="0"/>
                        <a:cs typeface="Times New Roman" pitchFamily="18" charset="0"/>
                      </a:endParaRPr>
                    </a:p>
                  </a:txBody>
                  <a:tcPr/>
                </a:tc>
                <a:tc>
                  <a:txBody>
                    <a:bodyPr/>
                    <a:lstStyle/>
                    <a:p>
                      <a:pPr algn="ctr"/>
                      <a:r>
                        <a:rPr lang="ru-RU" sz="1600" b="1" dirty="0" smtClean="0">
                          <a:solidFill>
                            <a:schemeClr val="tx1"/>
                          </a:solidFill>
                          <a:latin typeface="Times New Roman" pitchFamily="18" charset="0"/>
                          <a:cs typeface="Times New Roman" pitchFamily="18" charset="0"/>
                        </a:rPr>
                        <a:t>2023г</a:t>
                      </a:r>
                      <a:endParaRPr lang="ru-RU" sz="1600" b="1" dirty="0">
                        <a:solidFill>
                          <a:schemeClr val="tx1"/>
                        </a:solidFill>
                        <a:latin typeface="Times New Roman" pitchFamily="18" charset="0"/>
                        <a:cs typeface="Times New Roman" pitchFamily="18" charset="0"/>
                      </a:endParaRPr>
                    </a:p>
                  </a:txBody>
                  <a:tcPr/>
                </a:tc>
              </a:tr>
              <a:tr h="370840">
                <a:tc>
                  <a:txBody>
                    <a:bodyPr/>
                    <a:lstStyle/>
                    <a:p>
                      <a:pPr algn="ctr">
                        <a:lnSpc>
                          <a:spcPct val="115000"/>
                        </a:lnSpc>
                        <a:spcAft>
                          <a:spcPts val="0"/>
                        </a:spcAft>
                        <a:tabLst>
                          <a:tab pos="135255" algn="ctr"/>
                        </a:tabLst>
                      </a:pPr>
                      <a:r>
                        <a:rPr lang="ru-RU" sz="1800" b="1" dirty="0">
                          <a:solidFill>
                            <a:schemeClr val="tx1"/>
                          </a:solidFill>
                          <a:effectLst/>
                          <a:latin typeface="Times New Roman" panose="02020603050405020304" pitchFamily="18" charset="0"/>
                          <a:cs typeface="Times New Roman" panose="02020603050405020304" pitchFamily="18" charset="0"/>
                        </a:rPr>
                        <a:t>	1</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6350">
                        <a:lnSpc>
                          <a:spcPct val="115000"/>
                        </a:lnSpc>
                        <a:spcAft>
                          <a:spcPts val="0"/>
                        </a:spcAft>
                      </a:pPr>
                      <a:r>
                        <a:rPr lang="ru-RU" sz="1800" b="1" spc="-5" dirty="0">
                          <a:solidFill>
                            <a:schemeClr val="tx1"/>
                          </a:solidFill>
                          <a:effectLst/>
                          <a:latin typeface="Times New Roman" pitchFamily="18" charset="0"/>
                          <a:cs typeface="Times New Roman" pitchFamily="18" charset="0"/>
                        </a:rPr>
                        <a:t>Всего пролечено</a:t>
                      </a:r>
                      <a:endParaRPr lang="ru-RU" sz="1800" b="1" dirty="0">
                        <a:solidFill>
                          <a:schemeClr val="tx1"/>
                        </a:solidFill>
                        <a:effectLst/>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1683</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1937</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 1800</a:t>
                      </a:r>
                      <a:endParaRPr lang="ru-RU" dirty="0">
                        <a:latin typeface="Times New Roman" pitchFamily="18" charset="0"/>
                        <a:cs typeface="Times New Roman" pitchFamily="18" charset="0"/>
                      </a:endParaRPr>
                    </a:p>
                  </a:txBody>
                  <a:tcPr/>
                </a:tc>
              </a:tr>
              <a:tr h="370840">
                <a:tc>
                  <a:txBody>
                    <a:bodyPr/>
                    <a:lstStyle/>
                    <a:p>
                      <a:pPr algn="ctr">
                        <a:lnSpc>
                          <a:spcPct val="115000"/>
                        </a:lnSpc>
                        <a:spcAft>
                          <a:spcPts val="0"/>
                        </a:spcAft>
                        <a:tabLst>
                          <a:tab pos="135255" algn="ctr"/>
                        </a:tabLst>
                      </a:pPr>
                      <a:r>
                        <a:rPr lang="ru-RU" sz="1800" b="1" dirty="0" smtClean="0">
                          <a:solidFill>
                            <a:schemeClr val="tx1"/>
                          </a:solidFill>
                          <a:effectLst/>
                          <a:latin typeface="Times New Roman" panose="02020603050405020304" pitchFamily="18" charset="0"/>
                          <a:ea typeface="Times New Roman"/>
                          <a:cs typeface="Times New Roman" panose="02020603050405020304" pitchFamily="18" charset="0"/>
                        </a:rPr>
                        <a:t>2</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6350"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Выполнено койко-дней</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12206</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14737</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12763</a:t>
                      </a:r>
                      <a:endParaRPr lang="ru-RU" dirty="0">
                        <a:latin typeface="Times New Roman" pitchFamily="18" charset="0"/>
                        <a:cs typeface="Times New Roman" pitchFamily="18" charset="0"/>
                      </a:endParaRPr>
                    </a:p>
                  </a:txBody>
                  <a:tcPr/>
                </a:tc>
              </a:tr>
              <a:tr h="370840">
                <a:tc>
                  <a:txBody>
                    <a:bodyPr/>
                    <a:lstStyle/>
                    <a:p>
                      <a:pPr algn="ctr">
                        <a:lnSpc>
                          <a:spcPct val="115000"/>
                        </a:lnSpc>
                        <a:spcAft>
                          <a:spcPts val="0"/>
                        </a:spcAft>
                        <a:tabLst>
                          <a:tab pos="135255" algn="ctr"/>
                        </a:tabLst>
                      </a:pPr>
                      <a:r>
                        <a:rPr lang="ru-RU" sz="1800" b="1" dirty="0" smtClean="0">
                          <a:solidFill>
                            <a:schemeClr val="tx1"/>
                          </a:solidFill>
                          <a:effectLst/>
                          <a:latin typeface="Times New Roman" panose="02020603050405020304" pitchFamily="18" charset="0"/>
                          <a:ea typeface="Times New Roman"/>
                          <a:cs typeface="Times New Roman" panose="02020603050405020304" pitchFamily="18" charset="0"/>
                        </a:rPr>
                        <a:t>3</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8890"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Выполнение плана к/дней   %</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74,5%</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108,4%</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125,1%</a:t>
                      </a:r>
                      <a:endParaRPr lang="ru-RU" dirty="0">
                        <a:latin typeface="Times New Roman" pitchFamily="18" charset="0"/>
                        <a:cs typeface="Times New Roman" pitchFamily="18" charset="0"/>
                      </a:endParaRPr>
                    </a:p>
                  </a:txBody>
                  <a:tcPr/>
                </a:tc>
              </a:tr>
              <a:tr h="370840">
                <a:tc>
                  <a:txBody>
                    <a:bodyPr/>
                    <a:lstStyle/>
                    <a:p>
                      <a:pPr marL="48895" algn="ctr">
                        <a:lnSpc>
                          <a:spcPct val="115000"/>
                        </a:lnSpc>
                        <a:spcAft>
                          <a:spcPts val="0"/>
                        </a:spcAft>
                      </a:pPr>
                      <a:r>
                        <a:rPr lang="ru-RU" sz="1800" b="1" dirty="0" smtClean="0">
                          <a:solidFill>
                            <a:schemeClr val="tx1"/>
                          </a:solidFill>
                          <a:effectLst/>
                          <a:latin typeface="Times New Roman" panose="02020603050405020304" pitchFamily="18" charset="0"/>
                          <a:ea typeface="Times New Roman"/>
                          <a:cs typeface="Times New Roman" panose="02020603050405020304" pitchFamily="18" charset="0"/>
                        </a:rPr>
                        <a:t>4</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6350"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Работа койки</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244,1</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368,4</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425,4</a:t>
                      </a:r>
                      <a:endParaRPr lang="ru-RU" dirty="0">
                        <a:latin typeface="Times New Roman" pitchFamily="18" charset="0"/>
                        <a:cs typeface="Times New Roman" pitchFamily="18" charset="0"/>
                      </a:endParaRPr>
                    </a:p>
                  </a:txBody>
                  <a:tcPr/>
                </a:tc>
              </a:tr>
              <a:tr h="370840">
                <a:tc>
                  <a:txBody>
                    <a:bodyPr/>
                    <a:lstStyle/>
                    <a:p>
                      <a:pPr marL="48895" algn="ctr">
                        <a:lnSpc>
                          <a:spcPct val="115000"/>
                        </a:lnSpc>
                        <a:spcAft>
                          <a:spcPts val="0"/>
                        </a:spcAft>
                      </a:pPr>
                      <a:r>
                        <a:rPr lang="ru-RU" sz="1800" b="1" dirty="0">
                          <a:solidFill>
                            <a:schemeClr val="tx1"/>
                          </a:solidFill>
                          <a:effectLst/>
                          <a:latin typeface="Times New Roman" panose="02020603050405020304" pitchFamily="18" charset="0"/>
                          <a:ea typeface="+mn-ea"/>
                          <a:cs typeface="Times New Roman" panose="02020603050405020304" pitchFamily="18" charset="0"/>
                        </a:rPr>
                        <a:t>5</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Средняя длительность пребывания</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7,4</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7,6</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7,1</a:t>
                      </a:r>
                      <a:endParaRPr lang="ru-RU" dirty="0">
                        <a:latin typeface="Times New Roman" pitchFamily="18" charset="0"/>
                        <a:cs typeface="Times New Roman" pitchFamily="18" charset="0"/>
                      </a:endParaRPr>
                    </a:p>
                  </a:txBody>
                  <a:tcPr/>
                </a:tc>
              </a:tr>
              <a:tr h="370840">
                <a:tc>
                  <a:txBody>
                    <a:bodyPr/>
                    <a:lstStyle/>
                    <a:p>
                      <a:pPr marL="54610" algn="ctr">
                        <a:lnSpc>
                          <a:spcPct val="115000"/>
                        </a:lnSpc>
                        <a:spcAft>
                          <a:spcPts val="0"/>
                        </a:spcAft>
                      </a:pPr>
                      <a:r>
                        <a:rPr lang="ru-RU" sz="1800" b="1" dirty="0">
                          <a:solidFill>
                            <a:schemeClr val="tx1"/>
                          </a:solidFill>
                          <a:effectLst/>
                          <a:latin typeface="Times New Roman" panose="02020603050405020304" pitchFamily="18" charset="0"/>
                          <a:ea typeface="+mn-ea"/>
                          <a:cs typeface="Times New Roman" panose="02020603050405020304" pitchFamily="18" charset="0"/>
                        </a:rPr>
                        <a:t>6</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Оборот койки</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33,0</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48,4</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60</a:t>
                      </a:r>
                      <a:endParaRPr lang="ru-RU" dirty="0">
                        <a:latin typeface="Times New Roman" pitchFamily="18" charset="0"/>
                        <a:cs typeface="Times New Roman" pitchFamily="18" charset="0"/>
                      </a:endParaRPr>
                    </a:p>
                  </a:txBody>
                  <a:tcPr/>
                </a:tc>
              </a:tr>
              <a:tr h="370840">
                <a:tc>
                  <a:txBody>
                    <a:bodyPr/>
                    <a:lstStyle/>
                    <a:p>
                      <a:pPr marL="54610" algn="ctr">
                        <a:lnSpc>
                          <a:spcPct val="115000"/>
                        </a:lnSpc>
                        <a:spcAft>
                          <a:spcPts val="0"/>
                        </a:spcAft>
                      </a:pPr>
                      <a:r>
                        <a:rPr lang="ru-RU" sz="1800" b="1" dirty="0">
                          <a:solidFill>
                            <a:schemeClr val="tx1"/>
                          </a:solidFill>
                          <a:effectLst/>
                          <a:latin typeface="Times New Roman" panose="02020603050405020304" pitchFamily="18" charset="0"/>
                          <a:ea typeface="+mn-ea"/>
                          <a:cs typeface="Times New Roman" panose="02020603050405020304" pitchFamily="18" charset="0"/>
                        </a:rPr>
                        <a:t>7</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a:lnSpc>
                          <a:spcPct val="115000"/>
                        </a:lnSpc>
                        <a:spcAft>
                          <a:spcPts val="0"/>
                        </a:spcAft>
                      </a:pPr>
                      <a:r>
                        <a:rPr kumimoji="0" lang="ru-RU" sz="1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Опер</a:t>
                      </a:r>
                      <a:r>
                        <a:rPr kumimoji="0" lang="kk-KZ" sz="1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ировано больных</a:t>
                      </a:r>
                      <a:endParaRPr lang="ru-RU" sz="1800" b="1" dirty="0">
                        <a:solidFill>
                          <a:schemeClr val="tx1"/>
                        </a:solidFill>
                        <a:effectLst/>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671</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852</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1019</a:t>
                      </a:r>
                      <a:endParaRPr lang="ru-RU" dirty="0">
                        <a:latin typeface="Times New Roman" pitchFamily="18" charset="0"/>
                        <a:cs typeface="Times New Roman" pitchFamily="18" charset="0"/>
                      </a:endParaRPr>
                    </a:p>
                  </a:txBody>
                  <a:tcPr/>
                </a:tc>
              </a:tr>
              <a:tr h="370840">
                <a:tc>
                  <a:txBody>
                    <a:bodyPr/>
                    <a:lstStyle/>
                    <a:p>
                      <a:pPr marL="54610" algn="ctr">
                        <a:lnSpc>
                          <a:spcPct val="115000"/>
                        </a:lnSpc>
                        <a:spcAft>
                          <a:spcPts val="0"/>
                        </a:spcAft>
                      </a:pPr>
                      <a:r>
                        <a:rPr lang="ru-RU" sz="1800" b="1" dirty="0">
                          <a:solidFill>
                            <a:schemeClr val="tx1"/>
                          </a:solidFill>
                          <a:effectLst/>
                          <a:latin typeface="Times New Roman" panose="02020603050405020304" pitchFamily="18" charset="0"/>
                          <a:ea typeface="+mn-ea"/>
                          <a:cs typeface="Times New Roman" panose="02020603050405020304" pitchFamily="18" charset="0"/>
                        </a:rPr>
                        <a:t>8</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marR="0" lvl="0" indent="0" algn="l" defTabSz="914400" rtl="0" eaLnBrk="1" fontAlgn="auto" latinLnBrk="0" hangingPunct="1">
                        <a:lnSpc>
                          <a:spcPct val="115000"/>
                        </a:lnSpc>
                        <a:spcBef>
                          <a:spcPts val="0"/>
                        </a:spcBef>
                        <a:spcAft>
                          <a:spcPts val="0"/>
                        </a:spcAft>
                        <a:buClrTx/>
                        <a:buSzTx/>
                        <a:buFontTx/>
                        <a:buNone/>
                        <a:tabLst/>
                        <a:defRPr/>
                      </a:pPr>
                      <a:r>
                        <a:rPr kumimoji="0" lang="ru-RU" sz="18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Хирургическая активность %</a:t>
                      </a:r>
                      <a:endPar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37,8</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43,6</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56,6</a:t>
                      </a:r>
                      <a:endParaRPr lang="ru-RU" dirty="0">
                        <a:latin typeface="Times New Roman" pitchFamily="18" charset="0"/>
                        <a:cs typeface="Times New Roman" pitchFamily="18" charset="0"/>
                      </a:endParaRPr>
                    </a:p>
                  </a:txBody>
                  <a:tcPr/>
                </a:tc>
              </a:tr>
              <a:tr h="370840">
                <a:tc>
                  <a:txBody>
                    <a:bodyPr/>
                    <a:lstStyle/>
                    <a:p>
                      <a:pPr algn="ctr">
                        <a:lnSpc>
                          <a:spcPct val="115000"/>
                        </a:lnSpc>
                        <a:spcAft>
                          <a:spcPts val="0"/>
                        </a:spcAft>
                      </a:pPr>
                      <a:r>
                        <a:rPr lang="ru-RU" sz="1800" b="1" dirty="0" smtClean="0">
                          <a:solidFill>
                            <a:schemeClr val="tx1"/>
                          </a:solidFill>
                          <a:effectLst/>
                          <a:latin typeface="Times New Roman" panose="02020603050405020304" pitchFamily="18" charset="0"/>
                          <a:ea typeface="+mn-ea"/>
                          <a:cs typeface="Times New Roman" panose="02020603050405020304" pitchFamily="18" charset="0"/>
                        </a:rPr>
                        <a:t>9</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marR="660400" indent="-3175">
                        <a:lnSpc>
                          <a:spcPts val="1630"/>
                        </a:lnSpc>
                        <a:spcAft>
                          <a:spcPts val="0"/>
                        </a:spcAft>
                      </a:pPr>
                      <a:endParaRPr lang="ru-RU" sz="1800" b="1" dirty="0">
                        <a:solidFill>
                          <a:schemeClr val="tx1"/>
                        </a:solidFill>
                        <a:effectLst/>
                        <a:latin typeface="Times New Roman" pitchFamily="18" charset="0"/>
                        <a:cs typeface="Times New Roman" pitchFamily="18" charset="0"/>
                      </a:endParaRPr>
                    </a:p>
                    <a:p>
                      <a:pPr marL="12065" marR="660400" indent="-3175">
                        <a:lnSpc>
                          <a:spcPts val="1630"/>
                        </a:lnSpc>
                        <a:spcAft>
                          <a:spcPts val="0"/>
                        </a:spcAft>
                      </a:pPr>
                      <a:r>
                        <a:rPr lang="ru-RU" sz="1800" b="1" dirty="0" smtClean="0">
                          <a:solidFill>
                            <a:schemeClr val="tx1"/>
                          </a:solidFill>
                          <a:effectLst/>
                          <a:latin typeface="Times New Roman" pitchFamily="18" charset="0"/>
                          <a:cs typeface="Times New Roman" pitchFamily="18" charset="0"/>
                        </a:rPr>
                        <a:t>Экстренные</a:t>
                      </a:r>
                      <a:endParaRPr lang="ru-RU" sz="1800" b="1" dirty="0">
                        <a:solidFill>
                          <a:schemeClr val="tx1"/>
                        </a:solidFill>
                        <a:effectLst/>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1416</a:t>
                      </a:r>
                    </a:p>
                    <a:p>
                      <a:pPr algn="ctr"/>
                      <a:r>
                        <a:rPr lang="ru-RU" b="0" dirty="0" smtClean="0">
                          <a:latin typeface="Times New Roman" pitchFamily="18" charset="0"/>
                          <a:cs typeface="Times New Roman" pitchFamily="18" charset="0"/>
                        </a:rPr>
                        <a:t>(84,1%)</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1651</a:t>
                      </a:r>
                    </a:p>
                    <a:p>
                      <a:pPr algn="ctr"/>
                      <a:r>
                        <a:rPr lang="ru-RU" b="0" dirty="0" smtClean="0">
                          <a:latin typeface="Times New Roman" pitchFamily="18" charset="0"/>
                          <a:cs typeface="Times New Roman" pitchFamily="18" charset="0"/>
                        </a:rPr>
                        <a:t>(85,3%)</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1490</a:t>
                      </a:r>
                      <a:r>
                        <a:rPr lang="ru-RU" baseline="0" dirty="0" smtClean="0">
                          <a:latin typeface="Times New Roman" pitchFamily="18" charset="0"/>
                          <a:cs typeface="Times New Roman" pitchFamily="18" charset="0"/>
                        </a:rPr>
                        <a:t> (82,8%)</a:t>
                      </a:r>
                      <a:endParaRPr lang="ru-RU" dirty="0">
                        <a:latin typeface="Times New Roman" pitchFamily="18" charset="0"/>
                        <a:cs typeface="Times New Roman" pitchFamily="18" charset="0"/>
                      </a:endParaRPr>
                    </a:p>
                  </a:txBody>
                  <a:tcPr/>
                </a:tc>
              </a:tr>
              <a:tr h="370840">
                <a:tc>
                  <a:txBody>
                    <a:bodyPr/>
                    <a:lstStyle/>
                    <a:p>
                      <a:pPr algn="ctr">
                        <a:lnSpc>
                          <a:spcPct val="115000"/>
                        </a:lnSpc>
                        <a:spcAft>
                          <a:spcPts val="0"/>
                        </a:spcAft>
                      </a:pPr>
                      <a:r>
                        <a:rPr lang="ru-RU" sz="1800" b="1" dirty="0" smtClean="0">
                          <a:solidFill>
                            <a:schemeClr val="tx1"/>
                          </a:solidFill>
                          <a:effectLst/>
                          <a:latin typeface="Times New Roman" panose="02020603050405020304" pitchFamily="18" charset="0"/>
                          <a:ea typeface="+mn-ea"/>
                          <a:cs typeface="Times New Roman" panose="02020603050405020304" pitchFamily="18" charset="0"/>
                        </a:rPr>
                        <a:t>10</a:t>
                      </a:r>
                      <a:endParaRPr lang="ru-RU" sz="18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marL="12065">
                        <a:lnSpc>
                          <a:spcPct val="115000"/>
                        </a:lnSpc>
                        <a:spcAft>
                          <a:spcPts val="0"/>
                        </a:spcAft>
                      </a:pPr>
                      <a:r>
                        <a:rPr lang="ru-RU" sz="1800" b="1" dirty="0" smtClean="0">
                          <a:solidFill>
                            <a:schemeClr val="tx1"/>
                          </a:solidFill>
                          <a:effectLst/>
                          <a:latin typeface="Times New Roman" pitchFamily="18" charset="0"/>
                          <a:ea typeface="Times New Roman"/>
                          <a:cs typeface="Times New Roman" pitchFamily="18" charset="0"/>
                        </a:rPr>
                        <a:t>Плановые</a:t>
                      </a:r>
                      <a:endParaRPr lang="ru-RU" sz="1800" b="1" dirty="0">
                        <a:solidFill>
                          <a:schemeClr val="tx1"/>
                        </a:solidFill>
                        <a:effectLst/>
                        <a:latin typeface="Times New Roman" pitchFamily="18" charset="0"/>
                        <a:ea typeface="Times New Roman"/>
                        <a:cs typeface="Times New Roman" pitchFamily="18" charset="0"/>
                      </a:endParaRPr>
                    </a:p>
                  </a:txBody>
                  <a:tcPr marL="25400" marR="25400" marT="0" marB="0"/>
                </a:tc>
                <a:tc>
                  <a:txBody>
                    <a:bodyPr/>
                    <a:lstStyle/>
                    <a:p>
                      <a:pPr algn="ctr"/>
                      <a:r>
                        <a:rPr lang="ru-RU" b="0" dirty="0" smtClean="0">
                          <a:latin typeface="Times New Roman" pitchFamily="18" charset="0"/>
                          <a:cs typeface="Times New Roman" pitchFamily="18" charset="0"/>
                        </a:rPr>
                        <a:t>267</a:t>
                      </a:r>
                    </a:p>
                    <a:p>
                      <a:pPr algn="ctr"/>
                      <a:r>
                        <a:rPr lang="ru-RU" b="0" dirty="0" smtClean="0">
                          <a:latin typeface="Times New Roman" pitchFamily="18" charset="0"/>
                          <a:cs typeface="Times New Roman" pitchFamily="18" charset="0"/>
                        </a:rPr>
                        <a:t>(15,9%)</a:t>
                      </a:r>
                      <a:endParaRPr lang="ru-RU" b="0" dirty="0">
                        <a:latin typeface="Times New Roman" pitchFamily="18" charset="0"/>
                        <a:cs typeface="Times New Roman" pitchFamily="18" charset="0"/>
                      </a:endParaRPr>
                    </a:p>
                  </a:txBody>
                  <a:tcPr/>
                </a:tc>
                <a:tc>
                  <a:txBody>
                    <a:bodyPr/>
                    <a:lstStyle/>
                    <a:p>
                      <a:pPr algn="ctr"/>
                      <a:r>
                        <a:rPr lang="ru-RU" b="0" dirty="0" smtClean="0">
                          <a:latin typeface="Times New Roman" pitchFamily="18" charset="0"/>
                          <a:cs typeface="Times New Roman" pitchFamily="18" charset="0"/>
                        </a:rPr>
                        <a:t>286</a:t>
                      </a:r>
                    </a:p>
                    <a:p>
                      <a:pPr algn="ctr"/>
                      <a:r>
                        <a:rPr lang="ru-RU" b="0" dirty="0" smtClean="0">
                          <a:latin typeface="Times New Roman" pitchFamily="18" charset="0"/>
                          <a:cs typeface="Times New Roman" pitchFamily="18" charset="0"/>
                        </a:rPr>
                        <a:t>(14,7%)</a:t>
                      </a:r>
                      <a:endParaRPr lang="ru-RU" b="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310</a:t>
                      </a:r>
                    </a:p>
                    <a:p>
                      <a:pPr algn="ctr"/>
                      <a:r>
                        <a:rPr lang="ru-RU" dirty="0" smtClean="0">
                          <a:latin typeface="Times New Roman" pitchFamily="18" charset="0"/>
                          <a:cs typeface="Times New Roman" pitchFamily="18" charset="0"/>
                        </a:rPr>
                        <a:t>(17,2%)</a:t>
                      </a:r>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02042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000" b="1" dirty="0">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4</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7" name="Прямоугольник 46"/>
          <p:cNvSpPr/>
          <p:nvPr/>
        </p:nvSpPr>
        <p:spPr>
          <a:xfrm>
            <a:off x="3378193" y="1236788"/>
            <a:ext cx="2611499" cy="2800767"/>
          </a:xfrm>
          <a:prstGeom prst="rect">
            <a:avLst/>
          </a:prstGeom>
        </p:spPr>
        <p:txBody>
          <a:bodyPr wrap="square">
            <a:spAutoFit/>
          </a:bodyPr>
          <a:lstStyle/>
          <a:p>
            <a:endParaRPr lang="ru-RU" sz="1600" dirty="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p:txBody>
      </p:sp>
      <p:sp>
        <p:nvSpPr>
          <p:cNvPr id="2" name="AutoShape 2" descr="blob:https://web.whatsapp.com/6bc9c7f7-ca03-4caa-bfa1-02209694279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Прямоугольник 20"/>
          <p:cNvSpPr/>
          <p:nvPr/>
        </p:nvSpPr>
        <p:spPr>
          <a:xfrm>
            <a:off x="1452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2" name="Прямоугольник 11"/>
          <p:cNvSpPr/>
          <p:nvPr/>
        </p:nvSpPr>
        <p:spPr>
          <a:xfrm>
            <a:off x="1476376" y="644009"/>
            <a:ext cx="9680130" cy="646331"/>
          </a:xfrm>
          <a:prstGeom prst="rect">
            <a:avLst/>
          </a:prstGeom>
        </p:spPr>
        <p:txBody>
          <a:bodyPr wrap="square">
            <a:spAutoFit/>
          </a:bodyPr>
          <a:lstStyle/>
          <a:p>
            <a:pPr algn="ctr"/>
            <a:r>
              <a:rPr lang="ru-RU" sz="3600" b="1" dirty="0" smtClean="0">
                <a:solidFill>
                  <a:srgbClr val="008080"/>
                </a:solidFill>
                <a:latin typeface="Times New Roman" panose="02020603050405020304" pitchFamily="18" charset="0"/>
                <a:cs typeface="Times New Roman" panose="02020603050405020304" pitchFamily="18" charset="0"/>
              </a:rPr>
              <a:t>По травматологическому пункту</a:t>
            </a:r>
            <a:endParaRPr lang="ru-RU" sz="3600" b="1" dirty="0">
              <a:solidFill>
                <a:srgbClr val="008080"/>
              </a:solidFill>
            </a:endParaRPr>
          </a:p>
        </p:txBody>
      </p:sp>
      <p:graphicFrame>
        <p:nvGraphicFramePr>
          <p:cNvPr id="13" name="Содержимое 8"/>
          <p:cNvGraphicFramePr>
            <a:graphicFrameLocks noGrp="1"/>
          </p:cNvGraphicFramePr>
          <p:nvPr>
            <p:ph sz="half" idx="1"/>
          </p:nvPr>
        </p:nvGraphicFramePr>
        <p:xfrm>
          <a:off x="1881158" y="1409686"/>
          <a:ext cx="8258176" cy="4257040"/>
        </p:xfrm>
        <a:graphic>
          <a:graphicData uri="http://schemas.openxmlformats.org/drawingml/2006/table">
            <a:tbl>
              <a:tblPr firstRow="1" bandRow="1">
                <a:tableStyleId>{5C22544A-7EE6-4342-B048-85BDC9FD1C3A}</a:tableStyleId>
              </a:tblPr>
              <a:tblGrid>
                <a:gridCol w="2064544"/>
                <a:gridCol w="2064544"/>
                <a:gridCol w="2064544"/>
                <a:gridCol w="2064544"/>
              </a:tblGrid>
              <a:tr h="370840">
                <a:tc>
                  <a:txBody>
                    <a:bodyPr/>
                    <a:lstStyle/>
                    <a:p>
                      <a:pPr algn="ctr">
                        <a:lnSpc>
                          <a:spcPct val="115000"/>
                        </a:lnSpc>
                        <a:spcAft>
                          <a:spcPts val="0"/>
                        </a:spcAft>
                      </a:pPr>
                      <a:r>
                        <a:rPr lang="ru-RU" sz="1600" b="1" spc="20" dirty="0">
                          <a:solidFill>
                            <a:schemeClr val="tx1"/>
                          </a:solidFill>
                          <a:latin typeface="Times New Roman" pitchFamily="18" charset="0"/>
                          <a:ea typeface="Times New Roman"/>
                          <a:cs typeface="Times New Roman" pitchFamily="18" charset="0"/>
                        </a:rPr>
                        <a:t>Вид травм</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1000"/>
                        </a:spcAft>
                      </a:pPr>
                      <a:r>
                        <a:rPr lang="ru-RU" sz="1600" b="1" dirty="0" smtClean="0">
                          <a:solidFill>
                            <a:schemeClr val="tx1"/>
                          </a:solidFill>
                          <a:latin typeface="Times New Roman" pitchFamily="18" charset="0"/>
                          <a:ea typeface="Times New Roman"/>
                          <a:cs typeface="Times New Roman" pitchFamily="18" charset="0"/>
                        </a:rPr>
                        <a:t>               2021</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1000"/>
                        </a:spcAft>
                      </a:pPr>
                      <a:r>
                        <a:rPr lang="ru-RU" sz="1600" dirty="0" smtClean="0">
                          <a:solidFill>
                            <a:schemeClr val="tx1"/>
                          </a:solidFill>
                          <a:latin typeface="Times New Roman" pitchFamily="18" charset="0"/>
                          <a:ea typeface="Times New Roman"/>
                          <a:cs typeface="Times New Roman" pitchFamily="18" charset="0"/>
                        </a:rPr>
                        <a:t>                 2022г</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r>
                        <a:rPr lang="ru-RU" sz="1600" dirty="0" smtClean="0">
                          <a:solidFill>
                            <a:schemeClr val="tx1"/>
                          </a:solidFill>
                          <a:latin typeface="Times New Roman" pitchFamily="18" charset="0"/>
                          <a:cs typeface="Times New Roman" pitchFamily="18" charset="0"/>
                        </a:rPr>
                        <a:t>          2023</a:t>
                      </a:r>
                      <a:endParaRPr lang="ru-RU" sz="1600" dirty="0">
                        <a:solidFill>
                          <a:schemeClr val="tx1"/>
                        </a:solidFill>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Бытовая</a:t>
                      </a:r>
                      <a:r>
                        <a:rPr lang="kk-KZ" sz="1600" spc="20" dirty="0">
                          <a:latin typeface="Times New Roman" pitchFamily="18" charset="0"/>
                          <a:ea typeface="Times New Roman"/>
                          <a:cs typeface="Times New Roman" pitchFamily="18" charset="0"/>
                        </a:rPr>
                        <a:t>/</a:t>
                      </a:r>
                      <a:r>
                        <a:rPr lang="ru-RU" sz="1600" spc="20" dirty="0">
                          <a:latin typeface="Times New Roman" pitchFamily="18" charset="0"/>
                          <a:ea typeface="Times New Roman"/>
                          <a:cs typeface="Times New Roman" pitchFamily="18" charset="0"/>
                        </a:rPr>
                        <a:t> Уличная</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15289</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20871</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31311</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ДТП</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905</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1118</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865</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a:latin typeface="Times New Roman" pitchFamily="18" charset="0"/>
                          <a:ea typeface="Times New Roman"/>
                          <a:cs typeface="Times New Roman" pitchFamily="18" charset="0"/>
                        </a:rPr>
                        <a:t>Спортивная</a:t>
                      </a:r>
                      <a:endParaRPr lang="ru-RU" sz="160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657</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907</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1421</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Школьная</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1348</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2280</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3628</a:t>
                      </a:r>
                      <a:endParaRPr lang="ru-RU" dirty="0">
                        <a:latin typeface="Times New Roman" pitchFamily="18" charset="0"/>
                        <a:cs typeface="Times New Roman" pitchFamily="18" charset="0"/>
                      </a:endParaRPr>
                    </a:p>
                  </a:txBody>
                  <a:tcPr marL="68580" marR="68580" marT="0" marB="0"/>
                </a:tc>
              </a:tr>
              <a:tr h="370840">
                <a:tc>
                  <a:txBody>
                    <a:bodyPr/>
                    <a:lstStyle/>
                    <a:p>
                      <a:pPr algn="l"/>
                      <a:r>
                        <a:rPr lang="ru-RU" b="1" dirty="0" smtClean="0">
                          <a:solidFill>
                            <a:schemeClr val="tx1"/>
                          </a:solidFill>
                          <a:latin typeface="Times New Roman" pitchFamily="18" charset="0"/>
                          <a:cs typeface="Times New Roman" pitchFamily="18" charset="0"/>
                        </a:rPr>
                        <a:t>Всего</a:t>
                      </a:r>
                      <a:endParaRPr lang="ru-RU" b="1" dirty="0">
                        <a:solidFill>
                          <a:schemeClr val="tx1"/>
                        </a:solidFill>
                        <a:latin typeface="Times New Roman" pitchFamily="18" charset="0"/>
                        <a:cs typeface="Times New Roman" pitchFamily="18" charset="0"/>
                      </a:endParaRPr>
                    </a:p>
                  </a:txBody>
                  <a:tcPr/>
                </a:tc>
                <a:tc>
                  <a:txBody>
                    <a:bodyPr/>
                    <a:lstStyle/>
                    <a:p>
                      <a:pPr algn="ctr"/>
                      <a:r>
                        <a:rPr lang="ru-RU" b="1" dirty="0" smtClean="0">
                          <a:solidFill>
                            <a:schemeClr val="tx1"/>
                          </a:solidFill>
                          <a:latin typeface="Times New Roman" pitchFamily="18" charset="0"/>
                          <a:cs typeface="Times New Roman" pitchFamily="18" charset="0"/>
                        </a:rPr>
                        <a:t>20062</a:t>
                      </a:r>
                      <a:endParaRPr lang="ru-RU" b="1" dirty="0">
                        <a:solidFill>
                          <a:schemeClr val="tx1"/>
                        </a:solidFill>
                        <a:latin typeface="Times New Roman" pitchFamily="18" charset="0"/>
                        <a:cs typeface="Times New Roman" pitchFamily="18" charset="0"/>
                      </a:endParaRPr>
                    </a:p>
                  </a:txBody>
                  <a:tcPr/>
                </a:tc>
                <a:tc>
                  <a:txBody>
                    <a:bodyPr/>
                    <a:lstStyle/>
                    <a:p>
                      <a:pPr algn="ctr"/>
                      <a:r>
                        <a:rPr lang="ru-RU" b="1" dirty="0" smtClean="0">
                          <a:solidFill>
                            <a:schemeClr val="tx1"/>
                          </a:solidFill>
                          <a:latin typeface="Times New Roman" pitchFamily="18" charset="0"/>
                          <a:cs typeface="Times New Roman" pitchFamily="18" charset="0"/>
                        </a:rPr>
                        <a:t>30552</a:t>
                      </a:r>
                      <a:endParaRPr lang="ru-RU" b="1" dirty="0">
                        <a:solidFill>
                          <a:schemeClr val="tx1"/>
                        </a:solidFill>
                        <a:latin typeface="Times New Roman" pitchFamily="18" charset="0"/>
                        <a:cs typeface="Times New Roman" pitchFamily="18" charset="0"/>
                      </a:endParaRPr>
                    </a:p>
                  </a:txBody>
                  <a:tcPr/>
                </a:tc>
                <a:tc>
                  <a:txBody>
                    <a:bodyPr/>
                    <a:lstStyle/>
                    <a:p>
                      <a:pPr algn="ctr"/>
                      <a:r>
                        <a:rPr lang="ru-RU" b="1" dirty="0" smtClean="0">
                          <a:solidFill>
                            <a:schemeClr val="tx1"/>
                          </a:solidFill>
                          <a:latin typeface="Times New Roman" pitchFamily="18" charset="0"/>
                          <a:cs typeface="Times New Roman" pitchFamily="18" charset="0"/>
                        </a:rPr>
                        <a:t>          37225</a:t>
                      </a:r>
                      <a:endParaRPr lang="ru-RU" b="1" dirty="0">
                        <a:solidFill>
                          <a:schemeClr val="tx1"/>
                        </a:solidFill>
                        <a:latin typeface="Times New Roman" pitchFamily="18" charset="0"/>
                        <a:cs typeface="Times New Roman" pitchFamily="18" charset="0"/>
                      </a:endParaRPr>
                    </a:p>
                  </a:txBody>
                  <a:tcPr/>
                </a:tc>
              </a:tr>
              <a:tr h="370840">
                <a:tc gridSpan="4">
                  <a:txBody>
                    <a:bodyPr/>
                    <a:lstStyle/>
                    <a:p>
                      <a:endParaRPr lang="ru-RU"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С направлением</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288</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443</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205</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Без направления</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10586</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18044</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24026</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600" spc="20" dirty="0">
                          <a:latin typeface="Times New Roman" pitchFamily="18" charset="0"/>
                          <a:ea typeface="Times New Roman"/>
                          <a:cs typeface="Times New Roman" pitchFamily="18" charset="0"/>
                        </a:rPr>
                        <a:t>СМП</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r>
                        <a:rPr lang="ru-RU" dirty="0" smtClean="0">
                          <a:latin typeface="Times New Roman" pitchFamily="18" charset="0"/>
                          <a:cs typeface="Times New Roman" pitchFamily="18" charset="0"/>
                        </a:rPr>
                        <a:t>9788</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12065</a:t>
                      </a:r>
                      <a:endParaRPr lang="ru-RU" dirty="0">
                        <a:latin typeface="Times New Roman" pitchFamily="18" charset="0"/>
                        <a:cs typeface="Times New Roman" pitchFamily="18" charset="0"/>
                      </a:endParaRPr>
                    </a:p>
                  </a:txBody>
                  <a:tcPr marL="68580" marR="68580" marT="0" marB="0"/>
                </a:tc>
                <a:tc>
                  <a:txBody>
                    <a:bodyPr/>
                    <a:lstStyle/>
                    <a:p>
                      <a:r>
                        <a:rPr lang="ru-RU" dirty="0" smtClean="0">
                          <a:latin typeface="Times New Roman" pitchFamily="18" charset="0"/>
                          <a:cs typeface="Times New Roman" pitchFamily="18" charset="0"/>
                        </a:rPr>
                        <a:t>           12994</a:t>
                      </a:r>
                      <a:endParaRPr lang="ru-RU" dirty="0">
                        <a:latin typeface="Times New Roman" pitchFamily="18" charset="0"/>
                        <a:cs typeface="Times New Roman" pitchFamily="18" charset="0"/>
                      </a:endParaRPr>
                    </a:p>
                  </a:txBody>
                  <a:tcPr marL="68580" marR="68580" marT="0" marB="0"/>
                </a:tc>
              </a:tr>
              <a:tr h="370840">
                <a:tc>
                  <a:txBody>
                    <a:bodyPr/>
                    <a:lstStyle/>
                    <a:p>
                      <a:pPr>
                        <a:lnSpc>
                          <a:spcPct val="115000"/>
                        </a:lnSpc>
                        <a:spcAft>
                          <a:spcPts val="0"/>
                        </a:spcAft>
                      </a:pPr>
                      <a:r>
                        <a:rPr lang="ru-RU" sz="1800" b="1" spc="20" dirty="0">
                          <a:latin typeface="Times New Roman" pitchFamily="18" charset="0"/>
                          <a:ea typeface="Times New Roman"/>
                          <a:cs typeface="Times New Roman" pitchFamily="18" charset="0"/>
                        </a:rPr>
                        <a:t>Всего</a:t>
                      </a:r>
                      <a:endParaRPr lang="ru-RU" sz="1800" b="1" dirty="0">
                        <a:latin typeface="Times New Roman" pitchFamily="18" charset="0"/>
                        <a:ea typeface="Times New Roman"/>
                        <a:cs typeface="Times New Roman" pitchFamily="18" charset="0"/>
                      </a:endParaRPr>
                    </a:p>
                  </a:txBody>
                  <a:tcPr marL="68580" marR="68580" marT="0" marB="0"/>
                </a:tc>
                <a:tc>
                  <a:txBody>
                    <a:bodyPr/>
                    <a:lstStyle/>
                    <a:p>
                      <a:pPr algn="ctr"/>
                      <a:r>
                        <a:rPr lang="ru-RU" sz="1800" b="1" dirty="0" smtClean="0">
                          <a:latin typeface="Times New Roman" pitchFamily="18" charset="0"/>
                          <a:cs typeface="Times New Roman" pitchFamily="18" charset="0"/>
                        </a:rPr>
                        <a:t>20062</a:t>
                      </a:r>
                      <a:endParaRPr lang="ru-RU" sz="1800" b="1" dirty="0">
                        <a:latin typeface="Times New Roman" pitchFamily="18" charset="0"/>
                        <a:cs typeface="Times New Roman" pitchFamily="18" charset="0"/>
                      </a:endParaRPr>
                    </a:p>
                  </a:txBody>
                  <a:tcPr marL="68580" marR="68580" marT="0" marB="0"/>
                </a:tc>
                <a:tc>
                  <a:txBody>
                    <a:bodyPr/>
                    <a:lstStyle/>
                    <a:p>
                      <a:r>
                        <a:rPr lang="ru-RU" sz="1800" b="1" dirty="0" smtClean="0">
                          <a:latin typeface="Times New Roman" pitchFamily="18" charset="0"/>
                          <a:cs typeface="Times New Roman" pitchFamily="18" charset="0"/>
                        </a:rPr>
                        <a:t>30552</a:t>
                      </a:r>
                      <a:endParaRPr lang="ru-RU" sz="1800" b="1" dirty="0">
                        <a:latin typeface="Times New Roman" pitchFamily="18" charset="0"/>
                        <a:cs typeface="Times New Roman"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atin typeface="Times New Roman" pitchFamily="18" charset="0"/>
                          <a:cs typeface="Times New Roman" pitchFamily="18" charset="0"/>
                        </a:rPr>
                        <a:t>           37225</a:t>
                      </a:r>
                    </a:p>
                    <a:p>
                      <a:endParaRPr lang="ru-RU" sz="1800" b="1" dirty="0">
                        <a:latin typeface="Times New Roman" pitchFamily="18" charset="0"/>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249373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kk-KZ" sz="2000" b="1" dirty="0" smtClean="0"/>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5</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7" name="Прямоугольник 46"/>
          <p:cNvSpPr/>
          <p:nvPr/>
        </p:nvSpPr>
        <p:spPr>
          <a:xfrm>
            <a:off x="3378193" y="1236788"/>
            <a:ext cx="2611499" cy="2800767"/>
          </a:xfrm>
          <a:prstGeom prst="rect">
            <a:avLst/>
          </a:prstGeom>
        </p:spPr>
        <p:txBody>
          <a:bodyPr wrap="square">
            <a:spAutoFit/>
          </a:bodyPr>
          <a:lstStyle/>
          <a:p>
            <a:endParaRPr lang="ru-RU" sz="1600" dirty="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kk-KZ"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a:p>
            <a:endParaRPr lang="ru-RU" sz="1600" dirty="0">
              <a:latin typeface="Arial" panose="020B0604020202020204" pitchFamily="34" charset="0"/>
              <a:ea typeface="Tahoma" panose="020B0604030504040204" pitchFamily="34" charset="0"/>
              <a:cs typeface="Arial" panose="020B0604020202020204" pitchFamily="34" charset="0"/>
            </a:endParaRPr>
          </a:p>
          <a:p>
            <a:endParaRPr lang="ru-RU" sz="1600" dirty="0" smtClean="0">
              <a:latin typeface="Arial" panose="020B0604020202020204" pitchFamily="34" charset="0"/>
              <a:ea typeface="Tahoma" panose="020B0604030504040204" pitchFamily="34" charset="0"/>
              <a:cs typeface="Arial" panose="020B0604020202020204" pitchFamily="34" charset="0"/>
            </a:endParaRPr>
          </a:p>
        </p:txBody>
      </p:sp>
      <p:sp>
        <p:nvSpPr>
          <p:cNvPr id="2" name="AutoShape 2" descr="blob:https://web.whatsapp.com/6bc9c7f7-ca03-4caa-bfa1-02209694279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2" name="Прямоугольник 11"/>
          <p:cNvSpPr/>
          <p:nvPr/>
        </p:nvSpPr>
        <p:spPr>
          <a:xfrm>
            <a:off x="3848100" y="644009"/>
            <a:ext cx="4330962" cy="646331"/>
          </a:xfrm>
          <a:prstGeom prst="rect">
            <a:avLst/>
          </a:prstGeom>
        </p:spPr>
        <p:txBody>
          <a:bodyPr wrap="square">
            <a:spAutoFit/>
          </a:bodyPr>
          <a:lstStyle/>
          <a:p>
            <a:r>
              <a:rPr lang="ru-RU" sz="3600" b="1" dirty="0" smtClean="0">
                <a:solidFill>
                  <a:srgbClr val="008080"/>
                </a:solidFill>
                <a:latin typeface="Times New Roman" panose="02020603050405020304" pitchFamily="18" charset="0"/>
                <a:cs typeface="Times New Roman" panose="02020603050405020304" pitchFamily="18" charset="0"/>
              </a:rPr>
              <a:t>По нозологиям</a:t>
            </a:r>
            <a:endParaRPr lang="ru-RU" sz="3600" b="1" dirty="0">
              <a:solidFill>
                <a:srgbClr val="008080"/>
              </a:solidFill>
            </a:endParaRPr>
          </a:p>
        </p:txBody>
      </p:sp>
      <p:graphicFrame>
        <p:nvGraphicFramePr>
          <p:cNvPr id="13" name="Содержимое 7"/>
          <p:cNvGraphicFramePr>
            <a:graphicFrameLocks noGrp="1"/>
          </p:cNvGraphicFramePr>
          <p:nvPr>
            <p:ph idx="1"/>
          </p:nvPr>
        </p:nvGraphicFramePr>
        <p:xfrm>
          <a:off x="1943100" y="1266825"/>
          <a:ext cx="8001000" cy="4929210"/>
        </p:xfrm>
        <a:graphic>
          <a:graphicData uri="http://schemas.openxmlformats.org/drawingml/2006/table">
            <a:tbl>
              <a:tblPr firstRow="1" bandRow="1">
                <a:tableStyleId>{5C22544A-7EE6-4342-B048-85BDC9FD1C3A}</a:tableStyleId>
              </a:tblPr>
              <a:tblGrid>
                <a:gridCol w="2000250"/>
                <a:gridCol w="2000250"/>
                <a:gridCol w="2000250"/>
                <a:gridCol w="2000250"/>
              </a:tblGrid>
              <a:tr h="547690">
                <a:tc>
                  <a:txBody>
                    <a:bodyPr/>
                    <a:lstStyle/>
                    <a:p>
                      <a:r>
                        <a:rPr lang="ru-RU" sz="1600" b="1" dirty="0" smtClean="0">
                          <a:solidFill>
                            <a:schemeClr val="tx1"/>
                          </a:solidFill>
                          <a:latin typeface="Times New Roman" pitchFamily="18" charset="0"/>
                          <a:cs typeface="Times New Roman" pitchFamily="18" charset="0"/>
                        </a:rPr>
                        <a:t>Нозология</a:t>
                      </a:r>
                      <a:endParaRPr lang="ru-RU" sz="1600" b="1" dirty="0">
                        <a:solidFill>
                          <a:schemeClr val="tx1"/>
                        </a:solidFill>
                        <a:latin typeface="Times New Roman" pitchFamily="18" charset="0"/>
                        <a:cs typeface="Times New Roman" pitchFamily="18" charset="0"/>
                      </a:endParaRPr>
                    </a:p>
                  </a:txBody>
                  <a:tcPr/>
                </a:tc>
                <a:tc>
                  <a:txBody>
                    <a:bodyPr/>
                    <a:lstStyle/>
                    <a:p>
                      <a:r>
                        <a:rPr lang="ru-RU" sz="1600" b="1" dirty="0" smtClean="0">
                          <a:solidFill>
                            <a:schemeClr val="tx1"/>
                          </a:solidFill>
                          <a:latin typeface="Times New Roman" pitchFamily="18" charset="0"/>
                          <a:cs typeface="Times New Roman" pitchFamily="18" charset="0"/>
                        </a:rPr>
                        <a:t>          2021г</a:t>
                      </a:r>
                      <a:endParaRPr lang="ru-RU" sz="1600" b="1" dirty="0">
                        <a:solidFill>
                          <a:schemeClr val="tx1"/>
                        </a:solidFill>
                        <a:latin typeface="Times New Roman" pitchFamily="18" charset="0"/>
                        <a:cs typeface="Times New Roman" pitchFamily="18" charset="0"/>
                      </a:endParaRPr>
                    </a:p>
                  </a:txBody>
                  <a:tcPr/>
                </a:tc>
                <a:tc>
                  <a:txBody>
                    <a:bodyPr/>
                    <a:lstStyle/>
                    <a:p>
                      <a:r>
                        <a:rPr lang="ru-RU" sz="1600" b="1" dirty="0" smtClean="0">
                          <a:solidFill>
                            <a:schemeClr val="tx1"/>
                          </a:solidFill>
                          <a:latin typeface="Times New Roman" pitchFamily="18" charset="0"/>
                          <a:cs typeface="Times New Roman" pitchFamily="18" charset="0"/>
                        </a:rPr>
                        <a:t>           2022г</a:t>
                      </a:r>
                      <a:endParaRPr lang="ru-RU" sz="1600" b="1" dirty="0">
                        <a:solidFill>
                          <a:schemeClr val="tx1"/>
                        </a:solidFill>
                        <a:latin typeface="Times New Roman" pitchFamily="18" charset="0"/>
                        <a:cs typeface="Times New Roman" pitchFamily="18" charset="0"/>
                      </a:endParaRPr>
                    </a:p>
                  </a:txBody>
                  <a:tcPr/>
                </a:tc>
                <a:tc>
                  <a:txBody>
                    <a:bodyPr/>
                    <a:lstStyle/>
                    <a:p>
                      <a:r>
                        <a:rPr lang="ru-RU" sz="1600" b="1" dirty="0" smtClean="0">
                          <a:solidFill>
                            <a:schemeClr val="tx1"/>
                          </a:solidFill>
                          <a:latin typeface="Times New Roman" pitchFamily="18" charset="0"/>
                          <a:cs typeface="Times New Roman" pitchFamily="18" charset="0"/>
                        </a:rPr>
                        <a:t>     2023г</a:t>
                      </a:r>
                      <a:endParaRPr lang="ru-RU" sz="1600" b="1" dirty="0">
                        <a:solidFill>
                          <a:schemeClr val="tx1"/>
                        </a:solidFill>
                        <a:latin typeface="Times New Roman" pitchFamily="18" charset="0"/>
                        <a:cs typeface="Times New Roman" pitchFamily="18" charset="0"/>
                      </a:endParaRPr>
                    </a:p>
                  </a:txBody>
                  <a:tcPr/>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Перелом ключицы</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417</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698</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1332</a:t>
                      </a:r>
                      <a:endParaRPr lang="ru-RU" sz="1600" dirty="0">
                        <a:latin typeface="Times New Roman" pitchFamily="18" charset="0"/>
                        <a:cs typeface="Times New Roman" pitchFamily="18" charset="0"/>
                      </a:endParaRPr>
                    </a:p>
                  </a:txBody>
                  <a:tcPr marL="68580" marR="68580" marT="0" marB="0"/>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Перелом плеча</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1083</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2310</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2582</a:t>
                      </a:r>
                      <a:endParaRPr lang="ru-RU" sz="1600" dirty="0">
                        <a:latin typeface="Times New Roman" pitchFamily="18" charset="0"/>
                        <a:cs typeface="Times New Roman" pitchFamily="18" charset="0"/>
                      </a:endParaRPr>
                    </a:p>
                  </a:txBody>
                  <a:tcPr marL="68580" marR="68580" marT="0" marB="0"/>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Перелом предплечья</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1967</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2669</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3229</a:t>
                      </a:r>
                      <a:endParaRPr lang="ru-RU" sz="1600" dirty="0">
                        <a:latin typeface="Times New Roman" pitchFamily="18" charset="0"/>
                        <a:cs typeface="Times New Roman" pitchFamily="18" charset="0"/>
                      </a:endParaRPr>
                    </a:p>
                  </a:txBody>
                  <a:tcPr marL="68580" marR="68580" marT="0" marB="0"/>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Перелом бедра</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159</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271</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420</a:t>
                      </a:r>
                      <a:endParaRPr lang="ru-RU" sz="1600" dirty="0">
                        <a:latin typeface="Times New Roman" pitchFamily="18" charset="0"/>
                        <a:cs typeface="Times New Roman" pitchFamily="18" charset="0"/>
                      </a:endParaRPr>
                    </a:p>
                  </a:txBody>
                  <a:tcPr marL="68580" marR="68580" marT="0" marB="0"/>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Перелом голени</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862</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1364</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1865</a:t>
                      </a:r>
                      <a:endParaRPr lang="ru-RU" sz="1600" dirty="0">
                        <a:latin typeface="Times New Roman" pitchFamily="18" charset="0"/>
                        <a:cs typeface="Times New Roman" pitchFamily="18" charset="0"/>
                      </a:endParaRPr>
                    </a:p>
                  </a:txBody>
                  <a:tcPr marL="68580" marR="68580" marT="0" marB="0"/>
                </a:tc>
              </a:tr>
              <a:tr h="547690">
                <a:tc>
                  <a:txBody>
                    <a:bodyPr/>
                    <a:lstStyle/>
                    <a:p>
                      <a:pPr marR="15240" algn="just">
                        <a:lnSpc>
                          <a:spcPts val="1610"/>
                        </a:lnSpc>
                        <a:spcAft>
                          <a:spcPts val="0"/>
                        </a:spcAft>
                      </a:pPr>
                      <a:r>
                        <a:rPr lang="ru-RU" sz="1600" spc="30">
                          <a:solidFill>
                            <a:srgbClr val="000000"/>
                          </a:solidFill>
                          <a:latin typeface="Times New Roman" pitchFamily="18" charset="0"/>
                          <a:ea typeface="Times New Roman"/>
                          <a:cs typeface="Times New Roman" pitchFamily="18" charset="0"/>
                        </a:rPr>
                        <a:t>Раны</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3227</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6298</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4646</a:t>
                      </a:r>
                      <a:endParaRPr lang="ru-RU" sz="1600" dirty="0">
                        <a:latin typeface="Times New Roman" pitchFamily="18" charset="0"/>
                        <a:cs typeface="Times New Roman" pitchFamily="18" charset="0"/>
                      </a:endParaRPr>
                    </a:p>
                  </a:txBody>
                  <a:tcPr marL="68580" marR="68580" marT="0" marB="0"/>
                </a:tc>
              </a:tr>
              <a:tr h="547690">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ЗЧМТ, УГМ</a:t>
                      </a:r>
                      <a:endParaRPr lang="ru-RU" sz="160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1216</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1035</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1580</a:t>
                      </a:r>
                      <a:endParaRPr lang="ru-RU" sz="1600" dirty="0">
                        <a:latin typeface="Times New Roman" pitchFamily="18" charset="0"/>
                        <a:cs typeface="Times New Roman" pitchFamily="18" charset="0"/>
                      </a:endParaRPr>
                    </a:p>
                  </a:txBody>
                  <a:tcPr marL="68580" marR="68580" marT="0" marB="0"/>
                </a:tc>
              </a:tr>
              <a:tr h="547690">
                <a:tc>
                  <a:txBody>
                    <a:bodyPr/>
                    <a:lstStyle/>
                    <a:p>
                      <a:pPr marR="14605" algn="just">
                        <a:spcAft>
                          <a:spcPts val="0"/>
                        </a:spcAft>
                      </a:pPr>
                      <a:r>
                        <a:rPr lang="ru-RU" sz="1600" spc="30" dirty="0">
                          <a:solidFill>
                            <a:srgbClr val="000000"/>
                          </a:solidFill>
                          <a:latin typeface="Times New Roman" pitchFamily="18" charset="0"/>
                          <a:ea typeface="Times New Roman"/>
                          <a:cs typeface="Times New Roman" pitchFamily="18" charset="0"/>
                        </a:rPr>
                        <a:t>Ожог</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946</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1109</a:t>
                      </a:r>
                      <a:endParaRPr lang="ru-RU" sz="1600" dirty="0">
                        <a:latin typeface="Times New Roman" pitchFamily="18" charset="0"/>
                        <a:cs typeface="Times New Roman" pitchFamily="18" charset="0"/>
                      </a:endParaRPr>
                    </a:p>
                  </a:txBody>
                  <a:tcPr marL="68580" marR="68580" marT="0" marB="0"/>
                </a:tc>
                <a:tc>
                  <a:txBody>
                    <a:bodyPr/>
                    <a:lstStyle/>
                    <a:p>
                      <a:pPr algn="l"/>
                      <a:r>
                        <a:rPr lang="ru-RU" sz="1600" dirty="0" smtClean="0">
                          <a:latin typeface="Times New Roman" pitchFamily="18" charset="0"/>
                          <a:cs typeface="Times New Roman" pitchFamily="18" charset="0"/>
                        </a:rPr>
                        <a:t>       1027</a:t>
                      </a:r>
                      <a:endParaRPr lang="ru-RU" sz="1600" dirty="0">
                        <a:latin typeface="Times New Roman" pitchFamily="18" charset="0"/>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234273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77420" y="5990497"/>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083296" y="5996226"/>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10" name="Содержимое 3"/>
          <p:cNvGraphicFramePr>
            <a:graphicFrameLocks noGrp="1"/>
          </p:cNvGraphicFramePr>
          <p:nvPr>
            <p:ph idx="1"/>
          </p:nvPr>
        </p:nvGraphicFramePr>
        <p:xfrm>
          <a:off x="2219324" y="709591"/>
          <a:ext cx="7967640" cy="5072094"/>
        </p:xfrm>
        <a:graphic>
          <a:graphicData uri="http://schemas.openxmlformats.org/drawingml/2006/table">
            <a:tbl>
              <a:tblPr firstRow="1" bandRow="1">
                <a:tableStyleId>{5C22544A-7EE6-4342-B048-85BDC9FD1C3A}</a:tableStyleId>
              </a:tblPr>
              <a:tblGrid>
                <a:gridCol w="1991910"/>
                <a:gridCol w="1991910"/>
                <a:gridCol w="1991910"/>
                <a:gridCol w="1991910"/>
              </a:tblGrid>
              <a:tr h="563566">
                <a:tc>
                  <a:txBody>
                    <a:bodyPr/>
                    <a:lstStyle/>
                    <a:p>
                      <a:pPr marR="14605" algn="just">
                        <a:spcAft>
                          <a:spcPts val="0"/>
                        </a:spcAft>
                      </a:pPr>
                      <a:r>
                        <a:rPr lang="ru-RU" sz="1600" spc="30" dirty="0">
                          <a:solidFill>
                            <a:schemeClr val="tx1"/>
                          </a:solidFill>
                          <a:latin typeface="Times New Roman" pitchFamily="18" charset="0"/>
                          <a:ea typeface="Times New Roman"/>
                          <a:cs typeface="Times New Roman" pitchFamily="18" charset="0"/>
                        </a:rPr>
                        <a:t>Грудной клетки</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4605" algn="ctr">
                        <a:spcAft>
                          <a:spcPts val="0"/>
                        </a:spcAft>
                      </a:pPr>
                      <a:r>
                        <a:rPr lang="ru-RU" sz="1600" b="1" spc="30" dirty="0" smtClean="0">
                          <a:solidFill>
                            <a:schemeClr val="tx1"/>
                          </a:solidFill>
                          <a:latin typeface="Times New Roman" pitchFamily="18" charset="0"/>
                          <a:ea typeface="Times New Roman"/>
                          <a:cs typeface="Times New Roman" pitchFamily="18" charset="0"/>
                        </a:rPr>
                        <a:t>37</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R="14605" algn="ctr">
                        <a:spcAft>
                          <a:spcPts val="0"/>
                        </a:spcAft>
                      </a:pPr>
                      <a:r>
                        <a:rPr lang="ru-RU" sz="1600" dirty="0" smtClean="0">
                          <a:solidFill>
                            <a:schemeClr val="tx1"/>
                          </a:solidFill>
                          <a:latin typeface="Times New Roman" pitchFamily="18" charset="0"/>
                          <a:ea typeface="Times New Roman"/>
                          <a:cs typeface="Times New Roman" pitchFamily="18" charset="0"/>
                        </a:rPr>
                        <a:t>59</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r>
                        <a:rPr lang="ru-RU" sz="1600" dirty="0" smtClean="0">
                          <a:solidFill>
                            <a:schemeClr val="tx1"/>
                          </a:solidFill>
                          <a:latin typeface="Times New Roman" pitchFamily="18" charset="0"/>
                          <a:cs typeface="Times New Roman" pitchFamily="18" charset="0"/>
                        </a:rPr>
                        <a:t>     202</a:t>
                      </a:r>
                      <a:endParaRPr lang="ru-RU" sz="1600" dirty="0">
                        <a:solidFill>
                          <a:schemeClr val="tx1"/>
                        </a:solidFill>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dirty="0">
                          <a:solidFill>
                            <a:srgbClr val="000000"/>
                          </a:solidFill>
                          <a:latin typeface="Times New Roman" pitchFamily="18" charset="0"/>
                          <a:ea typeface="Times New Roman"/>
                          <a:cs typeface="Times New Roman" pitchFamily="18" charset="0"/>
                        </a:rPr>
                        <a:t>Травмы таза</a:t>
                      </a:r>
                      <a:endParaRPr lang="ru-RU" sz="1600" dirty="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49</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111</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203</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Ушибы</a:t>
                      </a:r>
                      <a:endParaRPr lang="ru-RU" sz="160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5786</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3475</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3779</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Вывихи</a:t>
                      </a:r>
                      <a:endParaRPr lang="ru-RU" sz="160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122</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337</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1182</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Стопы</a:t>
                      </a:r>
                      <a:endParaRPr lang="ru-RU" sz="160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996</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1451</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1889</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Кисти</a:t>
                      </a:r>
                      <a:endParaRPr lang="ru-RU" sz="160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1046</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1411</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1747</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a:solidFill>
                            <a:srgbClr val="000000"/>
                          </a:solidFill>
                          <a:latin typeface="Times New Roman" pitchFamily="18" charset="0"/>
                          <a:ea typeface="Times New Roman"/>
                          <a:cs typeface="Times New Roman" pitchFamily="18" charset="0"/>
                        </a:rPr>
                        <a:t>Артрит</a:t>
                      </a:r>
                      <a:endParaRPr lang="ru-RU" sz="160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93</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172</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199</a:t>
                      </a:r>
                      <a:endParaRPr lang="ru-RU" sz="1600" dirty="0">
                        <a:latin typeface="Times New Roman" pitchFamily="18" charset="0"/>
                        <a:cs typeface="Times New Roman" pitchFamily="18" charset="0"/>
                      </a:endParaRPr>
                    </a:p>
                  </a:txBody>
                  <a:tcPr marL="68580" marR="68580" marT="0" marB="0"/>
                </a:tc>
              </a:tr>
              <a:tr h="563566">
                <a:tc>
                  <a:txBody>
                    <a:bodyPr/>
                    <a:lstStyle/>
                    <a:p>
                      <a:pPr marR="14605" algn="just">
                        <a:spcAft>
                          <a:spcPts val="0"/>
                        </a:spcAft>
                      </a:pPr>
                      <a:r>
                        <a:rPr lang="ru-RU" sz="1600" spc="30" dirty="0" smtClean="0">
                          <a:solidFill>
                            <a:srgbClr val="000000"/>
                          </a:solidFill>
                          <a:latin typeface="Times New Roman" pitchFamily="18" charset="0"/>
                          <a:ea typeface="Times New Roman"/>
                          <a:cs typeface="Times New Roman" pitchFamily="18" charset="0"/>
                        </a:rPr>
                        <a:t>Ушибы</a:t>
                      </a:r>
                      <a:r>
                        <a:rPr lang="ru-RU" sz="1600" spc="30" baseline="0" dirty="0" smtClean="0">
                          <a:solidFill>
                            <a:srgbClr val="000000"/>
                          </a:solidFill>
                          <a:latin typeface="Times New Roman" pitchFamily="18" charset="0"/>
                          <a:ea typeface="Times New Roman"/>
                          <a:cs typeface="Times New Roman" pitchFamily="18" charset="0"/>
                        </a:rPr>
                        <a:t> в/ч головы</a:t>
                      </a:r>
                      <a:endParaRPr lang="ru-RU" sz="1600" dirty="0">
                        <a:latin typeface="Times New Roman" pitchFamily="18" charset="0"/>
                        <a:ea typeface="Times New Roman"/>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2056</a:t>
                      </a:r>
                      <a:endParaRPr lang="ru-RU" sz="1600" dirty="0">
                        <a:latin typeface="Times New Roman" pitchFamily="18" charset="0"/>
                        <a:cs typeface="Times New Roman" pitchFamily="18" charset="0"/>
                      </a:endParaRPr>
                    </a:p>
                  </a:txBody>
                  <a:tcPr marL="68580" marR="68580" marT="0" marB="0"/>
                </a:tc>
                <a:tc>
                  <a:txBody>
                    <a:bodyPr/>
                    <a:lstStyle/>
                    <a:p>
                      <a:pPr algn="ctr"/>
                      <a:r>
                        <a:rPr lang="ru-RU" sz="1600" dirty="0" smtClean="0">
                          <a:latin typeface="Times New Roman" pitchFamily="18" charset="0"/>
                          <a:cs typeface="Times New Roman" pitchFamily="18" charset="0"/>
                        </a:rPr>
                        <a:t>7782</a:t>
                      </a:r>
                      <a:endParaRPr lang="ru-RU" sz="1600" dirty="0">
                        <a:latin typeface="Times New Roman" pitchFamily="18" charset="0"/>
                        <a:cs typeface="Times New Roman" pitchFamily="18" charset="0"/>
                      </a:endParaRPr>
                    </a:p>
                  </a:txBody>
                  <a:tcPr marL="68580" marR="68580" marT="0" marB="0"/>
                </a:tc>
                <a:tc>
                  <a:txBody>
                    <a:bodyPr/>
                    <a:lstStyle/>
                    <a:p>
                      <a:r>
                        <a:rPr lang="ru-RU" sz="1600" dirty="0" smtClean="0">
                          <a:latin typeface="Times New Roman" pitchFamily="18" charset="0"/>
                          <a:cs typeface="Times New Roman" pitchFamily="18" charset="0"/>
                        </a:rPr>
                        <a:t>    11343</a:t>
                      </a:r>
                      <a:endParaRPr lang="ru-RU" sz="1600" dirty="0">
                        <a:latin typeface="Times New Roman" pitchFamily="18" charset="0"/>
                        <a:cs typeface="Times New Roman" pitchFamily="18" charset="0"/>
                      </a:endParaRPr>
                    </a:p>
                  </a:txBody>
                  <a:tcPr marL="68580" marR="68580" marT="0" marB="0"/>
                </a:tc>
              </a:tr>
              <a:tr h="563566">
                <a:tc>
                  <a:txBody>
                    <a:bodyPr/>
                    <a:lstStyle/>
                    <a:p>
                      <a:r>
                        <a:rPr lang="ru-RU" sz="1600" b="1" dirty="0" smtClean="0">
                          <a:latin typeface="Times New Roman" pitchFamily="18" charset="0"/>
                          <a:cs typeface="Times New Roman" pitchFamily="18" charset="0"/>
                        </a:rPr>
                        <a:t>Итого</a:t>
                      </a:r>
                      <a:endParaRPr lang="ru-RU" sz="1600" b="1" dirty="0">
                        <a:latin typeface="Times New Roman" pitchFamily="18" charset="0"/>
                        <a:cs typeface="Times New Roman" pitchFamily="18" charset="0"/>
                      </a:endParaRPr>
                    </a:p>
                  </a:txBody>
                  <a:tcPr/>
                </a:tc>
                <a:tc>
                  <a:txBody>
                    <a:bodyPr/>
                    <a:lstStyle/>
                    <a:p>
                      <a:r>
                        <a:rPr lang="ru-RU" sz="1600" b="1" dirty="0" smtClean="0">
                          <a:latin typeface="Times New Roman" pitchFamily="18" charset="0"/>
                          <a:cs typeface="Times New Roman" pitchFamily="18" charset="0"/>
                        </a:rPr>
                        <a:t>              20062</a:t>
                      </a:r>
                      <a:endParaRPr lang="ru-RU" sz="1600" b="1" dirty="0">
                        <a:latin typeface="Times New Roman" pitchFamily="18" charset="0"/>
                        <a:cs typeface="Times New Roman" pitchFamily="18" charset="0"/>
                      </a:endParaRPr>
                    </a:p>
                  </a:txBody>
                  <a:tcPr marL="68580" marR="68580" marT="0" marB="0"/>
                </a:tc>
                <a:tc>
                  <a:txBody>
                    <a:bodyPr/>
                    <a:lstStyle/>
                    <a:p>
                      <a:pPr algn="ctr"/>
                      <a:r>
                        <a:rPr lang="ru-RU" sz="1600" b="1" dirty="0" smtClean="0">
                          <a:latin typeface="Times New Roman" pitchFamily="18" charset="0"/>
                          <a:cs typeface="Times New Roman" pitchFamily="18" charset="0"/>
                        </a:rPr>
                        <a:t>30552</a:t>
                      </a:r>
                      <a:endParaRPr lang="ru-RU" sz="1600" b="1" dirty="0">
                        <a:latin typeface="Times New Roman" pitchFamily="18" charset="0"/>
                        <a:cs typeface="Times New Roman" pitchFamily="18" charset="0"/>
                      </a:endParaRPr>
                    </a:p>
                  </a:txBody>
                  <a:tcPr marL="68580" marR="68580" marT="0" marB="0"/>
                </a:tc>
                <a:tc>
                  <a:txBody>
                    <a:bodyPr/>
                    <a:lstStyle/>
                    <a:p>
                      <a:r>
                        <a:rPr lang="ru-RU" sz="1600" b="1" dirty="0" smtClean="0">
                          <a:latin typeface="Times New Roman" pitchFamily="18" charset="0"/>
                          <a:cs typeface="Times New Roman" pitchFamily="18" charset="0"/>
                        </a:rPr>
                        <a:t>     37225</a:t>
                      </a:r>
                      <a:endParaRPr lang="ru-RU" sz="1600" b="1" dirty="0">
                        <a:latin typeface="Times New Roman" pitchFamily="18" charset="0"/>
                        <a:cs typeface="Times New Roman" pitchFamily="18" charset="0"/>
                      </a:endParaRPr>
                    </a:p>
                  </a:txBody>
                  <a:tcPr marL="68580" marR="68580" marT="0" marB="0"/>
                </a:tc>
              </a:tr>
            </a:tbl>
          </a:graphicData>
        </a:graphic>
      </p:graphicFrame>
      <p:sp>
        <p:nvSpPr>
          <p:cNvPr id="12" name="Прямоугольник 11"/>
          <p:cNvSpPr/>
          <p:nvPr/>
        </p:nvSpPr>
        <p:spPr>
          <a:xfrm>
            <a:off x="1619250" y="5925235"/>
            <a:ext cx="9001125" cy="646331"/>
          </a:xfrm>
          <a:prstGeom prst="rect">
            <a:avLst/>
          </a:prstGeom>
        </p:spPr>
        <p:txBody>
          <a:bodyPr wrap="square">
            <a:spAutoFit/>
          </a:bodyPr>
          <a:lstStyle/>
          <a:p>
            <a:pPr algn="just"/>
            <a:r>
              <a:rPr lang="ru-RU" b="1" dirty="0" smtClean="0">
                <a:latin typeface="Times New Roman" pitchFamily="18" charset="0"/>
                <a:cs typeface="Times New Roman" pitchFamily="18" charset="0"/>
              </a:rPr>
              <a:t>Общее обращение в травматологический пункт в 2023г увеличено на 18 % по сравнению с 2022г.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3200" b="1" dirty="0" smtClean="0">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Прямоугольник 47"/>
          <p:cNvSpPr/>
          <p:nvPr/>
        </p:nvSpPr>
        <p:spPr>
          <a:xfrm>
            <a:off x="3749039" y="1246580"/>
            <a:ext cx="7988036" cy="775597"/>
          </a:xfrm>
          <a:prstGeom prst="rect">
            <a:avLst/>
          </a:prstGeom>
        </p:spPr>
        <p:txBody>
          <a:bodyPr wrap="square">
            <a:spAutoFit/>
          </a:bodyPr>
          <a:lstStyle/>
          <a:p>
            <a:endParaRPr lang="ru-RU" sz="800" b="1" dirty="0" smtClean="0">
              <a:latin typeface="Times New Roman" pitchFamily="18" charset="0"/>
              <a:cs typeface="Times New Roman" pitchFamily="18" charset="0"/>
            </a:endParaRPr>
          </a:p>
          <a:p>
            <a:pPr marL="285750" indent="-285750" algn="just">
              <a:lnSpc>
                <a:spcPct val="115000"/>
              </a:lnSpc>
              <a:spcAft>
                <a:spcPts val="0"/>
              </a:spcAft>
              <a:buFont typeface="Arial" panose="020B0604020202020204" pitchFamily="34" charset="0"/>
              <a:buChar char="•"/>
            </a:pPr>
            <a:endParaRPr lang="ru-RU" sz="1600" b="1" dirty="0" smtClean="0">
              <a:solidFill>
                <a:srgbClr val="FF0000"/>
              </a:solidFill>
              <a:latin typeface="Times New Roman" pitchFamily="18" charset="0"/>
              <a:ea typeface="Times New Roman" panose="02020603050405020304" pitchFamily="18" charset="0"/>
              <a:cs typeface="Times New Roman" pitchFamily="18" charset="0"/>
            </a:endParaRPr>
          </a:p>
          <a:p>
            <a:pPr algn="just"/>
            <a:r>
              <a:rPr lang="ru-RU" dirty="0" smtClean="0">
                <a:latin typeface="Times New Roman" pitchFamily="18" charset="0"/>
                <a:cs typeface="Times New Roman" pitchFamily="18" charset="0"/>
              </a:rPr>
              <a:t>. </a:t>
            </a:r>
            <a:endParaRPr lang="kk-KZ" dirty="0" smtClean="0">
              <a:latin typeface="Arial" panose="020B0604020202020204" pitchFamily="34" charset="0"/>
              <a:ea typeface="Tahoma" panose="020B0604030504040204" pitchFamily="34" charset="0"/>
              <a:cs typeface="Arial" panose="020B0604020202020204" pitchFamily="34" charset="0"/>
            </a:endParaRPr>
          </a:p>
        </p:txBody>
      </p:sp>
      <p:sp>
        <p:nvSpPr>
          <p:cNvPr id="22" name="Прямоугольник 21"/>
          <p:cNvSpPr/>
          <p:nvPr/>
        </p:nvSpPr>
        <p:spPr>
          <a:xfrm>
            <a:off x="0" y="609527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97621" y="6358176"/>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12" name="Содержимое 3"/>
          <p:cNvGraphicFramePr>
            <a:graphicFrameLocks noGrp="1"/>
          </p:cNvGraphicFramePr>
          <p:nvPr>
            <p:ph idx="1"/>
          </p:nvPr>
        </p:nvGraphicFramePr>
        <p:xfrm>
          <a:off x="2109757" y="742927"/>
          <a:ext cx="8372476" cy="4463089"/>
        </p:xfrm>
        <a:graphic>
          <a:graphicData uri="http://schemas.openxmlformats.org/drawingml/2006/table">
            <a:tbl>
              <a:tblPr firstRow="1" bandRow="1">
                <a:tableStyleId>{5C22544A-7EE6-4342-B048-85BDC9FD1C3A}</a:tableStyleId>
              </a:tblPr>
              <a:tblGrid>
                <a:gridCol w="1991971"/>
                <a:gridCol w="1587377"/>
                <a:gridCol w="2396564"/>
                <a:gridCol w="2396564"/>
              </a:tblGrid>
              <a:tr h="361973">
                <a:tc>
                  <a:txBody>
                    <a:bodyPr/>
                    <a:lstStyle/>
                    <a:p>
                      <a:pPr>
                        <a:spcAft>
                          <a:spcPts val="0"/>
                        </a:spcAft>
                      </a:pPr>
                      <a:r>
                        <a:rPr lang="ru-RU" sz="1600" spc="20" dirty="0">
                          <a:solidFill>
                            <a:schemeClr val="tx1"/>
                          </a:solidFill>
                          <a:latin typeface="Times New Roman" pitchFamily="18" charset="0"/>
                          <a:ea typeface="Times New Roman"/>
                          <a:cs typeface="Times New Roman" pitchFamily="18" charset="0"/>
                        </a:rPr>
                        <a:t>      </a:t>
                      </a:r>
                      <a:r>
                        <a:rPr lang="ru-RU" sz="1600" spc="20" dirty="0" smtClean="0">
                          <a:solidFill>
                            <a:schemeClr val="tx1"/>
                          </a:solidFill>
                          <a:latin typeface="Times New Roman" pitchFamily="18" charset="0"/>
                          <a:ea typeface="Times New Roman"/>
                          <a:cs typeface="Times New Roman" pitchFamily="18" charset="0"/>
                        </a:rPr>
                        <a:t>Наименования</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solidFill>
                            <a:schemeClr val="tx1"/>
                          </a:solidFill>
                          <a:latin typeface="Times New Roman" pitchFamily="18" charset="0"/>
                          <a:ea typeface="Times New Roman"/>
                          <a:cs typeface="Times New Roman" pitchFamily="18" charset="0"/>
                        </a:rPr>
                        <a:t>2021г</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solidFill>
                            <a:schemeClr val="tx1"/>
                          </a:solidFill>
                          <a:latin typeface="Times New Roman" pitchFamily="18" charset="0"/>
                          <a:ea typeface="Times New Roman"/>
                          <a:cs typeface="Times New Roman" pitchFamily="18" charset="0"/>
                        </a:rPr>
                        <a:t>2022г</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dirty="0" smtClean="0">
                          <a:solidFill>
                            <a:schemeClr val="tx1"/>
                          </a:solidFill>
                          <a:latin typeface="Times New Roman" pitchFamily="18" charset="0"/>
                          <a:ea typeface="Times New Roman"/>
                          <a:cs typeface="Times New Roman" pitchFamily="18" charset="0"/>
                        </a:rPr>
                        <a:t>2023г</a:t>
                      </a:r>
                      <a:endParaRPr lang="ru-RU" sz="1600" dirty="0">
                        <a:solidFill>
                          <a:schemeClr val="tx1"/>
                        </a:solidFill>
                        <a:latin typeface="Times New Roman" pitchFamily="18" charset="0"/>
                        <a:ea typeface="Times New Roman"/>
                        <a:cs typeface="Times New Roman" pitchFamily="18" charset="0"/>
                      </a:endParaRPr>
                    </a:p>
                  </a:txBody>
                  <a:tcPr marL="68580" marR="68580" marT="0" marB="0"/>
                </a:tc>
              </a:tr>
              <a:tr h="906982">
                <a:tc>
                  <a:txBody>
                    <a:bodyPr/>
                    <a:lstStyle/>
                    <a:p>
                      <a:pPr>
                        <a:spcAft>
                          <a:spcPts val="0"/>
                        </a:spcAft>
                      </a:pPr>
                      <a:r>
                        <a:rPr lang="ru-RU" sz="1600" spc="20" dirty="0">
                          <a:latin typeface="Times New Roman" pitchFamily="18" charset="0"/>
                          <a:ea typeface="Times New Roman"/>
                          <a:cs typeface="Times New Roman" pitchFamily="18" charset="0"/>
                        </a:rPr>
                        <a:t>Гипсовая повязка</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latin typeface="Times New Roman" pitchFamily="18" charset="0"/>
                          <a:ea typeface="Times New Roman"/>
                          <a:cs typeface="Times New Roman" pitchFamily="18" charset="0"/>
                        </a:rPr>
                        <a:t>7192</a:t>
                      </a:r>
                      <a:endParaRPr lang="ru-RU" sz="16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1600" spc="20" dirty="0">
                          <a:latin typeface="Times New Roman" pitchFamily="18" charset="0"/>
                          <a:ea typeface="Times New Roman"/>
                          <a:cs typeface="Times New Roman" pitchFamily="18" charset="0"/>
                        </a:rPr>
                        <a:t>            </a:t>
                      </a:r>
                      <a:r>
                        <a:rPr lang="ru-RU" sz="1600" spc="20" dirty="0" smtClean="0">
                          <a:latin typeface="Times New Roman" pitchFamily="18" charset="0"/>
                          <a:ea typeface="Times New Roman"/>
                          <a:cs typeface="Times New Roman" pitchFamily="18" charset="0"/>
                        </a:rPr>
                        <a:t>12690 </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600" dirty="0" smtClean="0">
                          <a:latin typeface="Times New Roman" pitchFamily="18" charset="0"/>
                          <a:ea typeface="Times New Roman"/>
                          <a:cs typeface="Times New Roman" pitchFamily="18" charset="0"/>
                        </a:rPr>
                        <a:t>            18823</a:t>
                      </a:r>
                      <a:endParaRPr lang="ru-RU" sz="1600" dirty="0">
                        <a:latin typeface="Times New Roman" pitchFamily="18" charset="0"/>
                        <a:ea typeface="Times New Roman"/>
                        <a:cs typeface="Times New Roman" pitchFamily="18" charset="0"/>
                      </a:endParaRPr>
                    </a:p>
                  </a:txBody>
                  <a:tcPr marL="68580" marR="68580" marT="0" marB="0"/>
                </a:tc>
              </a:tr>
              <a:tr h="709810">
                <a:tc>
                  <a:txBody>
                    <a:bodyPr/>
                    <a:lstStyle/>
                    <a:p>
                      <a:pPr>
                        <a:spcAft>
                          <a:spcPts val="0"/>
                        </a:spcAft>
                      </a:pPr>
                      <a:r>
                        <a:rPr lang="ru-RU" sz="1600" spc="20">
                          <a:latin typeface="Times New Roman" pitchFamily="18" charset="0"/>
                          <a:ea typeface="Times New Roman"/>
                          <a:cs typeface="Times New Roman" pitchFamily="18" charset="0"/>
                        </a:rPr>
                        <a:t>ПХО раны</a:t>
                      </a:r>
                      <a:endParaRPr lang="ru-RU" sz="160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latin typeface="Times New Roman" pitchFamily="18" charset="0"/>
                          <a:ea typeface="Times New Roman"/>
                          <a:cs typeface="Times New Roman" pitchFamily="18" charset="0"/>
                        </a:rPr>
                        <a:t>3227</a:t>
                      </a:r>
                      <a:endParaRPr lang="ru-RU" sz="16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1600" spc="20" dirty="0">
                          <a:latin typeface="Times New Roman" pitchFamily="18" charset="0"/>
                          <a:ea typeface="Times New Roman"/>
                          <a:cs typeface="Times New Roman" pitchFamily="18" charset="0"/>
                        </a:rPr>
                        <a:t>            </a:t>
                      </a:r>
                      <a:r>
                        <a:rPr lang="ru-RU" sz="1600" spc="20" dirty="0" smtClean="0">
                          <a:latin typeface="Times New Roman" pitchFamily="18" charset="0"/>
                          <a:ea typeface="Times New Roman"/>
                          <a:cs typeface="Times New Roman" pitchFamily="18" charset="0"/>
                        </a:rPr>
                        <a:t>6298  </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600" dirty="0" smtClean="0">
                          <a:latin typeface="Times New Roman" pitchFamily="18" charset="0"/>
                          <a:ea typeface="Times New Roman"/>
                          <a:cs typeface="Times New Roman" pitchFamily="18" charset="0"/>
                        </a:rPr>
                        <a:t>              4646</a:t>
                      </a:r>
                      <a:endParaRPr lang="ru-RU" sz="1600" dirty="0">
                        <a:latin typeface="Times New Roman" pitchFamily="18" charset="0"/>
                        <a:ea typeface="Times New Roman"/>
                        <a:cs typeface="Times New Roman" pitchFamily="18" charset="0"/>
                      </a:endParaRPr>
                    </a:p>
                  </a:txBody>
                  <a:tcPr marL="68580" marR="68580" marT="0" marB="0"/>
                </a:tc>
              </a:tr>
              <a:tr h="828108">
                <a:tc>
                  <a:txBody>
                    <a:bodyPr/>
                    <a:lstStyle/>
                    <a:p>
                      <a:pPr>
                        <a:spcAft>
                          <a:spcPts val="0"/>
                        </a:spcAft>
                      </a:pPr>
                      <a:r>
                        <a:rPr lang="ru-RU" sz="1600" spc="20">
                          <a:latin typeface="Times New Roman" pitchFamily="18" charset="0"/>
                          <a:ea typeface="Times New Roman"/>
                          <a:cs typeface="Times New Roman" pitchFamily="18" charset="0"/>
                        </a:rPr>
                        <a:t>Закрытые репозиции</a:t>
                      </a:r>
                      <a:endParaRPr lang="ru-RU" sz="160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latin typeface="Times New Roman" pitchFamily="18" charset="0"/>
                          <a:ea typeface="Times New Roman"/>
                          <a:cs typeface="Times New Roman" pitchFamily="18" charset="0"/>
                        </a:rPr>
                        <a:t>2118</a:t>
                      </a:r>
                      <a:endParaRPr lang="ru-RU" sz="16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1600" spc="20" dirty="0">
                          <a:latin typeface="Times New Roman" pitchFamily="18" charset="0"/>
                          <a:ea typeface="Times New Roman"/>
                          <a:cs typeface="Times New Roman" pitchFamily="18" charset="0"/>
                        </a:rPr>
                        <a:t>             </a:t>
                      </a:r>
                      <a:r>
                        <a:rPr lang="ru-RU" sz="1600" spc="20" dirty="0" smtClean="0">
                          <a:latin typeface="Times New Roman" pitchFamily="18" charset="0"/>
                          <a:ea typeface="Times New Roman"/>
                          <a:cs typeface="Times New Roman" pitchFamily="18" charset="0"/>
                        </a:rPr>
                        <a:t>6975 </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600" baseline="0" dirty="0" smtClean="0">
                          <a:latin typeface="Times New Roman" pitchFamily="18" charset="0"/>
                          <a:ea typeface="Times New Roman"/>
                          <a:cs typeface="Times New Roman" pitchFamily="18" charset="0"/>
                        </a:rPr>
                        <a:t>               </a:t>
                      </a:r>
                      <a:r>
                        <a:rPr lang="ru-RU" sz="1600" dirty="0" smtClean="0">
                          <a:latin typeface="Times New Roman" pitchFamily="18" charset="0"/>
                          <a:ea typeface="Times New Roman"/>
                          <a:cs typeface="Times New Roman" pitchFamily="18" charset="0"/>
                        </a:rPr>
                        <a:t>9561</a:t>
                      </a:r>
                      <a:endParaRPr lang="ru-RU" sz="1600" dirty="0">
                        <a:latin typeface="Times New Roman" pitchFamily="18" charset="0"/>
                        <a:ea typeface="Times New Roman"/>
                        <a:cs typeface="Times New Roman" pitchFamily="18" charset="0"/>
                      </a:endParaRPr>
                    </a:p>
                  </a:txBody>
                  <a:tcPr marL="68580" marR="68580" marT="0" marB="0"/>
                </a:tc>
              </a:tr>
              <a:tr h="828108">
                <a:tc>
                  <a:txBody>
                    <a:bodyPr/>
                    <a:lstStyle/>
                    <a:p>
                      <a:pPr>
                        <a:spcAft>
                          <a:spcPts val="0"/>
                        </a:spcAft>
                      </a:pPr>
                      <a:r>
                        <a:rPr lang="ru-RU" sz="1600" spc="20" dirty="0">
                          <a:latin typeface="Times New Roman" pitchFamily="18" charset="0"/>
                          <a:ea typeface="Times New Roman"/>
                          <a:cs typeface="Times New Roman" pitchFamily="18" charset="0"/>
                        </a:rPr>
                        <a:t>Рентгенография</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latin typeface="Times New Roman" pitchFamily="18" charset="0"/>
                          <a:ea typeface="Times New Roman"/>
                          <a:cs typeface="Times New Roman" pitchFamily="18" charset="0"/>
                        </a:rPr>
                        <a:t>37026</a:t>
                      </a:r>
                      <a:endParaRPr lang="ru-RU" sz="16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1600" spc="20" dirty="0">
                          <a:latin typeface="Times New Roman" pitchFamily="18" charset="0"/>
                          <a:ea typeface="Times New Roman"/>
                          <a:cs typeface="Times New Roman" pitchFamily="18" charset="0"/>
                        </a:rPr>
                        <a:t>           </a:t>
                      </a:r>
                      <a:r>
                        <a:rPr lang="ru-RU" sz="1600" spc="20" dirty="0" smtClean="0">
                          <a:latin typeface="Times New Roman" pitchFamily="18" charset="0"/>
                          <a:ea typeface="Times New Roman"/>
                          <a:cs typeface="Times New Roman" pitchFamily="18" charset="0"/>
                        </a:rPr>
                        <a:t>58611 </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600" dirty="0" smtClean="0">
                          <a:latin typeface="Times New Roman" pitchFamily="18" charset="0"/>
                          <a:ea typeface="Times New Roman"/>
                          <a:cs typeface="Times New Roman" pitchFamily="18" charset="0"/>
                        </a:rPr>
                        <a:t>               71110</a:t>
                      </a:r>
                      <a:endParaRPr lang="ru-RU" sz="1600" dirty="0">
                        <a:latin typeface="Times New Roman" pitchFamily="18" charset="0"/>
                        <a:ea typeface="Times New Roman"/>
                        <a:cs typeface="Times New Roman" pitchFamily="18" charset="0"/>
                      </a:endParaRPr>
                    </a:p>
                  </a:txBody>
                  <a:tcPr marL="68580" marR="68580" marT="0" marB="0"/>
                </a:tc>
              </a:tr>
              <a:tr h="828108">
                <a:tc>
                  <a:txBody>
                    <a:bodyPr/>
                    <a:lstStyle/>
                    <a:p>
                      <a:pPr>
                        <a:spcAft>
                          <a:spcPts val="0"/>
                        </a:spcAft>
                      </a:pPr>
                      <a:r>
                        <a:rPr lang="ru-RU" sz="1600" spc="20" dirty="0">
                          <a:latin typeface="Times New Roman" pitchFamily="18" charset="0"/>
                          <a:ea typeface="Times New Roman"/>
                          <a:cs typeface="Times New Roman" pitchFamily="18" charset="0"/>
                        </a:rPr>
                        <a:t>Перевязка</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600" spc="20" dirty="0" smtClean="0">
                          <a:latin typeface="Times New Roman" pitchFamily="18" charset="0"/>
                          <a:ea typeface="Times New Roman"/>
                          <a:cs typeface="Times New Roman" pitchFamily="18" charset="0"/>
                        </a:rPr>
                        <a:t>3354</a:t>
                      </a:r>
                      <a:endParaRPr lang="ru-RU" sz="16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1600" spc="20" dirty="0" smtClean="0">
                          <a:latin typeface="Times New Roman" pitchFamily="18" charset="0"/>
                          <a:ea typeface="Times New Roman"/>
                          <a:cs typeface="Times New Roman" pitchFamily="18" charset="0"/>
                        </a:rPr>
                        <a:t>              8927</a:t>
                      </a:r>
                      <a:endParaRPr lang="ru-RU" sz="1600"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600" dirty="0" smtClean="0">
                          <a:latin typeface="Times New Roman" pitchFamily="18" charset="0"/>
                          <a:ea typeface="Times New Roman"/>
                          <a:cs typeface="Times New Roman" pitchFamily="18" charset="0"/>
                        </a:rPr>
                        <a:t>               16022</a:t>
                      </a:r>
                      <a:endParaRPr lang="ru-RU" sz="1600" dirty="0">
                        <a:latin typeface="Times New Roman" pitchFamily="18" charset="0"/>
                        <a:ea typeface="Times New Roman"/>
                        <a:cs typeface="Times New Roman" pitchFamily="18" charset="0"/>
                      </a:endParaRPr>
                    </a:p>
                  </a:txBody>
                  <a:tcPr marL="68580" marR="68580" marT="0" marB="0"/>
                </a:tc>
              </a:tr>
            </a:tbl>
          </a:graphicData>
        </a:graphic>
      </p:graphicFrame>
      <p:sp>
        <p:nvSpPr>
          <p:cNvPr id="13" name="Прямоугольник 12"/>
          <p:cNvSpPr/>
          <p:nvPr/>
        </p:nvSpPr>
        <p:spPr>
          <a:xfrm>
            <a:off x="2076450" y="5404961"/>
            <a:ext cx="8515350" cy="923330"/>
          </a:xfrm>
          <a:prstGeom prst="rect">
            <a:avLst/>
          </a:prstGeom>
        </p:spPr>
        <p:txBody>
          <a:bodyPr wrap="square">
            <a:spAutoFit/>
          </a:bodyPr>
          <a:lstStyle/>
          <a:p>
            <a:pPr algn="just"/>
            <a:r>
              <a:rPr lang="ru-RU" dirty="0" smtClean="0">
                <a:latin typeface="Times New Roman" pitchFamily="18" charset="0"/>
                <a:cs typeface="Times New Roman" pitchFamily="18" charset="0"/>
              </a:rPr>
              <a:t>от 10.11.2023г №61 вышел приказ УЗ г. Шымкента о регионализации детской травматологической помощи детям г.Шымкент. На основании данного приказа ожидается уменьшение обращаемости по травматологическому пункту.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0425" y="-9144"/>
            <a:ext cx="9084774" cy="546041"/>
          </a:xfrm>
          <a:prstGeom prst="rect">
            <a:avLst/>
          </a:prstGeom>
          <a:solidFill>
            <a:srgbClr val="3D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400" b="1" dirty="0">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25686"/>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3804" y="95929"/>
            <a:ext cx="453401" cy="40401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8</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2" name="Прямоугольник 11"/>
          <p:cNvSpPr/>
          <p:nvPr/>
        </p:nvSpPr>
        <p:spPr>
          <a:xfrm>
            <a:off x="1533524" y="842486"/>
            <a:ext cx="9210675" cy="584775"/>
          </a:xfrm>
          <a:prstGeom prst="rect">
            <a:avLst/>
          </a:prstGeom>
        </p:spPr>
        <p:txBody>
          <a:bodyPr wrap="square">
            <a:spAutoFit/>
          </a:bodyPr>
          <a:lstStyle/>
          <a:p>
            <a:pPr algn="ctr"/>
            <a:r>
              <a:rPr lang="kk-KZ" sz="3200" b="1" dirty="0" smtClean="0">
                <a:solidFill>
                  <a:srgbClr val="008080"/>
                </a:solidFill>
                <a:latin typeface="Times New Roman" pitchFamily="18" charset="0"/>
                <a:cs typeface="Times New Roman" pitchFamily="18" charset="0"/>
              </a:rPr>
              <a:t>Амбулаторно-поликлиническая помощь (АПП)</a:t>
            </a:r>
            <a:endParaRPr lang="ru-RU" sz="3200" b="1" dirty="0">
              <a:solidFill>
                <a:srgbClr val="008080"/>
              </a:solidFill>
              <a:latin typeface="Times New Roman" pitchFamily="18" charset="0"/>
              <a:cs typeface="Times New Roman" pitchFamily="18" charset="0"/>
            </a:endParaRPr>
          </a:p>
        </p:txBody>
      </p:sp>
      <p:graphicFrame>
        <p:nvGraphicFramePr>
          <p:cNvPr id="13" name="Содержимое 3"/>
          <p:cNvGraphicFramePr>
            <a:graphicFrameLocks noGrp="1"/>
          </p:cNvGraphicFramePr>
          <p:nvPr>
            <p:ph idx="1"/>
          </p:nvPr>
        </p:nvGraphicFramePr>
        <p:xfrm>
          <a:off x="1809750" y="1938326"/>
          <a:ext cx="8229599" cy="928699"/>
        </p:xfrm>
        <a:graphic>
          <a:graphicData uri="http://schemas.openxmlformats.org/drawingml/2006/table">
            <a:tbl>
              <a:tblPr firstRow="1" bandRow="1">
                <a:tableStyleId>{5C22544A-7EE6-4342-B048-85BDC9FD1C3A}</a:tableStyleId>
              </a:tblPr>
              <a:tblGrid>
                <a:gridCol w="1929284"/>
                <a:gridCol w="2042640"/>
                <a:gridCol w="2214578"/>
                <a:gridCol w="2043097"/>
              </a:tblGrid>
              <a:tr h="376249">
                <a:tc>
                  <a:txBody>
                    <a:bodyPr/>
                    <a:lstStyle/>
                    <a:p>
                      <a:pPr>
                        <a:spcAft>
                          <a:spcPts val="0"/>
                        </a:spcAft>
                      </a:pPr>
                      <a:endParaRPr lang="ru-RU" sz="1600" spc="20" dirty="0">
                        <a:latin typeface="Times New Roman"/>
                        <a:ea typeface="Times New Roman"/>
                        <a:cs typeface="Times New Roman"/>
                      </a:endParaRPr>
                    </a:p>
                  </a:txBody>
                  <a:tcPr marL="68580" marR="68580" marT="0" marB="0"/>
                </a:tc>
                <a:tc>
                  <a:txBody>
                    <a:bodyPr/>
                    <a:lstStyle/>
                    <a:p>
                      <a:pPr>
                        <a:spcAft>
                          <a:spcPts val="0"/>
                        </a:spcAft>
                      </a:pPr>
                      <a:r>
                        <a:rPr lang="ru-RU" sz="1600" spc="20" dirty="0">
                          <a:solidFill>
                            <a:schemeClr val="tx1"/>
                          </a:solidFill>
                          <a:latin typeface="Times New Roman"/>
                          <a:ea typeface="Times New Roman"/>
                          <a:cs typeface="Times New Roman"/>
                        </a:rPr>
                        <a:t>          </a:t>
                      </a:r>
                      <a:r>
                        <a:rPr lang="ru-RU" sz="1600" b="1" spc="20" dirty="0">
                          <a:solidFill>
                            <a:schemeClr val="tx1"/>
                          </a:solidFill>
                          <a:latin typeface="Times New Roman"/>
                          <a:ea typeface="Times New Roman"/>
                          <a:cs typeface="Times New Roman"/>
                        </a:rPr>
                        <a:t>2021г</a:t>
                      </a:r>
                      <a:endParaRPr lang="ru-RU" sz="1600" dirty="0">
                        <a:solidFill>
                          <a:schemeClr val="tx1"/>
                        </a:solidFill>
                        <a:latin typeface="Times New Roman"/>
                        <a:ea typeface="Times New Roman"/>
                        <a:cs typeface="Times New Roman"/>
                      </a:endParaRPr>
                    </a:p>
                  </a:txBody>
                  <a:tcPr marL="68580" marR="68580" marT="0" marB="0"/>
                </a:tc>
                <a:tc>
                  <a:txBody>
                    <a:bodyPr/>
                    <a:lstStyle/>
                    <a:p>
                      <a:pPr>
                        <a:spcAft>
                          <a:spcPts val="0"/>
                        </a:spcAft>
                      </a:pPr>
                      <a:r>
                        <a:rPr lang="ru-RU" sz="1600" b="1" spc="20" dirty="0">
                          <a:solidFill>
                            <a:schemeClr val="tx1"/>
                          </a:solidFill>
                          <a:latin typeface="Times New Roman"/>
                          <a:ea typeface="Times New Roman"/>
                          <a:cs typeface="Times New Roman"/>
                        </a:rPr>
                        <a:t>            2022г</a:t>
                      </a:r>
                      <a:endParaRPr lang="ru-RU" sz="1600" dirty="0">
                        <a:solidFill>
                          <a:schemeClr val="tx1"/>
                        </a:solidFill>
                        <a:latin typeface="Times New Roman"/>
                        <a:ea typeface="Times New Roman"/>
                        <a:cs typeface="Times New Roman"/>
                      </a:endParaRPr>
                    </a:p>
                  </a:txBody>
                  <a:tcPr marL="68580" marR="68580" marT="0" marB="0"/>
                </a:tc>
                <a:tc>
                  <a:txBody>
                    <a:bodyPr/>
                    <a:lstStyle/>
                    <a:p>
                      <a:pPr>
                        <a:spcAft>
                          <a:spcPts val="0"/>
                        </a:spcAft>
                      </a:pPr>
                      <a:r>
                        <a:rPr lang="ru-RU" sz="1600" dirty="0" smtClean="0">
                          <a:solidFill>
                            <a:schemeClr val="tx1"/>
                          </a:solidFill>
                          <a:latin typeface="Times New Roman"/>
                          <a:ea typeface="Times New Roman"/>
                          <a:cs typeface="Times New Roman"/>
                        </a:rPr>
                        <a:t>                2023</a:t>
                      </a:r>
                      <a:endParaRPr lang="ru-RU" sz="1600" dirty="0">
                        <a:solidFill>
                          <a:schemeClr val="tx1"/>
                        </a:solidFill>
                        <a:latin typeface="Times New Roman"/>
                        <a:ea typeface="Times New Roman"/>
                        <a:cs typeface="Times New Roman"/>
                      </a:endParaRPr>
                    </a:p>
                  </a:txBody>
                  <a:tcPr marL="68580" marR="68580" marT="0" marB="0"/>
                </a:tc>
              </a:tr>
              <a:tr h="552450">
                <a:tc>
                  <a:txBody>
                    <a:bodyPr/>
                    <a:lstStyle/>
                    <a:p>
                      <a:pPr>
                        <a:spcAft>
                          <a:spcPts val="0"/>
                        </a:spcAft>
                      </a:pPr>
                      <a:r>
                        <a:rPr lang="ru-RU" sz="1600" spc="20" dirty="0">
                          <a:latin typeface="Times New Roman"/>
                          <a:ea typeface="Times New Roman"/>
                          <a:cs typeface="Times New Roman"/>
                        </a:rPr>
                        <a:t>Травматолог-ортопед</a:t>
                      </a:r>
                      <a:endParaRPr lang="ru-RU" sz="1600" dirty="0">
                        <a:latin typeface="Times New Roman"/>
                        <a:ea typeface="Times New Roman"/>
                        <a:cs typeface="Times New Roman"/>
                      </a:endParaRPr>
                    </a:p>
                  </a:txBody>
                  <a:tcPr marL="68580" marR="68580" marT="0" marB="0"/>
                </a:tc>
                <a:tc>
                  <a:txBody>
                    <a:bodyPr/>
                    <a:lstStyle/>
                    <a:p>
                      <a:pPr>
                        <a:spcAft>
                          <a:spcPts val="0"/>
                        </a:spcAft>
                      </a:pPr>
                      <a:r>
                        <a:rPr lang="ru-RU" sz="1600" b="1" spc="20" dirty="0">
                          <a:latin typeface="Times New Roman"/>
                          <a:ea typeface="Times New Roman"/>
                          <a:cs typeface="Times New Roman"/>
                        </a:rPr>
                        <a:t>           </a:t>
                      </a:r>
                      <a:r>
                        <a:rPr lang="ru-RU" sz="1600" b="1" spc="20" dirty="0" smtClean="0">
                          <a:latin typeface="Times New Roman"/>
                          <a:ea typeface="Times New Roman"/>
                          <a:cs typeface="Times New Roman"/>
                        </a:rPr>
                        <a:t>454</a:t>
                      </a:r>
                      <a:endParaRPr lang="ru-RU" sz="1600" dirty="0">
                        <a:latin typeface="Times New Roman"/>
                        <a:ea typeface="Times New Roman"/>
                        <a:cs typeface="Times New Roman"/>
                      </a:endParaRPr>
                    </a:p>
                  </a:txBody>
                  <a:tcPr marL="68580" marR="68580" marT="0" marB="0"/>
                </a:tc>
                <a:tc>
                  <a:txBody>
                    <a:bodyPr/>
                    <a:lstStyle/>
                    <a:p>
                      <a:pPr>
                        <a:spcAft>
                          <a:spcPts val="0"/>
                        </a:spcAft>
                      </a:pPr>
                      <a:r>
                        <a:rPr lang="ru-RU" sz="1600" b="1" spc="20" dirty="0">
                          <a:latin typeface="Times New Roman"/>
                          <a:ea typeface="Times New Roman"/>
                          <a:cs typeface="Times New Roman"/>
                        </a:rPr>
                        <a:t>           </a:t>
                      </a:r>
                      <a:r>
                        <a:rPr lang="ru-RU" sz="1600" b="1" spc="20" dirty="0" smtClean="0">
                          <a:latin typeface="Times New Roman"/>
                          <a:ea typeface="Times New Roman"/>
                          <a:cs typeface="Times New Roman"/>
                        </a:rPr>
                        <a:t>3157</a:t>
                      </a:r>
                      <a:endParaRPr lang="ru-RU" sz="1600" dirty="0">
                        <a:latin typeface="Times New Roman"/>
                        <a:ea typeface="Times New Roman"/>
                        <a:cs typeface="Times New Roman"/>
                      </a:endParaRPr>
                    </a:p>
                  </a:txBody>
                  <a:tcPr marL="68580" marR="68580" marT="0" marB="0"/>
                </a:tc>
                <a:tc>
                  <a:txBody>
                    <a:bodyPr/>
                    <a:lstStyle/>
                    <a:p>
                      <a:pPr>
                        <a:spcAft>
                          <a:spcPts val="0"/>
                        </a:spcAft>
                      </a:pPr>
                      <a:r>
                        <a:rPr lang="ru-RU" sz="1600" dirty="0" smtClean="0">
                          <a:latin typeface="Times New Roman"/>
                          <a:ea typeface="Times New Roman"/>
                          <a:cs typeface="Times New Roman"/>
                        </a:rPr>
                        <a:t>     3022</a:t>
                      </a:r>
                      <a:endParaRPr lang="ru-RU" sz="1600" dirty="0">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1642165" cy="524262"/>
          </a:xfrm>
          <a:prstGeom prst="rect">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29950" y="1"/>
            <a:ext cx="9084774" cy="514350"/>
          </a:xfrm>
          <a:prstGeom prst="rect">
            <a:avLst/>
          </a:prstGeom>
          <a:solidFill>
            <a:srgbClr val="3D6E76"/>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000" b="1" dirty="0">
              <a:latin typeface="Times New Roman" pitchFamily="18" charset="0"/>
              <a:cs typeface="Times New Roman" pitchFamily="18" charset="0"/>
            </a:endParaRPr>
          </a:p>
        </p:txBody>
      </p:sp>
      <p:sp>
        <p:nvSpPr>
          <p:cNvPr id="14" name="Прямоугольный треугольник 13"/>
          <p:cNvSpPr/>
          <p:nvPr/>
        </p:nvSpPr>
        <p:spPr>
          <a:xfrm>
            <a:off x="1642168" y="0"/>
            <a:ext cx="444267" cy="533400"/>
          </a:xfrm>
          <a:prstGeom prst="rtTriangle">
            <a:avLst/>
          </a:prstGeom>
          <a:solidFill>
            <a:srgbClr val="12A1B3"/>
          </a:solidFill>
          <a:ln>
            <a:solidFill>
              <a:srgbClr val="12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ый треугольник 53"/>
          <p:cNvSpPr/>
          <p:nvPr/>
        </p:nvSpPr>
        <p:spPr>
          <a:xfrm flipH="1" flipV="1">
            <a:off x="1648513" y="0"/>
            <a:ext cx="444267" cy="525686"/>
          </a:xfrm>
          <a:prstGeom prst="rtTriangle">
            <a:avLst/>
          </a:prstGeom>
          <a:solidFill>
            <a:srgbClr val="3D6E76"/>
          </a:solidFill>
          <a:ln>
            <a:solidFill>
              <a:srgbClr val="3D6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11487150" y="95929"/>
            <a:ext cx="571500" cy="399371"/>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9</a:t>
            </a:r>
            <a:endParaRPr lang="ru-RU"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Прямоугольник 21"/>
          <p:cNvSpPr/>
          <p:nvPr/>
        </p:nvSpPr>
        <p:spPr>
          <a:xfrm>
            <a:off x="190500" y="6342922"/>
            <a:ext cx="3671619" cy="261610"/>
          </a:xfrm>
          <a:prstGeom prst="rect">
            <a:avLst/>
          </a:prstGeom>
          <a:solidFill>
            <a:srgbClr val="F2F2F2"/>
          </a:solidFill>
        </p:spPr>
        <p:txBody>
          <a:bodyPr wrap="square">
            <a:spAutoFit/>
          </a:bodyPr>
          <a:lstStyle/>
          <a:p>
            <a:pPr algn="ctr"/>
            <a:endParaRPr lang="ru-RU" sz="1100" dirty="0">
              <a:latin typeface="Arial" panose="020B0604020202020204" pitchFamily="34" charset="0"/>
              <a:ea typeface="Tahoma" panose="020B0604030504040204" pitchFamily="34" charset="0"/>
              <a:cs typeface="Arial" panose="020B0604020202020204" pitchFamily="34" charset="0"/>
            </a:endParaRPr>
          </a:p>
        </p:txBody>
      </p:sp>
      <p:sp>
        <p:nvSpPr>
          <p:cNvPr id="23" name="Прямоугольник 22"/>
          <p:cNvSpPr/>
          <p:nvPr/>
        </p:nvSpPr>
        <p:spPr>
          <a:xfrm>
            <a:off x="8388096" y="6291501"/>
            <a:ext cx="3531988" cy="307777"/>
          </a:xfrm>
          <a:prstGeom prst="rect">
            <a:avLst/>
          </a:prstGeom>
          <a:solidFill>
            <a:srgbClr val="F2F2F2"/>
          </a:solidFill>
        </p:spPr>
        <p:txBody>
          <a:bodyPr wrap="square">
            <a:spAutoFit/>
          </a:bodyPr>
          <a:lstStyle/>
          <a:p>
            <a:pPr algn="ctr"/>
            <a:endParaRPr lang="kk-KZ" sz="1400" dirty="0" smtClean="0">
              <a:latin typeface="Arial" panose="020B0604020202020204" pitchFamily="34" charset="0"/>
              <a:ea typeface="Tahoma" panose="020B0604030504040204" pitchFamily="34" charset="0"/>
              <a:cs typeface="Arial" panose="020B0604020202020204" pitchFamily="34" charset="0"/>
            </a:endParaRPr>
          </a:p>
        </p:txBody>
      </p:sp>
      <p:pic>
        <p:nvPicPr>
          <p:cNvPr id="18" name="Picture 3" descr="C:\Users\Айнур\Desktop\Сайт\эмблема больницы.jpg"/>
          <p:cNvPicPr>
            <a:picLocks noChangeAspect="1" noChangeArrowheads="1"/>
          </p:cNvPicPr>
          <p:nvPr/>
        </p:nvPicPr>
        <p:blipFill>
          <a:blip r:embed="rId3" cstate="print"/>
          <a:srcRect/>
          <a:stretch>
            <a:fillRect/>
          </a:stretch>
        </p:blipFill>
        <p:spPr bwMode="auto">
          <a:xfrm>
            <a:off x="295834" y="0"/>
            <a:ext cx="484095" cy="471357"/>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1352550" y="753160"/>
            <a:ext cx="9696450" cy="830997"/>
          </a:xfrm>
          <a:prstGeom prst="rect">
            <a:avLst/>
          </a:prstGeom>
        </p:spPr>
        <p:txBody>
          <a:bodyPr wrap="square">
            <a:spAutoFit/>
          </a:bodyPr>
          <a:lstStyle/>
          <a:p>
            <a:pPr algn="ctr"/>
            <a:r>
              <a:rPr lang="ru-RU" sz="2400" b="1" dirty="0" smtClean="0">
                <a:solidFill>
                  <a:srgbClr val="008080"/>
                </a:solidFill>
                <a:latin typeface="Times New Roman" pitchFamily="18" charset="0"/>
                <a:cs typeface="Times New Roman" pitchFamily="18" charset="0"/>
              </a:rPr>
              <a:t>Направленные больные по порталу в Республиканские                      </a:t>
            </a:r>
            <a:r>
              <a:rPr lang="ru-RU" sz="2400" dirty="0" smtClean="0">
                <a:solidFill>
                  <a:srgbClr val="008080"/>
                </a:solidFill>
                <a:latin typeface="Times New Roman" pitchFamily="18" charset="0"/>
                <a:cs typeface="Times New Roman" pitchFamily="18" charset="0"/>
              </a:rPr>
              <a:t/>
            </a:r>
            <a:br>
              <a:rPr lang="ru-RU" sz="2400" dirty="0" smtClean="0">
                <a:solidFill>
                  <a:srgbClr val="008080"/>
                </a:solidFill>
                <a:latin typeface="Times New Roman" pitchFamily="18" charset="0"/>
                <a:cs typeface="Times New Roman" pitchFamily="18" charset="0"/>
              </a:rPr>
            </a:br>
            <a:r>
              <a:rPr lang="ru-RU" sz="2400" b="1" dirty="0" smtClean="0">
                <a:solidFill>
                  <a:srgbClr val="008080"/>
                </a:solidFill>
                <a:latin typeface="Times New Roman" pitchFamily="18" charset="0"/>
                <a:cs typeface="Times New Roman" pitchFamily="18" charset="0"/>
              </a:rPr>
              <a:t> научные центры</a:t>
            </a:r>
            <a:endParaRPr lang="ru-RU" sz="2400" dirty="0">
              <a:solidFill>
                <a:srgbClr val="008080"/>
              </a:solidFill>
              <a:latin typeface="Times New Roman" pitchFamily="18" charset="0"/>
              <a:cs typeface="Times New Roman" pitchFamily="18" charset="0"/>
            </a:endParaRPr>
          </a:p>
        </p:txBody>
      </p:sp>
      <p:graphicFrame>
        <p:nvGraphicFramePr>
          <p:cNvPr id="12" name="Содержимое 3"/>
          <p:cNvGraphicFramePr>
            <a:graphicFrameLocks noGrp="1"/>
          </p:cNvGraphicFramePr>
          <p:nvPr>
            <p:ph idx="1"/>
          </p:nvPr>
        </p:nvGraphicFramePr>
        <p:xfrm>
          <a:off x="2057400" y="1809739"/>
          <a:ext cx="8229600" cy="2476526"/>
        </p:xfrm>
        <a:graphic>
          <a:graphicData uri="http://schemas.openxmlformats.org/drawingml/2006/table">
            <a:tbl>
              <a:tblPr firstRow="1" bandRow="1">
                <a:tableStyleId>{5C22544A-7EE6-4342-B048-85BDC9FD1C3A}</a:tableStyleId>
              </a:tblPr>
              <a:tblGrid>
                <a:gridCol w="2057400"/>
                <a:gridCol w="2057400"/>
                <a:gridCol w="2057400"/>
                <a:gridCol w="2057400"/>
              </a:tblGrid>
              <a:tr h="523886">
                <a:tc>
                  <a:txBody>
                    <a:bodyPr/>
                    <a:lstStyle/>
                    <a:p>
                      <a:pPr marR="15240" algn="just">
                        <a:lnSpc>
                          <a:spcPts val="1610"/>
                        </a:lnSpc>
                        <a:spcAft>
                          <a:spcPts val="0"/>
                        </a:spcAft>
                      </a:pPr>
                      <a:endParaRPr lang="ru-RU" sz="1000" dirty="0">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800" b="1" spc="30" dirty="0">
                          <a:solidFill>
                            <a:schemeClr val="tx1"/>
                          </a:solidFill>
                          <a:latin typeface="Times New Roman"/>
                          <a:ea typeface="Times New Roman"/>
                          <a:cs typeface="Times New Roman"/>
                        </a:rPr>
                        <a:t>       </a:t>
                      </a:r>
                      <a:endParaRPr lang="ru-RU" sz="1800" b="1" spc="30" dirty="0" smtClean="0">
                        <a:solidFill>
                          <a:schemeClr val="tx1"/>
                        </a:solidFill>
                        <a:latin typeface="Times New Roman"/>
                        <a:ea typeface="Times New Roman"/>
                        <a:cs typeface="Times New Roman"/>
                      </a:endParaRPr>
                    </a:p>
                    <a:p>
                      <a:pPr marR="15240" algn="ctr">
                        <a:lnSpc>
                          <a:spcPts val="1610"/>
                        </a:lnSpc>
                        <a:spcAft>
                          <a:spcPts val="0"/>
                        </a:spcAft>
                      </a:pPr>
                      <a:r>
                        <a:rPr lang="ru-RU" sz="1800" b="1" spc="30" dirty="0" smtClean="0">
                          <a:solidFill>
                            <a:schemeClr val="tx1"/>
                          </a:solidFill>
                          <a:latin typeface="Times New Roman"/>
                          <a:ea typeface="Times New Roman"/>
                          <a:cs typeface="Times New Roman"/>
                        </a:rPr>
                        <a:t>2021</a:t>
                      </a:r>
                      <a:endParaRPr lang="ru-RU" sz="105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r>
                        <a:rPr lang="ru-RU" sz="1800" b="1" spc="30" dirty="0">
                          <a:solidFill>
                            <a:schemeClr val="tx1"/>
                          </a:solidFill>
                          <a:latin typeface="Times New Roman"/>
                          <a:ea typeface="Times New Roman"/>
                          <a:cs typeface="Times New Roman"/>
                        </a:rPr>
                        <a:t>           </a:t>
                      </a:r>
                      <a:endParaRPr lang="ru-RU" sz="1800" b="1" spc="30" dirty="0" smtClean="0">
                        <a:solidFill>
                          <a:schemeClr val="tx1"/>
                        </a:solidFill>
                        <a:latin typeface="Times New Roman"/>
                        <a:ea typeface="Times New Roman"/>
                        <a:cs typeface="Times New Roman"/>
                      </a:endParaRPr>
                    </a:p>
                    <a:p>
                      <a:pPr marR="15240" algn="ctr">
                        <a:lnSpc>
                          <a:spcPts val="1610"/>
                        </a:lnSpc>
                        <a:spcAft>
                          <a:spcPts val="0"/>
                        </a:spcAft>
                      </a:pPr>
                      <a:r>
                        <a:rPr lang="ru-RU" sz="1800" b="1" spc="30" dirty="0" smtClean="0">
                          <a:solidFill>
                            <a:schemeClr val="tx1"/>
                          </a:solidFill>
                          <a:latin typeface="Times New Roman"/>
                          <a:ea typeface="Times New Roman"/>
                          <a:cs typeface="Times New Roman"/>
                        </a:rPr>
                        <a:t>2022</a:t>
                      </a:r>
                      <a:endParaRPr lang="ru-RU" sz="1050" dirty="0">
                        <a:solidFill>
                          <a:schemeClr val="tx1"/>
                        </a:solidFill>
                        <a:latin typeface="Times New Roman"/>
                        <a:ea typeface="Times New Roman"/>
                        <a:cs typeface="Times New Roman"/>
                      </a:endParaRPr>
                    </a:p>
                  </a:txBody>
                  <a:tcPr marL="68580" marR="68580" marT="0" marB="0"/>
                </a:tc>
                <a:tc>
                  <a:txBody>
                    <a:bodyPr/>
                    <a:lstStyle/>
                    <a:p>
                      <a:pPr marR="15240" algn="ctr">
                        <a:lnSpc>
                          <a:spcPts val="1610"/>
                        </a:lnSpc>
                        <a:spcAft>
                          <a:spcPts val="0"/>
                        </a:spcAft>
                      </a:pPr>
                      <a:endParaRPr lang="ru-RU" sz="1800" dirty="0" smtClean="0">
                        <a:solidFill>
                          <a:schemeClr val="tx1"/>
                        </a:solidFill>
                        <a:latin typeface="Times New Roman"/>
                        <a:ea typeface="Times New Roman"/>
                        <a:cs typeface="Times New Roman"/>
                      </a:endParaRPr>
                    </a:p>
                    <a:p>
                      <a:pPr marR="15240" algn="ctr">
                        <a:lnSpc>
                          <a:spcPts val="1610"/>
                        </a:lnSpc>
                        <a:spcAft>
                          <a:spcPts val="0"/>
                        </a:spcAft>
                      </a:pPr>
                      <a:r>
                        <a:rPr lang="ru-RU" sz="1800" dirty="0" smtClean="0">
                          <a:solidFill>
                            <a:schemeClr val="tx1"/>
                          </a:solidFill>
                          <a:latin typeface="Times New Roman"/>
                          <a:ea typeface="Times New Roman"/>
                          <a:cs typeface="Times New Roman"/>
                        </a:rPr>
                        <a:t>2023</a:t>
                      </a:r>
                      <a:endParaRPr lang="ru-RU" sz="1800" dirty="0">
                        <a:solidFill>
                          <a:schemeClr val="tx1"/>
                        </a:solidFill>
                        <a:latin typeface="Times New Roman"/>
                        <a:ea typeface="Times New Roman"/>
                        <a:cs typeface="Times New Roman"/>
                      </a:endParaRPr>
                    </a:p>
                  </a:txBody>
                  <a:tcPr marL="68580" marR="68580" marT="0" marB="0"/>
                </a:tc>
              </a:tr>
              <a:tr h="976320">
                <a:tc>
                  <a:txBody>
                    <a:bodyPr/>
                    <a:lstStyle/>
                    <a:p>
                      <a:pPr marR="15240" algn="just">
                        <a:lnSpc>
                          <a:spcPts val="1610"/>
                        </a:lnSpc>
                        <a:spcAft>
                          <a:spcPts val="0"/>
                        </a:spcAft>
                      </a:pP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КФ </a:t>
                      </a:r>
                      <a:r>
                        <a:rPr lang="ru-RU" sz="1600" b="1" spc="30" dirty="0">
                          <a:solidFill>
                            <a:srgbClr val="000000"/>
                          </a:solidFill>
                          <a:latin typeface="Times New Roman"/>
                          <a:ea typeface="Times New Roman"/>
                          <a:cs typeface="Times New Roman"/>
                        </a:rPr>
                        <a:t>«</a:t>
                      </a:r>
                      <a:r>
                        <a:rPr lang="en-US" sz="1600" b="1" spc="30" dirty="0">
                          <a:solidFill>
                            <a:srgbClr val="000000"/>
                          </a:solidFill>
                          <a:latin typeface="Times New Roman"/>
                          <a:ea typeface="Times New Roman"/>
                          <a:cs typeface="Times New Roman"/>
                        </a:rPr>
                        <a:t>UMC</a:t>
                      </a:r>
                      <a:r>
                        <a:rPr lang="ru-RU" sz="1600" b="1" spc="30" dirty="0">
                          <a:solidFill>
                            <a:srgbClr val="000000"/>
                          </a:solidFill>
                          <a:latin typeface="Times New Roman"/>
                          <a:ea typeface="Times New Roman"/>
                          <a:cs typeface="Times New Roman"/>
                        </a:rPr>
                        <a:t>»</a:t>
                      </a:r>
                      <a:endParaRPr lang="ru-RU" sz="10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baseline="0" dirty="0" smtClean="0">
                          <a:solidFill>
                            <a:srgbClr val="000000"/>
                          </a:solidFill>
                          <a:latin typeface="Times New Roman"/>
                          <a:ea typeface="Times New Roman"/>
                          <a:cs typeface="Times New Roman"/>
                        </a:rPr>
                        <a:t>             </a:t>
                      </a:r>
                      <a:r>
                        <a:rPr lang="ru-RU" sz="1600" b="1" spc="30" dirty="0" smtClean="0">
                          <a:solidFill>
                            <a:srgbClr val="000000"/>
                          </a:solidFill>
                          <a:latin typeface="Times New Roman"/>
                          <a:ea typeface="Times New Roman"/>
                          <a:cs typeface="Times New Roman"/>
                        </a:rPr>
                        <a:t>17</a:t>
                      </a:r>
                      <a:endParaRPr lang="ru-RU" sz="10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             51</a:t>
                      </a:r>
                      <a:endParaRPr lang="ru-RU" sz="10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           </a:t>
                      </a:r>
                    </a:p>
                    <a:p>
                      <a:pPr marR="15240" algn="just">
                        <a:lnSpc>
                          <a:spcPts val="1610"/>
                        </a:lnSpc>
                        <a:spcAft>
                          <a:spcPts val="0"/>
                        </a:spcAft>
                      </a:pPr>
                      <a:r>
                        <a:rPr lang="ru-RU" sz="1600" b="1" dirty="0" smtClean="0">
                          <a:latin typeface="Times New Roman"/>
                          <a:ea typeface="Times New Roman"/>
                          <a:cs typeface="Times New Roman"/>
                        </a:rPr>
                        <a:t>                 55</a:t>
                      </a:r>
                      <a:endParaRPr lang="ru-RU" sz="1600" b="1" dirty="0">
                        <a:latin typeface="Times New Roman"/>
                        <a:ea typeface="Times New Roman"/>
                        <a:cs typeface="Times New Roman"/>
                      </a:endParaRPr>
                    </a:p>
                  </a:txBody>
                  <a:tcPr marL="68580" marR="68580" marT="0" marB="0"/>
                </a:tc>
              </a:tr>
              <a:tr h="976320">
                <a:tc>
                  <a:txBody>
                    <a:bodyPr/>
                    <a:lstStyle/>
                    <a:p>
                      <a:pPr marR="15240" algn="just">
                        <a:lnSpc>
                          <a:spcPts val="1610"/>
                        </a:lnSpc>
                        <a:spcAft>
                          <a:spcPts val="0"/>
                        </a:spcAft>
                      </a:pP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РДКБ </a:t>
                      </a:r>
                      <a:r>
                        <a:rPr lang="ru-RU" sz="1600" b="1" spc="30" dirty="0">
                          <a:solidFill>
                            <a:srgbClr val="000000"/>
                          </a:solidFill>
                          <a:latin typeface="Times New Roman"/>
                          <a:ea typeface="Times New Roman"/>
                          <a:cs typeface="Times New Roman"/>
                        </a:rPr>
                        <a:t>«Аксай»</a:t>
                      </a:r>
                      <a:endParaRPr lang="ru-RU" sz="1000"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              7</a:t>
                      </a:r>
                      <a:endParaRPr lang="ru-RU" sz="10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spc="30" dirty="0">
                          <a:solidFill>
                            <a:srgbClr val="000000"/>
                          </a:solidFill>
                          <a:latin typeface="Times New Roman"/>
                          <a:ea typeface="Times New Roman"/>
                          <a:cs typeface="Times New Roman"/>
                        </a:rPr>
                        <a:t>             </a:t>
                      </a:r>
                      <a:endParaRPr lang="ru-RU" sz="1600" b="1" spc="30" dirty="0" smtClean="0">
                        <a:solidFill>
                          <a:srgbClr val="000000"/>
                        </a:solidFill>
                        <a:latin typeface="Times New Roman"/>
                        <a:ea typeface="Times New Roman"/>
                        <a:cs typeface="Times New Roman"/>
                      </a:endParaRPr>
                    </a:p>
                    <a:p>
                      <a:pPr marR="15240" algn="just">
                        <a:lnSpc>
                          <a:spcPts val="1610"/>
                        </a:lnSpc>
                        <a:spcAft>
                          <a:spcPts val="0"/>
                        </a:spcAft>
                      </a:pPr>
                      <a:r>
                        <a:rPr lang="ru-RU" sz="1600" b="1" spc="30" dirty="0" smtClean="0">
                          <a:solidFill>
                            <a:srgbClr val="000000"/>
                          </a:solidFill>
                          <a:latin typeface="Times New Roman"/>
                          <a:ea typeface="Times New Roman"/>
                          <a:cs typeface="Times New Roman"/>
                        </a:rPr>
                        <a:t>               6</a:t>
                      </a:r>
                      <a:endParaRPr lang="ru-RU" sz="1000" b="1" dirty="0">
                        <a:latin typeface="Times New Roman"/>
                        <a:ea typeface="Times New Roman"/>
                        <a:cs typeface="Times New Roman"/>
                      </a:endParaRPr>
                    </a:p>
                  </a:txBody>
                  <a:tcPr marL="68580" marR="68580" marT="0" marB="0"/>
                </a:tc>
                <a:tc>
                  <a:txBody>
                    <a:bodyPr/>
                    <a:lstStyle/>
                    <a:p>
                      <a:pPr marR="15240" algn="just">
                        <a:lnSpc>
                          <a:spcPts val="1610"/>
                        </a:lnSpc>
                        <a:spcAft>
                          <a:spcPts val="0"/>
                        </a:spcAft>
                      </a:pPr>
                      <a:r>
                        <a:rPr lang="ru-RU" sz="1600" b="1" dirty="0" smtClean="0">
                          <a:latin typeface="Times New Roman"/>
                          <a:ea typeface="Times New Roman"/>
                          <a:cs typeface="Times New Roman"/>
                        </a:rPr>
                        <a:t>                </a:t>
                      </a:r>
                    </a:p>
                    <a:p>
                      <a:pPr marR="15240" algn="just">
                        <a:lnSpc>
                          <a:spcPts val="1610"/>
                        </a:lnSpc>
                        <a:spcAft>
                          <a:spcPts val="0"/>
                        </a:spcAft>
                      </a:pPr>
                      <a:r>
                        <a:rPr lang="ru-RU" sz="1600" b="1" dirty="0" smtClean="0">
                          <a:latin typeface="Times New Roman"/>
                          <a:ea typeface="Times New Roman"/>
                          <a:cs typeface="Times New Roman"/>
                        </a:rPr>
                        <a:t>                 3</a:t>
                      </a:r>
                      <a:endParaRPr lang="ru-RU" sz="1600" b="1" dirty="0">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89689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4553</TotalTime>
  <Words>808</Words>
  <Application>Microsoft Office PowerPoint</Application>
  <PresentationFormat>Произвольный</PresentationFormat>
  <Paragraphs>396</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Отчет за 12 месяцев  Отделение травматологии-     ортопедии</vt:lpstr>
      <vt:lpstr>Городская детская клиническая больница является лечебно- консультативным учреждением города Шымкент, где  специалисты города оказывают лечебную и консультативную  помощь детям  городов  и районов области. Отделение детской травматологии ортопедии функционирует с 2015 года. Отделение рассчитано на 40 коек, где оказывается  специализированная  помощь детям с повреждениями и заболеваниями опорно-двигательного аппарата. 15 коек нейрохирургический, 15 коек травматологический, 10 коек ожоговый. 17.07.2023г отделение реорганизовано по приказу главного врача. 20 коек травматологических, 10 коек ожоговых. Нейрохирургическое койки  отделена. Работаем по приказу МЗ РК  №156 от 30.11.2023г  Согласно штатному расписанию: - работают 8 врача, имеет квалификационную категорию:    высшая категория - 3,  первая категория - 5.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ДЕНСАУЛЫҚ САҚТАУ БАСҚАРМАСЫ</dc:title>
  <dc:creator>Администратор</dc:creator>
  <cp:lastModifiedBy>20</cp:lastModifiedBy>
  <cp:revision>431</cp:revision>
  <cp:lastPrinted>2023-05-13T09:59:34Z</cp:lastPrinted>
  <dcterms:created xsi:type="dcterms:W3CDTF">2023-03-30T09:55:51Z</dcterms:created>
  <dcterms:modified xsi:type="dcterms:W3CDTF">2024-01-24T10:52:10Z</dcterms:modified>
</cp:coreProperties>
</file>